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12"/>
  </p:handoutMasterIdLst>
  <p:sldIdLst>
    <p:sldId id="383" r:id="rId2"/>
    <p:sldId id="378" r:id="rId3"/>
    <p:sldId id="400" r:id="rId4"/>
    <p:sldId id="401" r:id="rId5"/>
    <p:sldId id="402" r:id="rId6"/>
    <p:sldId id="403" r:id="rId7"/>
    <p:sldId id="404" r:id="rId8"/>
    <p:sldId id="405" r:id="rId9"/>
    <p:sldId id="406" r:id="rId10"/>
    <p:sldId id="407" r:id="rId11"/>
    <p:sldId id="408" r:id="rId12"/>
    <p:sldId id="409" r:id="rId13"/>
    <p:sldId id="410" r:id="rId14"/>
    <p:sldId id="411" r:id="rId15"/>
    <p:sldId id="412" r:id="rId16"/>
    <p:sldId id="413" r:id="rId17"/>
    <p:sldId id="414" r:id="rId18"/>
    <p:sldId id="415" r:id="rId19"/>
    <p:sldId id="416" r:id="rId20"/>
    <p:sldId id="479" r:id="rId21"/>
    <p:sldId id="418" r:id="rId22"/>
    <p:sldId id="417" r:id="rId23"/>
    <p:sldId id="398" r:id="rId24"/>
    <p:sldId id="399" r:id="rId25"/>
    <p:sldId id="384" r:id="rId26"/>
    <p:sldId id="385" r:id="rId27"/>
    <p:sldId id="386" r:id="rId28"/>
    <p:sldId id="272" r:id="rId29"/>
    <p:sldId id="265" r:id="rId30"/>
    <p:sldId id="347" r:id="rId31"/>
    <p:sldId id="484" r:id="rId32"/>
    <p:sldId id="485" r:id="rId33"/>
    <p:sldId id="486" r:id="rId34"/>
    <p:sldId id="348" r:id="rId35"/>
    <p:sldId id="350" r:id="rId36"/>
    <p:sldId id="349" r:id="rId37"/>
    <p:sldId id="362" r:id="rId38"/>
    <p:sldId id="487" r:id="rId39"/>
    <p:sldId id="488" r:id="rId40"/>
    <p:sldId id="353" r:id="rId41"/>
    <p:sldId id="282" r:id="rId42"/>
    <p:sldId id="489" r:id="rId43"/>
    <p:sldId id="490" r:id="rId44"/>
    <p:sldId id="324" r:id="rId45"/>
    <p:sldId id="354" r:id="rId46"/>
    <p:sldId id="330" r:id="rId47"/>
    <p:sldId id="491" r:id="rId48"/>
    <p:sldId id="492" r:id="rId49"/>
    <p:sldId id="493" r:id="rId50"/>
    <p:sldId id="494" r:id="rId51"/>
    <p:sldId id="495" r:id="rId52"/>
    <p:sldId id="357" r:id="rId53"/>
    <p:sldId id="268" r:id="rId54"/>
    <p:sldId id="269" r:id="rId55"/>
    <p:sldId id="270" r:id="rId56"/>
    <p:sldId id="358" r:id="rId57"/>
    <p:sldId id="359" r:id="rId58"/>
    <p:sldId id="314" r:id="rId59"/>
    <p:sldId id="419" r:id="rId60"/>
    <p:sldId id="381" r:id="rId61"/>
    <p:sldId id="382" r:id="rId62"/>
    <p:sldId id="420" r:id="rId63"/>
    <p:sldId id="436" r:id="rId64"/>
    <p:sldId id="450" r:id="rId65"/>
    <p:sldId id="455" r:id="rId66"/>
    <p:sldId id="456" r:id="rId67"/>
    <p:sldId id="457" r:id="rId68"/>
    <p:sldId id="458" r:id="rId69"/>
    <p:sldId id="459" r:id="rId70"/>
    <p:sldId id="460" r:id="rId71"/>
    <p:sldId id="461" r:id="rId72"/>
    <p:sldId id="462" r:id="rId73"/>
    <p:sldId id="463" r:id="rId74"/>
    <p:sldId id="464" r:id="rId75"/>
    <p:sldId id="465" r:id="rId76"/>
    <p:sldId id="466" r:id="rId77"/>
    <p:sldId id="468" r:id="rId78"/>
    <p:sldId id="469" r:id="rId79"/>
    <p:sldId id="470" r:id="rId80"/>
    <p:sldId id="471" r:id="rId81"/>
    <p:sldId id="472" r:id="rId82"/>
    <p:sldId id="473" r:id="rId83"/>
    <p:sldId id="474" r:id="rId84"/>
    <p:sldId id="475" r:id="rId85"/>
    <p:sldId id="427" r:id="rId86"/>
    <p:sldId id="447" r:id="rId87"/>
    <p:sldId id="448" r:id="rId88"/>
    <p:sldId id="437" r:id="rId89"/>
    <p:sldId id="438" r:id="rId90"/>
    <p:sldId id="439" r:id="rId91"/>
    <p:sldId id="440" r:id="rId92"/>
    <p:sldId id="441" r:id="rId93"/>
    <p:sldId id="442" r:id="rId94"/>
    <p:sldId id="443" r:id="rId95"/>
    <p:sldId id="444" r:id="rId96"/>
    <p:sldId id="445" r:id="rId97"/>
    <p:sldId id="446" r:id="rId98"/>
    <p:sldId id="428" r:id="rId99"/>
    <p:sldId id="429" r:id="rId100"/>
    <p:sldId id="430" r:id="rId101"/>
    <p:sldId id="431" r:id="rId102"/>
    <p:sldId id="432" r:id="rId103"/>
    <p:sldId id="433" r:id="rId104"/>
    <p:sldId id="434" r:id="rId105"/>
    <p:sldId id="435" r:id="rId106"/>
    <p:sldId id="478" r:id="rId107"/>
    <p:sldId id="480" r:id="rId108"/>
    <p:sldId id="481" r:id="rId109"/>
    <p:sldId id="482" r:id="rId110"/>
    <p:sldId id="483" r:id="rId111"/>
  </p:sldIdLst>
  <p:sldSz cx="12192000" cy="6858000"/>
  <p:notesSz cx="9940925" cy="680878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TTORIANO DI SIMONE" initials="VD" lastIdx="1" clrIdx="0">
    <p:extLst>
      <p:ext uri="{19B8F6BF-5375-455C-9EA6-DF929625EA0E}">
        <p15:presenceInfo xmlns:p15="http://schemas.microsoft.com/office/powerpoint/2012/main" userId="167d773f6bdbe3ce" providerId="Windows Live"/>
      </p:ext>
    </p:extLst>
  </p:cmAuthor>
  <p:cmAuthor id="2" name="enrico salvatore virtuoso" initials="ev" lastIdx="4" clrIdx="1">
    <p:extLst>
      <p:ext uri="{19B8F6BF-5375-455C-9EA6-DF929625EA0E}">
        <p15:presenceInfo xmlns:p15="http://schemas.microsoft.com/office/powerpoint/2012/main" userId="bfcac23b502878a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113" d="100"/>
          <a:sy n="113" d="100"/>
        </p:scale>
        <p:origin x="456" y="114"/>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handoutMaster" Target="handoutMasters/handout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10-08T18:19:02.430" idx="1">
    <p:pos x="10" y="10"/>
    <p:text>Soddisfazione</p:text>
    <p:extLst>
      <p:ext uri="{C676402C-5697-4E1C-873F-D02D1690AC5C}">
        <p15:threadingInfo xmlns:p15="http://schemas.microsoft.com/office/powerpoint/2012/main" timeZoneBias="-120"/>
      </p:ext>
    </p:extLst>
  </p:cm>
  <p:cm authorId="2" dt="2024-10-08T18:20:53.256" idx="2">
    <p:pos x="146" y="146"/>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4307734" cy="340439"/>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5630891" y="0"/>
            <a:ext cx="4307734" cy="340439"/>
          </a:xfrm>
          <a:prstGeom prst="rect">
            <a:avLst/>
          </a:prstGeom>
        </p:spPr>
        <p:txBody>
          <a:bodyPr vert="horz" lIns="91440" tIns="45720" rIns="91440" bIns="45720" rtlCol="0"/>
          <a:lstStyle>
            <a:lvl1pPr algn="r">
              <a:defRPr sz="1200"/>
            </a:lvl1pPr>
          </a:lstStyle>
          <a:p>
            <a:fld id="{415A52B3-1D19-4A9E-B881-70821A30C3BF}" type="datetimeFigureOut">
              <a:rPr lang="it-IT" smtClean="0"/>
              <a:t>29/10/2024</a:t>
            </a:fld>
            <a:endParaRPr lang="it-IT"/>
          </a:p>
        </p:txBody>
      </p:sp>
      <p:sp>
        <p:nvSpPr>
          <p:cNvPr id="4" name="Segnaposto piè di pagina 3"/>
          <p:cNvSpPr>
            <a:spLocks noGrp="1"/>
          </p:cNvSpPr>
          <p:nvPr>
            <p:ph type="ftr" sz="quarter" idx="2"/>
          </p:nvPr>
        </p:nvSpPr>
        <p:spPr>
          <a:xfrm>
            <a:off x="1" y="6467167"/>
            <a:ext cx="4307734" cy="340439"/>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5630891" y="6467167"/>
            <a:ext cx="4307734" cy="340439"/>
          </a:xfrm>
          <a:prstGeom prst="rect">
            <a:avLst/>
          </a:prstGeom>
        </p:spPr>
        <p:txBody>
          <a:bodyPr vert="horz" lIns="91440" tIns="45720" rIns="91440" bIns="45720" rtlCol="0" anchor="b"/>
          <a:lstStyle>
            <a:lvl1pPr algn="r">
              <a:defRPr sz="1200"/>
            </a:lvl1pPr>
          </a:lstStyle>
          <a:p>
            <a:fld id="{74A27E51-933A-4110-9042-FCF8747756B0}" type="slidenum">
              <a:rPr lang="it-IT" smtClean="0"/>
              <a:t>‹N›</a:t>
            </a:fld>
            <a:endParaRPr lang="it-IT"/>
          </a:p>
        </p:txBody>
      </p:sp>
    </p:spTree>
    <p:extLst>
      <p:ext uri="{BB962C8B-B14F-4D97-AF65-F5344CB8AC3E}">
        <p14:creationId xmlns:p14="http://schemas.microsoft.com/office/powerpoint/2010/main" val="288544305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7EB1B8-9440-EFB0-5218-7A4D11D0C38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E82D3BC-DA0D-4A79-C4E1-BBA223D1C7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BC681C8-E52F-3826-2717-2E02C26FA695}"/>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5" name="Segnaposto piè di pagina 4">
            <a:extLst>
              <a:ext uri="{FF2B5EF4-FFF2-40B4-BE49-F238E27FC236}">
                <a16:creationId xmlns:a16="http://schemas.microsoft.com/office/drawing/2014/main" id="{5EB0DD6A-A8AC-DCC7-1D4F-488359363C4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340C390-2D0D-0361-6CAB-AC1436CC7165}"/>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25718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F1EDD0-431F-66C7-7C74-F7013C413CA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97D8B20-69B0-474F-B764-B799B7648F8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811C14A-68DF-3839-C396-3635FE3CEA3B}"/>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5" name="Segnaposto piè di pagina 4">
            <a:extLst>
              <a:ext uri="{FF2B5EF4-FFF2-40B4-BE49-F238E27FC236}">
                <a16:creationId xmlns:a16="http://schemas.microsoft.com/office/drawing/2014/main" id="{8A38F15E-17D1-903E-7DD4-72CE67C7A1A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9C4041-4781-F787-7894-9231E3582563}"/>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1546013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9B837E5-C6E0-46A1-30E6-CCCB4C2569E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ABAF514-099F-C922-825F-31CF9461F0FD}"/>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F78A29C-A3F7-6157-C3CF-D49110E67702}"/>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5" name="Segnaposto piè di pagina 4">
            <a:extLst>
              <a:ext uri="{FF2B5EF4-FFF2-40B4-BE49-F238E27FC236}">
                <a16:creationId xmlns:a16="http://schemas.microsoft.com/office/drawing/2014/main" id="{7508BB2E-0183-9451-52FF-C878F3AB90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AA5F467-7A03-5086-4019-2F027AD0B1A9}"/>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3629686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477D34-4A48-C2B6-0B96-348C23D3BDD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DCE4B3-B4C9-8AAB-047F-663FA61F23A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431B850-BF26-9167-DDA8-04D6363A145B}"/>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5" name="Segnaposto piè di pagina 4">
            <a:extLst>
              <a:ext uri="{FF2B5EF4-FFF2-40B4-BE49-F238E27FC236}">
                <a16:creationId xmlns:a16="http://schemas.microsoft.com/office/drawing/2014/main" id="{F4143D28-1D98-284D-1571-44EAD7670D0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E0CA40-17DB-4292-D968-F11A8627124A}"/>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3984255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B57CD5-1AB6-9343-2FC7-1BE20AE4827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03F1C92-B5DD-3D3B-06DB-823AD3D64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101B15A-C141-CF19-7723-3DD0075E1042}"/>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5" name="Segnaposto piè di pagina 4">
            <a:extLst>
              <a:ext uri="{FF2B5EF4-FFF2-40B4-BE49-F238E27FC236}">
                <a16:creationId xmlns:a16="http://schemas.microsoft.com/office/drawing/2014/main" id="{5ED2666A-BEF2-3FBF-5CB6-F41A76981D7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313B382-053F-C7B5-677F-72F79D1641F3}"/>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184393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0462D4-BFFC-8FDF-67AC-DA6D2F323C8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0E4C07D-10EA-4E3F-30A5-8B74B3D7BD9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609F6A3-899C-DFF0-B02C-F222357FB6E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F49D916-B252-5926-25E4-C3D59E2123B9}"/>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6" name="Segnaposto piè di pagina 5">
            <a:extLst>
              <a:ext uri="{FF2B5EF4-FFF2-40B4-BE49-F238E27FC236}">
                <a16:creationId xmlns:a16="http://schemas.microsoft.com/office/drawing/2014/main" id="{BE803A48-9611-4A5F-9105-CB78D7588C1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F7B2DC9-3B1D-DF9B-F3BE-10A2421EF365}"/>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2419495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13EF1A-6F4D-0D0B-3F4F-DD4785141CD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8611622-55B5-D530-CD95-D07B7CC0AB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A016E7D-87E2-EF84-3573-D5A0932C0F0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4A8821D-37BB-A673-417E-AC7A0F73E3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2E227AE-E296-BF5B-8012-7723B8E5DF5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C02C762-3129-9DD0-87D0-BF86B8517F0C}"/>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8" name="Segnaposto piè di pagina 7">
            <a:extLst>
              <a:ext uri="{FF2B5EF4-FFF2-40B4-BE49-F238E27FC236}">
                <a16:creationId xmlns:a16="http://schemas.microsoft.com/office/drawing/2014/main" id="{DEA1CF04-A94D-D8BB-6A5C-C384639E2E6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E4A21F7-70BD-3F1D-4FC0-AB24F6A1034F}"/>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241678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F12AE6-83EA-D9C8-A957-C2619B52301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DC326EB-2281-7C47-FBC1-641A964BFC90}"/>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4" name="Segnaposto piè di pagina 3">
            <a:extLst>
              <a:ext uri="{FF2B5EF4-FFF2-40B4-BE49-F238E27FC236}">
                <a16:creationId xmlns:a16="http://schemas.microsoft.com/office/drawing/2014/main" id="{DEE453C3-D438-5B20-3C02-A487EA692DFF}"/>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66E08BDA-F182-4FD4-1041-C020B50625C3}"/>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176522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6C1E297-5169-02E3-C01E-CC9F375033B3}"/>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3" name="Segnaposto piè di pagina 2">
            <a:extLst>
              <a:ext uri="{FF2B5EF4-FFF2-40B4-BE49-F238E27FC236}">
                <a16:creationId xmlns:a16="http://schemas.microsoft.com/office/drawing/2014/main" id="{07170338-1A23-9FDE-F8B3-858319B3C81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8DC3C35-1192-4310-93C7-1F93B0F14AD9}"/>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3883237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AC1107-50DA-CBBA-961D-CBA0E7009D2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F72BCC5-6973-2F99-262B-8E1006361F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33EB011-5FBE-A02E-7EB6-6CC06506E9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2086F56-38AC-13D0-66B6-19C3ECB58117}"/>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6" name="Segnaposto piè di pagina 5">
            <a:extLst>
              <a:ext uri="{FF2B5EF4-FFF2-40B4-BE49-F238E27FC236}">
                <a16:creationId xmlns:a16="http://schemas.microsoft.com/office/drawing/2014/main" id="{2CCE0E33-A93D-1B3F-1481-DFD8008B3F2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B0F9160-89BF-9475-A44E-F53A45ACEB9A}"/>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4052651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DE387C-FFDA-EF1F-FDC1-A5F9C9A91CE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F4D32B0-1D70-178E-7082-EF3E4C078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C6B12EE-10B8-A0C2-2F35-1A64D106FC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FC601BB-21AB-8BFB-E528-094EE7D8F4CC}"/>
              </a:ext>
            </a:extLst>
          </p:cNvPr>
          <p:cNvSpPr>
            <a:spLocks noGrp="1"/>
          </p:cNvSpPr>
          <p:nvPr>
            <p:ph type="dt" sz="half" idx="10"/>
          </p:nvPr>
        </p:nvSpPr>
        <p:spPr/>
        <p:txBody>
          <a:bodyPr/>
          <a:lstStyle/>
          <a:p>
            <a:fld id="{CE9B3D96-4B8B-4950-A2B8-125D9D66DEB9}" type="datetimeFigureOut">
              <a:rPr lang="it-IT" smtClean="0"/>
              <a:t>29/10/2024</a:t>
            </a:fld>
            <a:endParaRPr lang="it-IT"/>
          </a:p>
        </p:txBody>
      </p:sp>
      <p:sp>
        <p:nvSpPr>
          <p:cNvPr id="6" name="Segnaposto piè di pagina 5">
            <a:extLst>
              <a:ext uri="{FF2B5EF4-FFF2-40B4-BE49-F238E27FC236}">
                <a16:creationId xmlns:a16="http://schemas.microsoft.com/office/drawing/2014/main" id="{E0EA8D31-B1B8-6FF6-C4B2-591EED17EBD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9F0F3A5-D8D3-653A-3510-3040A9A4D897}"/>
              </a:ext>
            </a:extLst>
          </p:cNvPr>
          <p:cNvSpPr>
            <a:spLocks noGrp="1"/>
          </p:cNvSpPr>
          <p:nvPr>
            <p:ph type="sldNum" sz="quarter" idx="12"/>
          </p:nvPr>
        </p:nvSpPr>
        <p:spPr/>
        <p:txBody>
          <a:bodyPr/>
          <a:lstStyle/>
          <a:p>
            <a:fld id="{A9013F87-F8B8-4815-9B9E-13D850362F15}" type="slidenum">
              <a:rPr lang="it-IT" smtClean="0"/>
              <a:t>‹N›</a:t>
            </a:fld>
            <a:endParaRPr lang="it-IT"/>
          </a:p>
        </p:txBody>
      </p:sp>
    </p:spTree>
    <p:extLst>
      <p:ext uri="{BB962C8B-B14F-4D97-AF65-F5344CB8AC3E}">
        <p14:creationId xmlns:p14="http://schemas.microsoft.com/office/powerpoint/2010/main" val="2164683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1DBBF20-E2A1-D4A6-CADA-7ADB9357BF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AA2D9E9-CDA0-E9E7-B18B-19CA86CB5A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EC71B17-29AC-5612-B1EB-138FCBD19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B3D96-4B8B-4950-A2B8-125D9D66DEB9}" type="datetimeFigureOut">
              <a:rPr lang="it-IT" smtClean="0"/>
              <a:t>29/10/2024</a:t>
            </a:fld>
            <a:endParaRPr lang="it-IT"/>
          </a:p>
        </p:txBody>
      </p:sp>
      <p:sp>
        <p:nvSpPr>
          <p:cNvPr id="5" name="Segnaposto piè di pagina 4">
            <a:extLst>
              <a:ext uri="{FF2B5EF4-FFF2-40B4-BE49-F238E27FC236}">
                <a16:creationId xmlns:a16="http://schemas.microsoft.com/office/drawing/2014/main" id="{9E5AD83B-061D-6540-F66A-AE83B1CEB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DF862BD-A4E0-2DF3-233E-5DF90343A3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13F87-F8B8-4815-9B9E-13D850362F15}" type="slidenum">
              <a:rPr lang="it-IT" smtClean="0"/>
              <a:t>‹N›</a:t>
            </a:fld>
            <a:endParaRPr lang="it-IT"/>
          </a:p>
        </p:txBody>
      </p:sp>
    </p:spTree>
    <p:extLst>
      <p:ext uri="{BB962C8B-B14F-4D97-AF65-F5344CB8AC3E}">
        <p14:creationId xmlns:p14="http://schemas.microsoft.com/office/powerpoint/2010/main" val="221215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8.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15.png"/><Relationship Id="rId7" Type="http://schemas.openxmlformats.org/officeDocument/2006/relationships/image" Target="../media/image7.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image" Target="../media/image1.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8.png"/><Relationship Id="rId7" Type="http://schemas.openxmlformats.org/officeDocument/2006/relationships/image" Target="../media/image1.png"/><Relationship Id="rId12"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8.jpg"/><Relationship Id="rId5" Type="http://schemas.openxmlformats.org/officeDocument/2006/relationships/image" Target="../media/image20.png"/><Relationship Id="rId10" Type="http://schemas.openxmlformats.org/officeDocument/2006/relationships/image" Target="../media/image7.jpg"/><Relationship Id="rId4" Type="http://schemas.openxmlformats.org/officeDocument/2006/relationships/image" Target="../media/image19.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4.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image" Target="../media/image25.png"/><Relationship Id="rId10" Type="http://schemas.openxmlformats.org/officeDocument/2006/relationships/image" Target="../media/image8.jpg"/><Relationship Id="rId4" Type="http://schemas.openxmlformats.org/officeDocument/2006/relationships/image" Target="../media/image24.png"/><Relationship Id="rId9"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7.png"/><Relationship Id="rId7" Type="http://schemas.openxmlformats.org/officeDocument/2006/relationships/image" Target="../media/image7.jp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image" Target="../media/image1.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9.png"/><Relationship Id="rId7" Type="http://schemas.openxmlformats.org/officeDocument/2006/relationships/image" Target="../media/image4.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9.png"/><Relationship Id="rId5" Type="http://schemas.openxmlformats.org/officeDocument/2006/relationships/image" Target="../media/image31.png"/><Relationship Id="rId10" Type="http://schemas.openxmlformats.org/officeDocument/2006/relationships/image" Target="../media/image8.jpg"/><Relationship Id="rId4" Type="http://schemas.openxmlformats.org/officeDocument/2006/relationships/image" Target="../media/image30.pn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hyperlink" Target="https://trendsanita.it/cronicita-pnrr/" TargetMode="External"/><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4.jpg"/></Relationships>
</file>

<file path=ppt/slides/_rels/slide2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3.png"/><Relationship Id="rId7" Type="http://schemas.openxmlformats.org/officeDocument/2006/relationships/image" Target="../media/image7.jp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image" Target="../media/image1.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4.jp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35.jpeg"/><Relationship Id="rId7" Type="http://schemas.openxmlformats.org/officeDocument/2006/relationships/image" Target="../media/image1.png"/><Relationship Id="rId12" Type="http://schemas.openxmlformats.org/officeDocument/2006/relationships/image" Target="../media/image38.emf"/><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9.png"/><Relationship Id="rId5" Type="http://schemas.openxmlformats.org/officeDocument/2006/relationships/image" Target="../media/image37.jpeg"/><Relationship Id="rId10" Type="http://schemas.openxmlformats.org/officeDocument/2006/relationships/image" Target="../media/image7.jpg"/><Relationship Id="rId4" Type="http://schemas.openxmlformats.org/officeDocument/2006/relationships/image" Target="../media/image36.png"/><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8.jp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4.jpg"/></Relationships>
</file>

<file path=ppt/slides/_rels/slide3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3.png"/><Relationship Id="rId7" Type="http://schemas.openxmlformats.org/officeDocument/2006/relationships/image" Target="../media/image7.jp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jpg"/><Relationship Id="rId10"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5.emf"/><Relationship Id="rId7" Type="http://schemas.openxmlformats.org/officeDocument/2006/relationships/image" Target="../media/image8.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4.jp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65.png"/><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2.jpg"/></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5.png"/></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9.png"/><Relationship Id="rId4" Type="http://schemas.openxmlformats.org/officeDocument/2006/relationships/image" Target="../media/image98.png"/></Relationships>
</file>

<file path=ppt/slides/_rels/slide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81ACD8-398A-9BB0-FB38-7513DD838B9D}"/>
              </a:ext>
            </a:extLst>
          </p:cNvPr>
          <p:cNvSpPr txBox="1"/>
          <p:nvPr/>
        </p:nvSpPr>
        <p:spPr>
          <a:xfrm>
            <a:off x="459242" y="2739129"/>
            <a:ext cx="11215077"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rgbClr val="FF0000"/>
                </a:solidFill>
                <a:latin typeface="Calibri" panose="020F0502020204030204"/>
              </a:rPr>
              <a:t>Relatori: </a:t>
            </a:r>
            <a:r>
              <a:rPr lang="it-IT" sz="1600" i="1" dirty="0">
                <a:solidFill>
                  <a:srgbClr val="FF0000"/>
                </a:solidFill>
                <a:latin typeface="Calibri" panose="020F0502020204030204"/>
              </a:rPr>
              <a:t>Enrico Salvatore Virtuoso</a:t>
            </a:r>
            <a:r>
              <a:rPr lang="it-IT" sz="1600" dirty="0">
                <a:solidFill>
                  <a:srgbClr val="FF0000"/>
                </a:solidFill>
                <a:latin typeface="Calibri" panose="020F0502020204030204"/>
              </a:rPr>
              <a:t> Vice Presidente Commissione Albo OPI Trapani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i="1" dirty="0">
                <a:solidFill>
                  <a:srgbClr val="FF0000"/>
                </a:solidFill>
                <a:latin typeface="Calibri" panose="020F0502020204030204"/>
              </a:rPr>
              <a:t>Margherita Pugliese </a:t>
            </a:r>
            <a:r>
              <a:rPr lang="it-IT" sz="1600" dirty="0">
                <a:solidFill>
                  <a:srgbClr val="FF0000"/>
                </a:solidFill>
                <a:latin typeface="Calibri" panose="020F0502020204030204"/>
              </a:rPr>
              <a:t>Infermiere Case Manager PUA/UVM/COT Mazara del Vallo </a:t>
            </a:r>
          </a:p>
          <a:p>
            <a:pPr marL="0" marR="0" lvl="0" indent="0" algn="r" defTabSz="914400" rtl="0" eaLnBrk="1" fontAlgn="auto" latinLnBrk="0" hangingPunct="1">
              <a:lnSpc>
                <a:spcPct val="100000"/>
              </a:lnSpc>
              <a:spcBef>
                <a:spcPts val="0"/>
              </a:spcBef>
              <a:spcAft>
                <a:spcPts val="0"/>
              </a:spcAft>
              <a:buClrTx/>
              <a:buSzTx/>
              <a:buFontTx/>
              <a:buNone/>
              <a:tabLst/>
              <a:defRPr/>
            </a:pPr>
            <a:r>
              <a:rPr lang="it-IT" sz="1600" dirty="0">
                <a:solidFill>
                  <a:srgbClr val="FF0000"/>
                </a:solidFill>
                <a:latin typeface="Calibri" panose="020F0502020204030204"/>
              </a:rPr>
              <a:t>Trapani 25/10/2024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 name="Immagine 6">
            <a:extLst>
              <a:ext uri="{FF2B5EF4-FFF2-40B4-BE49-F238E27FC236}">
                <a16:creationId xmlns:a16="http://schemas.microsoft.com/office/drawing/2014/main" id="{6BCEDFDA-532D-2C28-817A-0F7CB06224B3}"/>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8" name="Immagine 7">
            <a:extLst>
              <a:ext uri="{FF2B5EF4-FFF2-40B4-BE49-F238E27FC236}">
                <a16:creationId xmlns:a16="http://schemas.microsoft.com/office/drawing/2014/main" id="{FF5894FC-7AEB-E499-93EB-595CCF7A02A0}"/>
              </a:ext>
            </a:extLst>
          </p:cNvPr>
          <p:cNvPicPr>
            <a:picLocks noChangeAspect="1"/>
          </p:cNvPicPr>
          <p:nvPr/>
        </p:nvPicPr>
        <p:blipFill>
          <a:blip r:embed="rId3"/>
          <a:stretch>
            <a:fillRect/>
          </a:stretch>
        </p:blipFill>
        <p:spPr>
          <a:xfrm>
            <a:off x="1022242" y="3786794"/>
            <a:ext cx="3048409" cy="2851282"/>
          </a:xfrm>
          <a:prstGeom prst="rect">
            <a:avLst/>
          </a:prstGeom>
        </p:spPr>
      </p:pic>
      <p:pic>
        <p:nvPicPr>
          <p:cNvPr id="12" name="Immagine 11">
            <a:extLst>
              <a:ext uri="{FF2B5EF4-FFF2-40B4-BE49-F238E27FC236}">
                <a16:creationId xmlns:a16="http://schemas.microsoft.com/office/drawing/2014/main" id="{77ADF56E-4E17-F9D1-7339-3A6FEA2B5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1936" y="3757852"/>
            <a:ext cx="3196597" cy="2851282"/>
          </a:xfrm>
          <a:prstGeom prst="rect">
            <a:avLst/>
          </a:prstGeom>
        </p:spPr>
      </p:pic>
      <p:pic>
        <p:nvPicPr>
          <p:cNvPr id="14" name="Immagine 13">
            <a:extLst>
              <a:ext uri="{FF2B5EF4-FFF2-40B4-BE49-F238E27FC236}">
                <a16:creationId xmlns:a16="http://schemas.microsoft.com/office/drawing/2014/main" id="{B7CF5AC1-85C6-667F-53E8-F97D0DB8F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6" name="Immagine 15">
            <a:extLst>
              <a:ext uri="{FF2B5EF4-FFF2-40B4-BE49-F238E27FC236}">
                <a16:creationId xmlns:a16="http://schemas.microsoft.com/office/drawing/2014/main" id="{D107F2F5-0CE7-AA64-8AFE-A8397017C2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9818" y="3773348"/>
            <a:ext cx="3533494" cy="2820290"/>
          </a:xfrm>
          <a:prstGeom prst="rect">
            <a:avLst/>
          </a:prstGeom>
        </p:spPr>
      </p:pic>
      <p:pic>
        <p:nvPicPr>
          <p:cNvPr id="4" name="Immagine 3" descr="Immagine che contiene Elementi grafici, Carattere, logo, simbolo&#10;&#10;Descrizione generata automaticamente">
            <a:extLst>
              <a:ext uri="{FF2B5EF4-FFF2-40B4-BE49-F238E27FC236}">
                <a16:creationId xmlns:a16="http://schemas.microsoft.com/office/drawing/2014/main" id="{E752ABD7-A13E-7FBC-0DE3-9338E41C75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D7572F83-E70C-B1D0-7E37-1C4B50C0AA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7AFB0263-0027-7060-5FAA-7895357467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026" name="Picture 2" descr="ASPTrapani.it - portale dei servizi on-line ASP 9 di Trapani">
            <a:extLst>
              <a:ext uri="{FF2B5EF4-FFF2-40B4-BE49-F238E27FC236}">
                <a16:creationId xmlns:a16="http://schemas.microsoft.com/office/drawing/2014/main" id="{9541433B-2A8B-3130-6813-5DA1EF37F14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a:extLst>
              <a:ext uri="{FF2B5EF4-FFF2-40B4-BE49-F238E27FC236}">
                <a16:creationId xmlns:a16="http://schemas.microsoft.com/office/drawing/2014/main" id="{99747241-E014-505F-A933-3605B814F599}"/>
              </a:ext>
            </a:extLst>
          </p:cNvPr>
          <p:cNvSpPr txBox="1"/>
          <p:nvPr/>
        </p:nvSpPr>
        <p:spPr>
          <a:xfrm>
            <a:off x="760786" y="1566779"/>
            <a:ext cx="10913533" cy="1015663"/>
          </a:xfrm>
          <a:prstGeom prst="rect">
            <a:avLst/>
          </a:prstGeom>
          <a:noFill/>
        </p:spPr>
        <p:txBody>
          <a:bodyPr wrap="square">
            <a:spAutoFit/>
          </a:bodyPr>
          <a:lstStyle/>
          <a:p>
            <a:pPr algn="ctr"/>
            <a:r>
              <a:rPr lang="it-IT" sz="2000" dirty="0">
                <a:solidFill>
                  <a:srgbClr val="0070C0"/>
                </a:solidFill>
              </a:rPr>
              <a:t>“</a:t>
            </a:r>
            <a:r>
              <a:rPr lang="it-IT" sz="2000" i="1" dirty="0">
                <a:solidFill>
                  <a:srgbClr val="0070C0"/>
                </a:solidFill>
              </a:rPr>
              <a:t>Gli infermieri protagonisti del Cambiamento e dei nuovi modelli assistenziali”</a:t>
            </a:r>
          </a:p>
          <a:p>
            <a:pPr algn="ctr"/>
            <a:r>
              <a:rPr lang="it-IT" sz="2000" i="1" dirty="0">
                <a:solidFill>
                  <a:srgbClr val="0070C0"/>
                </a:solidFill>
              </a:rPr>
              <a:t> le nuove sfide del PNRR - reti di prossimità, Casa della Comunità, Ospedali di comunità-</a:t>
            </a:r>
          </a:p>
          <a:p>
            <a:pPr algn="ctr"/>
            <a:r>
              <a:rPr lang="it-IT" sz="2000" i="1" dirty="0">
                <a:solidFill>
                  <a:srgbClr val="0070C0"/>
                </a:solidFill>
              </a:rPr>
              <a:t>Casa come Primo luogo di Cura.</a:t>
            </a:r>
          </a:p>
        </p:txBody>
      </p:sp>
    </p:spTree>
    <p:extLst>
      <p:ext uri="{BB962C8B-B14F-4D97-AF65-F5344CB8AC3E}">
        <p14:creationId xmlns:p14="http://schemas.microsoft.com/office/powerpoint/2010/main" val="1028187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0CFAA5-B06B-F576-6E13-140BC6258A0D}"/>
              </a:ext>
            </a:extLst>
          </p:cNvPr>
          <p:cNvSpPr>
            <a:spLocks noGrp="1"/>
          </p:cNvSpPr>
          <p:nvPr>
            <p:ph type="title"/>
          </p:nvPr>
        </p:nvSpPr>
        <p:spPr>
          <a:xfrm>
            <a:off x="503766" y="359189"/>
            <a:ext cx="11184467" cy="1133475"/>
          </a:xfrm>
        </p:spPr>
        <p:txBody>
          <a:bodyPr>
            <a:normAutofit fontScale="90000"/>
          </a:bodyPr>
          <a:lstStyle/>
          <a:p>
            <a:pPr algn="ctr"/>
            <a:r>
              <a:rPr lang="it-IT" b="1" i="1" dirty="0">
                <a:solidFill>
                  <a:srgbClr val="00B050"/>
                </a:solidFill>
              </a:rPr>
              <a:t>Il DPCM 14-2-2001 i LEA </a:t>
            </a:r>
            <a:br>
              <a:rPr lang="it-IT" b="1" i="1" dirty="0">
                <a:solidFill>
                  <a:srgbClr val="00B050"/>
                </a:solidFill>
              </a:rPr>
            </a:br>
            <a:r>
              <a:rPr lang="it-IT" b="1" i="1" dirty="0">
                <a:solidFill>
                  <a:srgbClr val="00B050"/>
                </a:solidFill>
              </a:rPr>
              <a:t>e le prestazioni socio sanitarie</a:t>
            </a:r>
          </a:p>
        </p:txBody>
      </p:sp>
      <p:sp>
        <p:nvSpPr>
          <p:cNvPr id="3" name="Segnaposto contenuto 2">
            <a:extLst>
              <a:ext uri="{FF2B5EF4-FFF2-40B4-BE49-F238E27FC236}">
                <a16:creationId xmlns:a16="http://schemas.microsoft.com/office/drawing/2014/main" id="{B16BCFCC-4AF0-06B2-4967-AF1FDA424A79}"/>
              </a:ext>
            </a:extLst>
          </p:cNvPr>
          <p:cNvSpPr>
            <a:spLocks noGrp="1"/>
          </p:cNvSpPr>
          <p:nvPr>
            <p:ph idx="1"/>
          </p:nvPr>
        </p:nvSpPr>
        <p:spPr>
          <a:xfrm>
            <a:off x="789755" y="1636212"/>
            <a:ext cx="10515600" cy="4351338"/>
          </a:xfrm>
        </p:spPr>
        <p:txBody>
          <a:bodyPr/>
          <a:lstStyle/>
          <a:p>
            <a:r>
              <a:rPr lang="it-IT" sz="2400" dirty="0"/>
              <a:t>L’assistenza socio-sanitaria viene prestata alle Persone che presentano bisogni di salute che richiedono prestazioni sanitarie ed azioni di protezione sociale, anche di lungo periodo, sulla base di progetti personalizzati redatti sulla scorta di valutazioni multidimensionali.”</a:t>
            </a:r>
          </a:p>
          <a:p>
            <a:r>
              <a:rPr lang="de-DE" sz="1800" dirty="0">
                <a:solidFill>
                  <a:srgbClr val="FF0000"/>
                </a:solidFill>
              </a:rPr>
              <a:t>Art.2 DPCM 14, </a:t>
            </a:r>
            <a:r>
              <a:rPr lang="de-DE" sz="1800" dirty="0" err="1">
                <a:solidFill>
                  <a:srgbClr val="FF0000"/>
                </a:solidFill>
              </a:rPr>
              <a:t>febbraio</a:t>
            </a:r>
            <a:r>
              <a:rPr lang="de-DE" sz="1800" dirty="0">
                <a:solidFill>
                  <a:srgbClr val="FF0000"/>
                </a:solidFill>
              </a:rPr>
              <a:t> 2001 </a:t>
            </a:r>
          </a:p>
          <a:p>
            <a:endParaRPr lang="de-DE" sz="1800" dirty="0">
              <a:solidFill>
                <a:srgbClr val="FF0000"/>
              </a:solidFill>
            </a:endParaRPr>
          </a:p>
          <a:p>
            <a:r>
              <a:rPr lang="it-IT" sz="2400" dirty="0"/>
              <a:t>Il DPCM 14-2-2001 La prestazione socio sanitaria</a:t>
            </a:r>
          </a:p>
          <a:p>
            <a:endParaRPr lang="it-IT" dirty="0"/>
          </a:p>
          <a:p>
            <a:endParaRPr lang="de-DE" dirty="0"/>
          </a:p>
          <a:p>
            <a:endParaRPr lang="it-IT" dirty="0"/>
          </a:p>
        </p:txBody>
      </p:sp>
      <p:sp>
        <p:nvSpPr>
          <p:cNvPr id="7" name="CasellaDiTesto 6">
            <a:extLst>
              <a:ext uri="{FF2B5EF4-FFF2-40B4-BE49-F238E27FC236}">
                <a16:creationId xmlns:a16="http://schemas.microsoft.com/office/drawing/2014/main" id="{6D8D6E10-59EB-01F4-91ED-DEBF9655A345}"/>
              </a:ext>
            </a:extLst>
          </p:cNvPr>
          <p:cNvSpPr txBox="1"/>
          <p:nvPr/>
        </p:nvSpPr>
        <p:spPr>
          <a:xfrm>
            <a:off x="3970867" y="5744076"/>
            <a:ext cx="6096000" cy="369332"/>
          </a:xfrm>
          <a:prstGeom prst="rect">
            <a:avLst/>
          </a:prstGeom>
          <a:noFill/>
        </p:spPr>
        <p:txBody>
          <a:bodyPr wrap="square">
            <a:spAutoFit/>
          </a:bodyPr>
          <a:lstStyle/>
          <a:p>
            <a:r>
              <a:rPr lang="de-DE" dirty="0">
                <a:solidFill>
                  <a:srgbClr val="FF0000"/>
                </a:solidFill>
              </a:rPr>
              <a:t>Art.3 DPCM 14, </a:t>
            </a:r>
            <a:r>
              <a:rPr lang="de-DE" dirty="0" err="1">
                <a:solidFill>
                  <a:srgbClr val="FF0000"/>
                </a:solidFill>
              </a:rPr>
              <a:t>febbraio</a:t>
            </a:r>
            <a:r>
              <a:rPr lang="de-DE" dirty="0">
                <a:solidFill>
                  <a:srgbClr val="FF0000"/>
                </a:solidFill>
              </a:rPr>
              <a:t> 2001 </a:t>
            </a:r>
          </a:p>
        </p:txBody>
      </p:sp>
      <p:pic>
        <p:nvPicPr>
          <p:cNvPr id="9" name="Immagine 8">
            <a:extLst>
              <a:ext uri="{FF2B5EF4-FFF2-40B4-BE49-F238E27FC236}">
                <a16:creationId xmlns:a16="http://schemas.microsoft.com/office/drawing/2014/main" id="{404CDCCA-7DE1-A32A-6651-CE46B3A5CA85}"/>
              </a:ext>
            </a:extLst>
          </p:cNvPr>
          <p:cNvPicPr>
            <a:picLocks noChangeAspect="1"/>
          </p:cNvPicPr>
          <p:nvPr/>
        </p:nvPicPr>
        <p:blipFill>
          <a:blip r:embed="rId2"/>
          <a:stretch>
            <a:fillRect/>
          </a:stretch>
        </p:blipFill>
        <p:spPr>
          <a:xfrm>
            <a:off x="2089446" y="5370903"/>
            <a:ext cx="1585009" cy="1233294"/>
          </a:xfrm>
          <a:prstGeom prst="rect">
            <a:avLst/>
          </a:prstGeom>
        </p:spPr>
      </p:pic>
      <p:pic>
        <p:nvPicPr>
          <p:cNvPr id="10" name="Immagine 9">
            <a:extLst>
              <a:ext uri="{FF2B5EF4-FFF2-40B4-BE49-F238E27FC236}">
                <a16:creationId xmlns:a16="http://schemas.microsoft.com/office/drawing/2014/main" id="{8E4CB71F-2C06-3851-A212-58724C2DA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6867" y="5717163"/>
            <a:ext cx="1820959" cy="919599"/>
          </a:xfrm>
          <a:prstGeom prst="rect">
            <a:avLst/>
          </a:prstGeom>
        </p:spPr>
      </p:pic>
      <p:pic>
        <p:nvPicPr>
          <p:cNvPr id="11" name="Immagine 10" descr="Immagine che contiene Elementi grafici, Carattere, logo, simbolo&#10;&#10;Descrizione generata automaticamente">
            <a:extLst>
              <a:ext uri="{FF2B5EF4-FFF2-40B4-BE49-F238E27FC236}">
                <a16:creationId xmlns:a16="http://schemas.microsoft.com/office/drawing/2014/main" id="{4917E93E-9CAA-ABFD-D248-E2629324B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5942" y="5543470"/>
            <a:ext cx="3656040" cy="1184031"/>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F53E1124-D43F-9D67-8749-5D595379C0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057" y="5736574"/>
            <a:ext cx="1494347" cy="919598"/>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ADF58678-20A6-A6A6-6AE7-D011475D2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463" y="5247330"/>
            <a:ext cx="1820959" cy="1880558"/>
          </a:xfrm>
          <a:prstGeom prst="rect">
            <a:avLst/>
          </a:prstGeom>
        </p:spPr>
      </p:pic>
      <p:pic>
        <p:nvPicPr>
          <p:cNvPr id="14" name="Picture 2" descr="ASPTrapani.it - portale dei servizi on-line ASP 9 di Trapani">
            <a:extLst>
              <a:ext uri="{FF2B5EF4-FFF2-40B4-BE49-F238E27FC236}">
                <a16:creationId xmlns:a16="http://schemas.microsoft.com/office/drawing/2014/main" id="{116187DA-A3C6-EA6B-65A7-7BC85C10D8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209" y="5546798"/>
            <a:ext cx="1602955" cy="131442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CB4CD661-2EFB-1103-B0F9-424466ED6B9D}"/>
              </a:ext>
            </a:extLst>
          </p:cNvPr>
          <p:cNvPicPr>
            <a:picLocks noChangeAspect="1"/>
          </p:cNvPicPr>
          <p:nvPr/>
        </p:nvPicPr>
        <p:blipFill>
          <a:blip r:embed="rId8"/>
          <a:stretch>
            <a:fillRect/>
          </a:stretch>
        </p:blipFill>
        <p:spPr>
          <a:xfrm>
            <a:off x="7283127" y="4416689"/>
            <a:ext cx="4246510" cy="1426588"/>
          </a:xfrm>
          <a:prstGeom prst="rect">
            <a:avLst/>
          </a:prstGeom>
        </p:spPr>
      </p:pic>
      <p:pic>
        <p:nvPicPr>
          <p:cNvPr id="4" name="Immagine 3">
            <a:extLst>
              <a:ext uri="{FF2B5EF4-FFF2-40B4-BE49-F238E27FC236}">
                <a16:creationId xmlns:a16="http://schemas.microsoft.com/office/drawing/2014/main" id="{D5E20D0D-4D48-CABA-9E82-F8D2D8CE4BBE}"/>
              </a:ext>
            </a:extLst>
          </p:cNvPr>
          <p:cNvPicPr>
            <a:picLocks noChangeAspect="1"/>
          </p:cNvPicPr>
          <p:nvPr/>
        </p:nvPicPr>
        <p:blipFill>
          <a:blip r:embed="rId9"/>
          <a:stretch>
            <a:fillRect/>
          </a:stretch>
        </p:blipFill>
        <p:spPr>
          <a:xfrm>
            <a:off x="832489" y="4456316"/>
            <a:ext cx="4000977" cy="1347333"/>
          </a:xfrm>
          <a:prstGeom prst="rect">
            <a:avLst/>
          </a:prstGeom>
        </p:spPr>
      </p:pic>
    </p:spTree>
    <p:extLst>
      <p:ext uri="{BB962C8B-B14F-4D97-AF65-F5344CB8AC3E}">
        <p14:creationId xmlns:p14="http://schemas.microsoft.com/office/powerpoint/2010/main" val="3487619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C2BF7D2A-4B86-435B-D4D8-34D766D2C005}"/>
              </a:ext>
            </a:extLst>
          </p:cNvPr>
          <p:cNvPicPr>
            <a:picLocks noGrp="1" noChangeAspect="1"/>
          </p:cNvPicPr>
          <p:nvPr>
            <p:ph idx="1"/>
          </p:nvPr>
        </p:nvPicPr>
        <p:blipFill>
          <a:blip r:embed="rId2"/>
          <a:stretch>
            <a:fillRect/>
          </a:stretch>
        </p:blipFill>
        <p:spPr>
          <a:xfrm>
            <a:off x="474133" y="1007533"/>
            <a:ext cx="10922000" cy="4883685"/>
          </a:xfrm>
          <a:prstGeom prst="rect">
            <a:avLst/>
          </a:prstGeom>
        </p:spPr>
      </p:pic>
      <p:pic>
        <p:nvPicPr>
          <p:cNvPr id="5" name="Immagine 4">
            <a:extLst>
              <a:ext uri="{FF2B5EF4-FFF2-40B4-BE49-F238E27FC236}">
                <a16:creationId xmlns:a16="http://schemas.microsoft.com/office/drawing/2014/main" id="{A5DE186A-EB17-4E07-8A02-5267C2F05463}"/>
              </a:ext>
            </a:extLst>
          </p:cNvPr>
          <p:cNvPicPr>
            <a:picLocks noChangeAspect="1"/>
          </p:cNvPicPr>
          <p:nvPr/>
        </p:nvPicPr>
        <p:blipFill>
          <a:blip r:embed="rId3"/>
          <a:stretch>
            <a:fillRect/>
          </a:stretch>
        </p:blipFill>
        <p:spPr>
          <a:xfrm>
            <a:off x="9237962" y="122200"/>
            <a:ext cx="2158171" cy="1347333"/>
          </a:xfrm>
          <a:prstGeom prst="rect">
            <a:avLst/>
          </a:prstGeom>
        </p:spPr>
      </p:pic>
    </p:spTree>
    <p:extLst>
      <p:ext uri="{BB962C8B-B14F-4D97-AF65-F5344CB8AC3E}">
        <p14:creationId xmlns:p14="http://schemas.microsoft.com/office/powerpoint/2010/main" val="3842167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8F94507-1204-A69D-E632-4CF2FC4E2B39}"/>
              </a:ext>
            </a:extLst>
          </p:cNvPr>
          <p:cNvSpPr>
            <a:spLocks noGrp="1"/>
          </p:cNvSpPr>
          <p:nvPr>
            <p:ph idx="1"/>
          </p:nvPr>
        </p:nvSpPr>
        <p:spPr>
          <a:xfrm>
            <a:off x="838200" y="651933"/>
            <a:ext cx="10515600" cy="5525030"/>
          </a:xfrm>
        </p:spPr>
        <p:txBody>
          <a:bodyPr/>
          <a:lstStyle/>
          <a:p>
            <a:r>
              <a:rPr lang="it-IT" dirty="0"/>
              <a:t>I problemi del Caregiver</a:t>
            </a:r>
          </a:p>
        </p:txBody>
      </p:sp>
      <p:pic>
        <p:nvPicPr>
          <p:cNvPr id="4" name="Immagine 3">
            <a:extLst>
              <a:ext uri="{FF2B5EF4-FFF2-40B4-BE49-F238E27FC236}">
                <a16:creationId xmlns:a16="http://schemas.microsoft.com/office/drawing/2014/main" id="{D2E28FD8-BE32-D69D-AAA9-07C117D5B0DC}"/>
              </a:ext>
            </a:extLst>
          </p:cNvPr>
          <p:cNvPicPr>
            <a:picLocks noChangeAspect="1"/>
          </p:cNvPicPr>
          <p:nvPr/>
        </p:nvPicPr>
        <p:blipFill>
          <a:blip r:embed="rId2"/>
          <a:stretch>
            <a:fillRect/>
          </a:stretch>
        </p:blipFill>
        <p:spPr>
          <a:xfrm>
            <a:off x="256844" y="1402536"/>
            <a:ext cx="3705556" cy="4600330"/>
          </a:xfrm>
          <a:prstGeom prst="rect">
            <a:avLst/>
          </a:prstGeom>
        </p:spPr>
      </p:pic>
      <p:pic>
        <p:nvPicPr>
          <p:cNvPr id="5" name="Immagine 4">
            <a:extLst>
              <a:ext uri="{FF2B5EF4-FFF2-40B4-BE49-F238E27FC236}">
                <a16:creationId xmlns:a16="http://schemas.microsoft.com/office/drawing/2014/main" id="{FF890CC2-3507-78D1-D415-5929B672442B}"/>
              </a:ext>
            </a:extLst>
          </p:cNvPr>
          <p:cNvPicPr>
            <a:picLocks noChangeAspect="1"/>
          </p:cNvPicPr>
          <p:nvPr/>
        </p:nvPicPr>
        <p:blipFill>
          <a:blip r:embed="rId3"/>
          <a:stretch>
            <a:fillRect/>
          </a:stretch>
        </p:blipFill>
        <p:spPr>
          <a:xfrm>
            <a:off x="6697134" y="1063625"/>
            <a:ext cx="4174066" cy="5032375"/>
          </a:xfrm>
          <a:prstGeom prst="rect">
            <a:avLst/>
          </a:prstGeom>
        </p:spPr>
      </p:pic>
      <p:sp>
        <p:nvSpPr>
          <p:cNvPr id="6" name="Freccia a destra 5">
            <a:extLst>
              <a:ext uri="{FF2B5EF4-FFF2-40B4-BE49-F238E27FC236}">
                <a16:creationId xmlns:a16="http://schemas.microsoft.com/office/drawing/2014/main" id="{56662EFA-032D-E2BF-BBDE-90F9890A9EA2}"/>
              </a:ext>
            </a:extLst>
          </p:cNvPr>
          <p:cNvSpPr/>
          <p:nvPr/>
        </p:nvSpPr>
        <p:spPr>
          <a:xfrm>
            <a:off x="4648200" y="3186684"/>
            <a:ext cx="1566334"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30F3A76E-222F-E026-2EBA-12BFE44B4229}"/>
              </a:ext>
            </a:extLst>
          </p:cNvPr>
          <p:cNvPicPr>
            <a:picLocks noChangeAspect="1"/>
          </p:cNvPicPr>
          <p:nvPr/>
        </p:nvPicPr>
        <p:blipFill>
          <a:blip r:embed="rId4"/>
          <a:stretch>
            <a:fillRect/>
          </a:stretch>
        </p:blipFill>
        <p:spPr>
          <a:xfrm>
            <a:off x="10033415" y="0"/>
            <a:ext cx="2158171" cy="1347333"/>
          </a:xfrm>
          <a:prstGeom prst="rect">
            <a:avLst/>
          </a:prstGeom>
        </p:spPr>
      </p:pic>
    </p:spTree>
    <p:extLst>
      <p:ext uri="{BB962C8B-B14F-4D97-AF65-F5344CB8AC3E}">
        <p14:creationId xmlns:p14="http://schemas.microsoft.com/office/powerpoint/2010/main" val="78315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1CB301-3987-B3EE-255D-E0A1929300D7}"/>
              </a:ext>
            </a:extLst>
          </p:cNvPr>
          <p:cNvSpPr>
            <a:spLocks noGrp="1"/>
          </p:cNvSpPr>
          <p:nvPr>
            <p:ph type="title"/>
          </p:nvPr>
        </p:nvSpPr>
        <p:spPr/>
        <p:txBody>
          <a:bodyPr/>
          <a:lstStyle/>
          <a:p>
            <a:pPr algn="ctr"/>
            <a:r>
              <a:rPr lang="it-IT" dirty="0">
                <a:solidFill>
                  <a:srgbClr val="FF0000"/>
                </a:solidFill>
              </a:rPr>
              <a:t>Alleanza Terapeutica</a:t>
            </a:r>
          </a:p>
        </p:txBody>
      </p:sp>
      <p:pic>
        <p:nvPicPr>
          <p:cNvPr id="4" name="Segnaposto contenuto 3">
            <a:extLst>
              <a:ext uri="{FF2B5EF4-FFF2-40B4-BE49-F238E27FC236}">
                <a16:creationId xmlns:a16="http://schemas.microsoft.com/office/drawing/2014/main" id="{D77EEE3D-2332-3329-CDF9-151F955BF6F6}"/>
              </a:ext>
            </a:extLst>
          </p:cNvPr>
          <p:cNvPicPr>
            <a:picLocks noGrp="1" noChangeAspect="1"/>
          </p:cNvPicPr>
          <p:nvPr>
            <p:ph idx="1"/>
          </p:nvPr>
        </p:nvPicPr>
        <p:blipFill>
          <a:blip r:embed="rId2"/>
          <a:stretch>
            <a:fillRect/>
          </a:stretch>
        </p:blipFill>
        <p:spPr>
          <a:xfrm>
            <a:off x="194732" y="1600200"/>
            <a:ext cx="11819467" cy="5003800"/>
          </a:xfrm>
          <a:prstGeom prst="rect">
            <a:avLst/>
          </a:prstGeom>
        </p:spPr>
      </p:pic>
      <p:pic>
        <p:nvPicPr>
          <p:cNvPr id="5" name="Immagine 4">
            <a:extLst>
              <a:ext uri="{FF2B5EF4-FFF2-40B4-BE49-F238E27FC236}">
                <a16:creationId xmlns:a16="http://schemas.microsoft.com/office/drawing/2014/main" id="{B3FF1032-79E0-81F6-0C62-E98720CBAA4C}"/>
              </a:ext>
            </a:extLst>
          </p:cNvPr>
          <p:cNvPicPr>
            <a:picLocks noChangeAspect="1"/>
          </p:cNvPicPr>
          <p:nvPr/>
        </p:nvPicPr>
        <p:blipFill>
          <a:blip r:embed="rId3"/>
          <a:stretch>
            <a:fillRect/>
          </a:stretch>
        </p:blipFill>
        <p:spPr>
          <a:xfrm>
            <a:off x="614247" y="343355"/>
            <a:ext cx="2158171" cy="1347333"/>
          </a:xfrm>
          <a:prstGeom prst="rect">
            <a:avLst/>
          </a:prstGeom>
        </p:spPr>
      </p:pic>
    </p:spTree>
    <p:extLst>
      <p:ext uri="{BB962C8B-B14F-4D97-AF65-F5344CB8AC3E}">
        <p14:creationId xmlns:p14="http://schemas.microsoft.com/office/powerpoint/2010/main" val="24611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31E31E9-2181-4E9D-7017-98FEC64EA759}"/>
              </a:ext>
            </a:extLst>
          </p:cNvPr>
          <p:cNvPicPr>
            <a:picLocks noGrp="1" noChangeAspect="1"/>
          </p:cNvPicPr>
          <p:nvPr>
            <p:ph idx="1"/>
          </p:nvPr>
        </p:nvPicPr>
        <p:blipFill>
          <a:blip r:embed="rId2"/>
          <a:stretch>
            <a:fillRect/>
          </a:stretch>
        </p:blipFill>
        <p:spPr>
          <a:xfrm>
            <a:off x="440267" y="1337733"/>
            <a:ext cx="10955866" cy="5232400"/>
          </a:xfrm>
          <a:prstGeom prst="rect">
            <a:avLst/>
          </a:prstGeom>
        </p:spPr>
      </p:pic>
      <p:pic>
        <p:nvPicPr>
          <p:cNvPr id="5" name="Immagine 4">
            <a:extLst>
              <a:ext uri="{FF2B5EF4-FFF2-40B4-BE49-F238E27FC236}">
                <a16:creationId xmlns:a16="http://schemas.microsoft.com/office/drawing/2014/main" id="{2814077E-F9DD-AC50-B9A9-7C6BF36094C9}"/>
              </a:ext>
            </a:extLst>
          </p:cNvPr>
          <p:cNvPicPr>
            <a:picLocks noChangeAspect="1"/>
          </p:cNvPicPr>
          <p:nvPr/>
        </p:nvPicPr>
        <p:blipFill>
          <a:blip r:embed="rId3"/>
          <a:stretch>
            <a:fillRect/>
          </a:stretch>
        </p:blipFill>
        <p:spPr>
          <a:xfrm>
            <a:off x="114714" y="113733"/>
            <a:ext cx="2158171" cy="1347333"/>
          </a:xfrm>
          <a:prstGeom prst="rect">
            <a:avLst/>
          </a:prstGeom>
        </p:spPr>
      </p:pic>
    </p:spTree>
    <p:extLst>
      <p:ext uri="{BB962C8B-B14F-4D97-AF65-F5344CB8AC3E}">
        <p14:creationId xmlns:p14="http://schemas.microsoft.com/office/powerpoint/2010/main" val="3167272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7BF444C7-2311-C855-AFFC-3A85D786C9C6}"/>
              </a:ext>
            </a:extLst>
          </p:cNvPr>
          <p:cNvPicPr>
            <a:picLocks noGrp="1" noChangeAspect="1"/>
          </p:cNvPicPr>
          <p:nvPr>
            <p:ph idx="1"/>
          </p:nvPr>
        </p:nvPicPr>
        <p:blipFill>
          <a:blip r:embed="rId2"/>
          <a:stretch>
            <a:fillRect/>
          </a:stretch>
        </p:blipFill>
        <p:spPr>
          <a:xfrm>
            <a:off x="1709917" y="68969"/>
            <a:ext cx="8077900" cy="1548518"/>
          </a:xfrm>
          <a:prstGeom prst="rect">
            <a:avLst/>
          </a:prstGeom>
        </p:spPr>
      </p:pic>
      <p:pic>
        <p:nvPicPr>
          <p:cNvPr id="5" name="Immagine 4">
            <a:extLst>
              <a:ext uri="{FF2B5EF4-FFF2-40B4-BE49-F238E27FC236}">
                <a16:creationId xmlns:a16="http://schemas.microsoft.com/office/drawing/2014/main" id="{FDE281BC-6DA9-6282-739B-0F1631C98F51}"/>
              </a:ext>
            </a:extLst>
          </p:cNvPr>
          <p:cNvPicPr>
            <a:picLocks noChangeAspect="1"/>
          </p:cNvPicPr>
          <p:nvPr/>
        </p:nvPicPr>
        <p:blipFill>
          <a:blip r:embed="rId3"/>
          <a:stretch>
            <a:fillRect/>
          </a:stretch>
        </p:blipFill>
        <p:spPr>
          <a:xfrm>
            <a:off x="4240445" y="1776645"/>
            <a:ext cx="2779776" cy="2779776"/>
          </a:xfrm>
          <a:prstGeom prst="rect">
            <a:avLst/>
          </a:prstGeom>
        </p:spPr>
      </p:pic>
      <p:pic>
        <p:nvPicPr>
          <p:cNvPr id="6" name="Immagine 5">
            <a:extLst>
              <a:ext uri="{FF2B5EF4-FFF2-40B4-BE49-F238E27FC236}">
                <a16:creationId xmlns:a16="http://schemas.microsoft.com/office/drawing/2014/main" id="{ACDE0992-4A1E-D669-AF59-094840C9CA42}"/>
              </a:ext>
            </a:extLst>
          </p:cNvPr>
          <p:cNvPicPr>
            <a:picLocks noChangeAspect="1"/>
          </p:cNvPicPr>
          <p:nvPr/>
        </p:nvPicPr>
        <p:blipFill>
          <a:blip r:embed="rId4"/>
          <a:stretch>
            <a:fillRect/>
          </a:stretch>
        </p:blipFill>
        <p:spPr>
          <a:xfrm>
            <a:off x="1709917" y="4715578"/>
            <a:ext cx="9406816" cy="1922289"/>
          </a:xfrm>
          <a:prstGeom prst="rect">
            <a:avLst/>
          </a:prstGeom>
        </p:spPr>
      </p:pic>
      <p:pic>
        <p:nvPicPr>
          <p:cNvPr id="7" name="Immagine 6">
            <a:extLst>
              <a:ext uri="{FF2B5EF4-FFF2-40B4-BE49-F238E27FC236}">
                <a16:creationId xmlns:a16="http://schemas.microsoft.com/office/drawing/2014/main" id="{A96D1659-ABA9-F97F-AD22-01E92934DDB3}"/>
              </a:ext>
            </a:extLst>
          </p:cNvPr>
          <p:cNvPicPr>
            <a:picLocks noChangeAspect="1"/>
          </p:cNvPicPr>
          <p:nvPr/>
        </p:nvPicPr>
        <p:blipFill>
          <a:blip r:embed="rId5"/>
          <a:stretch>
            <a:fillRect/>
          </a:stretch>
        </p:blipFill>
        <p:spPr>
          <a:xfrm>
            <a:off x="292514" y="2142422"/>
            <a:ext cx="2158171" cy="1347333"/>
          </a:xfrm>
          <a:prstGeom prst="rect">
            <a:avLst/>
          </a:prstGeom>
        </p:spPr>
      </p:pic>
    </p:spTree>
    <p:extLst>
      <p:ext uri="{BB962C8B-B14F-4D97-AF65-F5344CB8AC3E}">
        <p14:creationId xmlns:p14="http://schemas.microsoft.com/office/powerpoint/2010/main" val="4205625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F7087937-104B-9929-04BB-EAF7CCB1CE98}"/>
              </a:ext>
            </a:extLst>
          </p:cNvPr>
          <p:cNvPicPr>
            <a:picLocks noGrp="1" noChangeAspect="1"/>
          </p:cNvPicPr>
          <p:nvPr>
            <p:ph idx="1"/>
          </p:nvPr>
        </p:nvPicPr>
        <p:blipFill>
          <a:blip r:embed="rId2"/>
          <a:stretch>
            <a:fillRect/>
          </a:stretch>
        </p:blipFill>
        <p:spPr>
          <a:xfrm>
            <a:off x="516466" y="351367"/>
            <a:ext cx="11243734" cy="6446525"/>
          </a:xfrm>
          <a:prstGeom prst="rect">
            <a:avLst/>
          </a:prstGeom>
        </p:spPr>
      </p:pic>
      <p:pic>
        <p:nvPicPr>
          <p:cNvPr id="6" name="Immagine 5">
            <a:extLst>
              <a:ext uri="{FF2B5EF4-FFF2-40B4-BE49-F238E27FC236}">
                <a16:creationId xmlns:a16="http://schemas.microsoft.com/office/drawing/2014/main" id="{A013F692-477F-4E3E-F2B7-0F354EC78B34}"/>
              </a:ext>
            </a:extLst>
          </p:cNvPr>
          <p:cNvPicPr>
            <a:picLocks noChangeAspect="1"/>
          </p:cNvPicPr>
          <p:nvPr/>
        </p:nvPicPr>
        <p:blipFill>
          <a:blip r:embed="rId3"/>
          <a:stretch>
            <a:fillRect/>
          </a:stretch>
        </p:blipFill>
        <p:spPr>
          <a:xfrm>
            <a:off x="8780763" y="467870"/>
            <a:ext cx="2158171" cy="1347333"/>
          </a:xfrm>
          <a:prstGeom prst="rect">
            <a:avLst/>
          </a:prstGeom>
        </p:spPr>
      </p:pic>
    </p:spTree>
    <p:extLst>
      <p:ext uri="{BB962C8B-B14F-4D97-AF65-F5344CB8AC3E}">
        <p14:creationId xmlns:p14="http://schemas.microsoft.com/office/powerpoint/2010/main" val="229634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2CD75DB-AE1D-CD46-82F0-3601407E1633}"/>
              </a:ext>
            </a:extLst>
          </p:cNvPr>
          <p:cNvPicPr>
            <a:picLocks noGrp="1" noChangeAspect="1"/>
          </p:cNvPicPr>
          <p:nvPr>
            <p:ph idx="1"/>
          </p:nvPr>
        </p:nvPicPr>
        <p:blipFill>
          <a:blip r:embed="rId2"/>
          <a:stretch>
            <a:fillRect/>
          </a:stretch>
        </p:blipFill>
        <p:spPr>
          <a:xfrm>
            <a:off x="67734" y="53712"/>
            <a:ext cx="4343399" cy="6750575"/>
          </a:xfrm>
          <a:prstGeom prst="rect">
            <a:avLst/>
          </a:prstGeom>
        </p:spPr>
      </p:pic>
      <p:sp>
        <p:nvSpPr>
          <p:cNvPr id="7" name="CasellaDiTesto 6">
            <a:extLst>
              <a:ext uri="{FF2B5EF4-FFF2-40B4-BE49-F238E27FC236}">
                <a16:creationId xmlns:a16="http://schemas.microsoft.com/office/drawing/2014/main" id="{7733327E-4891-3DB1-01BF-83B561D32E9F}"/>
              </a:ext>
            </a:extLst>
          </p:cNvPr>
          <p:cNvSpPr txBox="1"/>
          <p:nvPr/>
        </p:nvSpPr>
        <p:spPr>
          <a:xfrm>
            <a:off x="515934" y="1776167"/>
            <a:ext cx="4496333" cy="3970318"/>
          </a:xfrm>
          <a:prstGeom prst="rect">
            <a:avLst/>
          </a:prstGeom>
          <a:noFill/>
        </p:spPr>
        <p:txBody>
          <a:bodyPr wrap="square">
            <a:spAutoFit/>
          </a:bodyPr>
          <a:lstStyle/>
          <a:p>
            <a:r>
              <a:rPr lang="it-IT" dirty="0">
                <a:solidFill>
                  <a:srgbClr val="FFFF00"/>
                </a:solidFill>
              </a:rPr>
              <a:t>PIANO DELLA RETE TERRITORIALE</a:t>
            </a:r>
          </a:p>
          <a:p>
            <a:r>
              <a:rPr lang="it-IT" dirty="0">
                <a:solidFill>
                  <a:srgbClr val="FFFF00"/>
                </a:solidFill>
              </a:rPr>
              <a:t>DI ASSISTENZA</a:t>
            </a:r>
          </a:p>
          <a:p>
            <a:endParaRPr lang="it-IT" dirty="0">
              <a:solidFill>
                <a:srgbClr val="FFFF00"/>
              </a:solidFill>
            </a:endParaRPr>
          </a:p>
          <a:p>
            <a:r>
              <a:rPr lang="it-IT" dirty="0">
                <a:solidFill>
                  <a:srgbClr val="FFFF00"/>
                </a:solidFill>
              </a:rPr>
              <a:t>Regione Siciliana</a:t>
            </a:r>
          </a:p>
          <a:p>
            <a:endParaRPr lang="it-IT" dirty="0"/>
          </a:p>
          <a:p>
            <a:endParaRPr lang="it-IT" dirty="0"/>
          </a:p>
          <a:p>
            <a:endParaRPr lang="it-IT" dirty="0"/>
          </a:p>
          <a:p>
            <a:endParaRPr lang="it-IT" dirty="0"/>
          </a:p>
          <a:p>
            <a:endParaRPr lang="it-IT" dirty="0"/>
          </a:p>
          <a:p>
            <a:endParaRPr lang="it-IT" dirty="0"/>
          </a:p>
          <a:p>
            <a:endParaRPr lang="it-IT" dirty="0"/>
          </a:p>
          <a:p>
            <a:r>
              <a:rPr lang="it-IT" dirty="0">
                <a:solidFill>
                  <a:srgbClr val="FFFF00"/>
                </a:solidFill>
              </a:rPr>
              <a:t>Assessorato della Salute</a:t>
            </a:r>
          </a:p>
          <a:p>
            <a:r>
              <a:rPr lang="it-IT" dirty="0">
                <a:solidFill>
                  <a:srgbClr val="FFFF00"/>
                </a:solidFill>
              </a:rPr>
              <a:t>Versione 1.0</a:t>
            </a:r>
          </a:p>
          <a:p>
            <a:r>
              <a:rPr lang="it-IT" dirty="0">
                <a:solidFill>
                  <a:srgbClr val="FFFF00"/>
                </a:solidFill>
              </a:rPr>
              <a:t>14.12.2022</a:t>
            </a:r>
          </a:p>
        </p:txBody>
      </p:sp>
      <p:pic>
        <p:nvPicPr>
          <p:cNvPr id="8" name="Immagine 7">
            <a:extLst>
              <a:ext uri="{FF2B5EF4-FFF2-40B4-BE49-F238E27FC236}">
                <a16:creationId xmlns:a16="http://schemas.microsoft.com/office/drawing/2014/main" id="{14E83CD8-32BA-57EC-A762-C62336C7F57F}"/>
              </a:ext>
            </a:extLst>
          </p:cNvPr>
          <p:cNvPicPr>
            <a:picLocks noChangeAspect="1"/>
          </p:cNvPicPr>
          <p:nvPr/>
        </p:nvPicPr>
        <p:blipFill>
          <a:blip r:embed="rId3"/>
          <a:stretch>
            <a:fillRect/>
          </a:stretch>
        </p:blipFill>
        <p:spPr>
          <a:xfrm>
            <a:off x="723122" y="3457423"/>
            <a:ext cx="646232" cy="762066"/>
          </a:xfrm>
          <a:prstGeom prst="rect">
            <a:avLst/>
          </a:prstGeom>
        </p:spPr>
      </p:pic>
      <p:sp>
        <p:nvSpPr>
          <p:cNvPr id="11" name="CasellaDiTesto 10">
            <a:extLst>
              <a:ext uri="{FF2B5EF4-FFF2-40B4-BE49-F238E27FC236}">
                <a16:creationId xmlns:a16="http://schemas.microsoft.com/office/drawing/2014/main" id="{D6D67662-381C-7F34-C5FB-10A95C67CB0C}"/>
              </a:ext>
            </a:extLst>
          </p:cNvPr>
          <p:cNvSpPr txBox="1"/>
          <p:nvPr/>
        </p:nvSpPr>
        <p:spPr>
          <a:xfrm>
            <a:off x="4411134" y="53712"/>
            <a:ext cx="7713132" cy="5509200"/>
          </a:xfrm>
          <a:prstGeom prst="rect">
            <a:avLst/>
          </a:prstGeom>
          <a:noFill/>
        </p:spPr>
        <p:txBody>
          <a:bodyPr wrap="square">
            <a:spAutoFit/>
          </a:bodyPr>
          <a:lstStyle/>
          <a:p>
            <a:r>
              <a:rPr lang="it-IT" sz="1600" dirty="0"/>
              <a:t>Il presente documento di indirizzo recepisce in prima applicazione la riforma dell’assistenza territoriale nel Servizio Sanitario Nazionale e gli indirizzi nazionali in ambito PNRR, nell’ottica di riorganizzare e potenziare la rete di assistenza territoriale a livello regionale.</a:t>
            </a:r>
          </a:p>
          <a:p>
            <a:r>
              <a:rPr lang="it-IT" sz="1600" dirty="0"/>
              <a:t>Il documento si inserisce nel quadro di azioni e indirizzi che la Regione Siciliana ha avviato per l’implementazione degli interventi previsti dal Piano Nazionale di Ripresa e Resilienza (PNRR), dal DM 77/2022 per la riorganizzazione dei servizi territoriali e dal Programma Operativo di Consolidamento e Sviluppo (POCS) per la riqualificazione del Sistema Sanitario Regionale. Il PNRR e il DM 77/22 rappresentano l’occasione per riformulare l’attuale modello di assistenza territoriale con l’obiettivo di garantire in parallelo le migliori condizioni possibili di equità di accesso alle cure, tempestività e qualità degli interventi valorizzando il patrimonio di esperienze già avviate in ambito SSR.</a:t>
            </a:r>
          </a:p>
          <a:p>
            <a:r>
              <a:rPr lang="it-IT" sz="1600" dirty="0"/>
              <a:t>In linea con le tendenze nazionali, da tempo la Regione Siciliana ha inteso promuovere azioni di razionalizzazione della rete ospedaliera mediante sviluppo della sanità territoriale come principale risposta ai bisogni dei cittadini, promuovendo il ricorso ai servizi di assistenza primaria ed intermedia per snellire l’iter di presa in carico e indirizzamento degli utenti.</a:t>
            </a:r>
          </a:p>
          <a:p>
            <a:r>
              <a:rPr lang="it-IT" sz="1600" dirty="0"/>
              <a:t>In questa logica, Il riequilibrio dei ruoli tra ospedale e territorio e una più adeguata attenzione alle cure graduate costituiscono oggi gli obiettivi di politica sanitaria verso cui la Regione Siciliana intende indirizzarsi per dare risposte concrete a nuovi bisogni di salute determinati dagli effetti delle tre transizioni</a:t>
            </a:r>
          </a:p>
          <a:p>
            <a:r>
              <a:rPr lang="it-IT" sz="1600" dirty="0"/>
              <a:t>– epidemiologica, demografica e sociale – che hanno modificato il quadro di riferimento negli ultimi decenni.</a:t>
            </a:r>
          </a:p>
        </p:txBody>
      </p:sp>
    </p:spTree>
    <p:extLst>
      <p:ext uri="{BB962C8B-B14F-4D97-AF65-F5344CB8AC3E}">
        <p14:creationId xmlns:p14="http://schemas.microsoft.com/office/powerpoint/2010/main" val="3863436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6EC186-7288-C17D-AB00-F467D8866EB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F4F1EAB6-030E-6AC7-CC64-5201B2E259F5}"/>
              </a:ext>
            </a:extLst>
          </p:cNvPr>
          <p:cNvSpPr>
            <a:spLocks noGrp="1"/>
          </p:cNvSpPr>
          <p:nvPr>
            <p:ph idx="1"/>
          </p:nvPr>
        </p:nvSpPr>
        <p:spPr/>
        <p:txBody>
          <a:bodyPr/>
          <a:lstStyle/>
          <a:p>
            <a:pPr marL="0" indent="0" algn="ctr">
              <a:buNone/>
            </a:pPr>
            <a:r>
              <a:rPr lang="it-IT" dirty="0"/>
              <a:t>Grazie per l’Attenzione</a:t>
            </a:r>
          </a:p>
          <a:p>
            <a:pPr marL="0" indent="0" algn="ctr">
              <a:buNone/>
            </a:pPr>
            <a:endParaRPr lang="it-IT" dirty="0"/>
          </a:p>
          <a:p>
            <a:pPr marL="0" indent="0" algn="ctr">
              <a:buNone/>
            </a:pPr>
            <a:endParaRPr lang="it-IT" dirty="0"/>
          </a:p>
          <a:p>
            <a:pPr marL="0" indent="0" algn="ctr">
              <a:buNone/>
            </a:pPr>
            <a:endParaRPr lang="it-IT" dirty="0"/>
          </a:p>
          <a:p>
            <a:pPr marL="0" indent="0" algn="ctr">
              <a:buNone/>
            </a:pPr>
            <a:endParaRPr lang="it-IT" dirty="0"/>
          </a:p>
          <a:p>
            <a:pPr marL="0" indent="0" algn="ctr">
              <a:buNone/>
            </a:pPr>
            <a:r>
              <a:rPr lang="it-IT" dirty="0"/>
              <a:t>Passiamo ai lavori di gruppo</a:t>
            </a:r>
          </a:p>
        </p:txBody>
      </p:sp>
      <p:sp>
        <p:nvSpPr>
          <p:cNvPr id="4" name="Freccia in giù 3">
            <a:extLst>
              <a:ext uri="{FF2B5EF4-FFF2-40B4-BE49-F238E27FC236}">
                <a16:creationId xmlns:a16="http://schemas.microsoft.com/office/drawing/2014/main" id="{C45CB7ED-251D-10A6-7080-18012B2CEBB2}"/>
              </a:ext>
            </a:extLst>
          </p:cNvPr>
          <p:cNvSpPr/>
          <p:nvPr/>
        </p:nvSpPr>
        <p:spPr>
          <a:xfrm>
            <a:off x="5611368" y="2785533"/>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7890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63521B-22B3-AD99-0CE7-097301F7D6A8}"/>
              </a:ext>
            </a:extLst>
          </p:cNvPr>
          <p:cNvSpPr>
            <a:spLocks noGrp="1"/>
          </p:cNvSpPr>
          <p:nvPr>
            <p:ph type="title"/>
          </p:nvPr>
        </p:nvSpPr>
        <p:spPr/>
        <p:txBody>
          <a:bodyPr/>
          <a:lstStyle/>
          <a:p>
            <a:pPr algn="ctr"/>
            <a:r>
              <a:rPr lang="it-IT" dirty="0"/>
              <a:t>Caso Clinico 1</a:t>
            </a:r>
          </a:p>
        </p:txBody>
      </p:sp>
      <p:sp>
        <p:nvSpPr>
          <p:cNvPr id="3" name="Segnaposto contenuto 2">
            <a:extLst>
              <a:ext uri="{FF2B5EF4-FFF2-40B4-BE49-F238E27FC236}">
                <a16:creationId xmlns:a16="http://schemas.microsoft.com/office/drawing/2014/main" id="{BAB6D3FD-3F0D-AA7F-5523-B9DB34BD8279}"/>
              </a:ext>
            </a:extLst>
          </p:cNvPr>
          <p:cNvSpPr>
            <a:spLocks noGrp="1"/>
          </p:cNvSpPr>
          <p:nvPr>
            <p:ph idx="1"/>
          </p:nvPr>
        </p:nvSpPr>
        <p:spPr>
          <a:xfrm>
            <a:off x="838200" y="1690688"/>
            <a:ext cx="10515600" cy="5031845"/>
          </a:xfrm>
        </p:spPr>
        <p:txBody>
          <a:bodyPr>
            <a:normAutofit fontScale="92500" lnSpcReduction="20000"/>
          </a:bodyPr>
          <a:lstStyle/>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Il Signor Rossi è un paziente di 85 anni, diabetico, con cardiopatia ischemica a cui è stato applicato il pacemaker. Nel 2020 gli è stato diagnosticato un cancro alla vescica non operabile, con metastasi epatiche e polmonari. Il paziente è stato sottoposto a trattamento di otto cicli di chemioterapia in regime di day hospital.  </a:t>
            </a:r>
            <a:r>
              <a:rPr lang="it-IT" sz="1800" dirty="0">
                <a:latin typeface="Calibri" panose="020F0502020204030204" pitchFamily="34" charset="0"/>
                <a:ea typeface="Calibri" panose="020F0502020204030204" pitchFamily="34" charset="0"/>
                <a:cs typeface="Times New Roman" panose="02020603050405020304" pitchFamily="18" charset="0"/>
              </a:rPr>
              <a:t>D</a:t>
            </a:r>
            <a:r>
              <a:rPr lang="it-IT" sz="1800" dirty="0">
                <a:effectLst/>
                <a:latin typeface="Calibri" panose="020F0502020204030204" pitchFamily="34" charset="0"/>
                <a:ea typeface="Calibri" panose="020F0502020204030204" pitchFamily="34" charset="0"/>
                <a:cs typeface="Times New Roman" panose="02020603050405020304" pitchFamily="18" charset="0"/>
              </a:rPr>
              <a:t>al momento della diagnosi il paziente ha sviluppato disturbi di tipo ansioso-depressivo e alterazioni del ciclo sonno-veglia. In data 24/01/2021 è stato ricoverato in ospedale per un aggravamento dei sintomi. Dopo due giorni è rientrato a domicilio; ma i familiari, in ansia per le precarie condizioni fisiche del proprio caro, chiamano preoccupati il MMG, richiedendo di attivare tempestivamente l’assistenza domiciliare.</a:t>
            </a:r>
          </a:p>
          <a:p>
            <a:pPr>
              <a:lnSpc>
                <a:spcPct val="115000"/>
              </a:lnSpc>
              <a:spcAft>
                <a:spcPts val="1000"/>
              </a:spcAft>
            </a:pPr>
            <a:r>
              <a:rPr lang="it-IT" sz="1800" b="1" dirty="0">
                <a:effectLst/>
                <a:latin typeface="Calibri" panose="020F0502020204030204" pitchFamily="34" charset="0"/>
                <a:ea typeface="Calibri" panose="020F0502020204030204" pitchFamily="34" charset="0"/>
                <a:cs typeface="Times New Roman" panose="02020603050405020304" pitchFamily="18" charset="0"/>
              </a:rPr>
              <a:t>Compito</a:t>
            </a:r>
            <a:r>
              <a:rPr lang="it-IT" sz="1800" dirty="0">
                <a:effectLst/>
                <a:latin typeface="Calibri" panose="020F0502020204030204" pitchFamily="34" charset="0"/>
                <a:ea typeface="Calibri" panose="020F0502020204030204" pitchFamily="34" charset="0"/>
                <a:cs typeface="Times New Roman" panose="02020603050405020304" pitchFamily="18" charset="0"/>
              </a:rPr>
              <a:t> Sulla base della vostra esperienza, di quanto ascoltato negli interventi della mattina e dell’attenta lettura del caso clinico, si chiede di simulare un intervento di presa in carico nelle cure palliative. </a:t>
            </a:r>
          </a:p>
          <a:p>
            <a:pPr>
              <a:lnSpc>
                <a:spcPct val="115000"/>
              </a:lnSpc>
              <a:spcAft>
                <a:spcPts val="1000"/>
              </a:spcAft>
            </a:pPr>
            <a:r>
              <a:rPr lang="it-IT" sz="1800" b="1" dirty="0">
                <a:effectLst/>
                <a:latin typeface="Calibri" panose="020F0502020204030204" pitchFamily="34" charset="0"/>
                <a:ea typeface="Calibri" panose="020F0502020204030204" pitchFamily="34" charset="0"/>
                <a:cs typeface="Times New Roman" panose="02020603050405020304" pitchFamily="18" charset="0"/>
              </a:rPr>
              <a:t>Informazioni utili sul caso: </a:t>
            </a:r>
            <a:r>
              <a:rPr lang="it-IT" sz="1800" dirty="0">
                <a:effectLst/>
                <a:latin typeface="Calibri" panose="020F0502020204030204" pitchFamily="34" charset="0"/>
                <a:ea typeface="Calibri" panose="020F0502020204030204" pitchFamily="34" charset="0"/>
                <a:cs typeface="Times New Roman" panose="02020603050405020304" pitchFamily="18" charset="0"/>
              </a:rPr>
              <a:t>La famiglia è molto ansiosa per il decorso della malattia e particolarmente richiedente. Il medico curante, partendo dalla necessità di ottimizzare le spese a carico dell’Azienda, è incline a razionalizzare l’intervento.  </a:t>
            </a:r>
          </a:p>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Descrizione degli obbiettivi prefissati: </a:t>
            </a:r>
          </a:p>
          <a:p>
            <a:pPr>
              <a:lnSpc>
                <a:spcPct val="115000"/>
              </a:lnSpc>
              <a:spcAft>
                <a:spcPts val="10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Redazione di un PAI:</a:t>
            </a:r>
          </a:p>
          <a:p>
            <a:endParaRPr lang="it-IT" dirty="0"/>
          </a:p>
        </p:txBody>
      </p:sp>
    </p:spTree>
    <p:extLst>
      <p:ext uri="{BB962C8B-B14F-4D97-AF65-F5344CB8AC3E}">
        <p14:creationId xmlns:p14="http://schemas.microsoft.com/office/powerpoint/2010/main" val="495293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D8C47F-9069-6D57-688F-1FA3F5DC4E9F}"/>
              </a:ext>
            </a:extLst>
          </p:cNvPr>
          <p:cNvSpPr>
            <a:spLocks noGrp="1"/>
          </p:cNvSpPr>
          <p:nvPr>
            <p:ph type="title"/>
          </p:nvPr>
        </p:nvSpPr>
        <p:spPr>
          <a:xfrm>
            <a:off x="838200" y="365125"/>
            <a:ext cx="10515600" cy="676275"/>
          </a:xfrm>
        </p:spPr>
        <p:txBody>
          <a:bodyPr>
            <a:normAutofit fontScale="90000"/>
          </a:bodyPr>
          <a:lstStyle/>
          <a:p>
            <a:pPr algn="ctr"/>
            <a:r>
              <a:rPr lang="it-IT" dirty="0"/>
              <a:t>Caso Clinico   2</a:t>
            </a:r>
          </a:p>
        </p:txBody>
      </p:sp>
      <p:sp>
        <p:nvSpPr>
          <p:cNvPr id="3" name="Segnaposto contenuto 2">
            <a:extLst>
              <a:ext uri="{FF2B5EF4-FFF2-40B4-BE49-F238E27FC236}">
                <a16:creationId xmlns:a16="http://schemas.microsoft.com/office/drawing/2014/main" id="{07872AA4-D53F-9C6C-4481-CBEC837A4488}"/>
              </a:ext>
            </a:extLst>
          </p:cNvPr>
          <p:cNvSpPr>
            <a:spLocks noGrp="1"/>
          </p:cNvSpPr>
          <p:nvPr>
            <p:ph idx="1"/>
          </p:nvPr>
        </p:nvSpPr>
        <p:spPr>
          <a:xfrm>
            <a:off x="838200" y="1126067"/>
            <a:ext cx="10515600" cy="5050896"/>
          </a:xfrm>
        </p:spPr>
        <p:txBody>
          <a:bodyPr>
            <a:normAutofit fontScale="62500" lnSpcReduction="20000"/>
          </a:bodyPr>
          <a:lstStyle/>
          <a:p>
            <a:r>
              <a:rPr lang="it-IT" dirty="0"/>
              <a:t>Paziente con Carcinoma alla Mammella e Frattura del Femore</a:t>
            </a:r>
          </a:p>
          <a:p>
            <a:r>
              <a:rPr lang="it-IT" dirty="0"/>
              <a:t>Breve cenno anamnestico</a:t>
            </a:r>
          </a:p>
          <a:p>
            <a:r>
              <a:rPr lang="it-IT" dirty="0"/>
              <a:t>La paziente in esame è una signora di 58 anni affetta da carcinoma alla mammella in fase avanzata, attualmente in trattamento che richiede la medicazione settimanale del catetere venoso centrale (CVC). Ha recentemente subito una frattura del femore, che la costringe a un periodo di immobilizzazione e a un piano di riabilitazione fisioterapica. Data la complessità del suo stato di salute, è fondamentale un approccio multidisciplinare mirato a migliorare la qualità della vita, mantenere la funzionalità motoria e offrire supporto psicologico alla paziente e ai familiari.</a:t>
            </a:r>
          </a:p>
          <a:p>
            <a:endParaRPr lang="it-IT" dirty="0"/>
          </a:p>
          <a:p>
            <a:r>
              <a:rPr lang="it-IT" dirty="0"/>
              <a:t>Compito</a:t>
            </a:r>
          </a:p>
          <a:p>
            <a:r>
              <a:rPr lang="it-IT" dirty="0"/>
              <a:t> Sulla base della vostra esperienza, di quanto ascoltato negli interventi della mattina e dell’attenta lettura del caso clinico, si chiede di simulare un intervento di presa in carico nelle cure palliative. </a:t>
            </a:r>
          </a:p>
          <a:p>
            <a:endParaRPr lang="it-IT" dirty="0"/>
          </a:p>
          <a:p>
            <a:r>
              <a:rPr lang="it-IT" dirty="0"/>
              <a:t>Descrizione degli obbiettivi prefissati:</a:t>
            </a:r>
          </a:p>
          <a:p>
            <a:endParaRPr lang="it-IT" dirty="0"/>
          </a:p>
          <a:p>
            <a:endParaRPr lang="it-IT" dirty="0"/>
          </a:p>
          <a:p>
            <a:r>
              <a:rPr lang="it-IT" dirty="0"/>
              <a:t>Redazione di un PAI</a:t>
            </a:r>
          </a:p>
          <a:p>
            <a:endParaRPr lang="it-IT" dirty="0"/>
          </a:p>
        </p:txBody>
      </p:sp>
    </p:spTree>
    <p:extLst>
      <p:ext uri="{BB962C8B-B14F-4D97-AF65-F5344CB8AC3E}">
        <p14:creationId xmlns:p14="http://schemas.microsoft.com/office/powerpoint/2010/main" val="144888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5B2E0F5-F613-DACE-6A52-9BCB6E4B20F3}"/>
              </a:ext>
            </a:extLst>
          </p:cNvPr>
          <p:cNvSpPr>
            <a:spLocks noGrp="1"/>
          </p:cNvSpPr>
          <p:nvPr>
            <p:ph idx="1"/>
          </p:nvPr>
        </p:nvSpPr>
        <p:spPr>
          <a:xfrm>
            <a:off x="838200" y="1966332"/>
            <a:ext cx="10515600" cy="4351338"/>
          </a:xfrm>
        </p:spPr>
        <p:txBody>
          <a:bodyPr>
            <a:normAutofit/>
          </a:bodyPr>
          <a:lstStyle/>
          <a:p>
            <a:pPr marL="0" indent="0" algn="ctr">
              <a:buNone/>
            </a:pPr>
            <a:r>
              <a:rPr lang="it-IT" sz="2400" dirty="0"/>
              <a:t>Le prestazioni sanitarie a rilevanza sociale </a:t>
            </a:r>
          </a:p>
          <a:p>
            <a:pPr marL="0" indent="0">
              <a:buNone/>
            </a:pPr>
            <a:r>
              <a:rPr lang="it-IT" sz="2400" dirty="0"/>
              <a:t>Sono individuate nelle attività finalizzate: </a:t>
            </a:r>
          </a:p>
          <a:p>
            <a:pPr lvl="1"/>
            <a:r>
              <a:rPr lang="it-IT" sz="2000" dirty="0"/>
              <a:t>Alla promozione della salute</a:t>
            </a:r>
          </a:p>
          <a:p>
            <a:pPr lvl="1"/>
            <a:r>
              <a:rPr lang="it-IT" sz="2000" dirty="0"/>
              <a:t>Alla prevenzione</a:t>
            </a:r>
          </a:p>
          <a:p>
            <a:pPr lvl="1"/>
            <a:r>
              <a:rPr lang="it-IT" sz="2000" dirty="0"/>
              <a:t>Individuazione,</a:t>
            </a:r>
          </a:p>
          <a:p>
            <a:pPr lvl="1"/>
            <a:r>
              <a:rPr lang="it-IT" sz="2000" dirty="0"/>
              <a:t>Rimozione</a:t>
            </a:r>
          </a:p>
          <a:p>
            <a:pPr lvl="1"/>
            <a:r>
              <a:rPr lang="it-IT" sz="2000" dirty="0"/>
              <a:t>Contenimento di esiti degenerativi o invalidanti di patologie congenite o acquisite.</a:t>
            </a:r>
          </a:p>
          <a:p>
            <a:pPr marL="0" indent="0" algn="ctr">
              <a:buNone/>
            </a:pPr>
            <a:r>
              <a:rPr lang="it-IT" sz="2400" dirty="0"/>
              <a:t>le prestazioni sociali a rilevanza sanitaria </a:t>
            </a:r>
          </a:p>
          <a:p>
            <a:r>
              <a:rPr lang="it-IT" sz="2400" dirty="0"/>
              <a:t>Comprendono le attività del sistema sociale che hanno l'obiettivo di supportare la persona in stato di bisogno, con problemi di disabilità o di emarginazione condizionanti lo stato di salute</a:t>
            </a:r>
          </a:p>
        </p:txBody>
      </p:sp>
      <p:pic>
        <p:nvPicPr>
          <p:cNvPr id="4" name="Immagine 3">
            <a:extLst>
              <a:ext uri="{FF2B5EF4-FFF2-40B4-BE49-F238E27FC236}">
                <a16:creationId xmlns:a16="http://schemas.microsoft.com/office/drawing/2014/main" id="{52FF5956-9B90-A983-C616-915D7999CF1F}"/>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5" name="Immagine 4">
            <a:extLst>
              <a:ext uri="{FF2B5EF4-FFF2-40B4-BE49-F238E27FC236}">
                <a16:creationId xmlns:a16="http://schemas.microsoft.com/office/drawing/2014/main" id="{5DEA26C3-F6D1-23D9-DA3C-DF09105D31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7" name="Immagine 6" descr="Immagine che contiene Elementi grafici, Carattere, logo, simbolo&#10;&#10;Descrizione generata automaticamente">
            <a:extLst>
              <a:ext uri="{FF2B5EF4-FFF2-40B4-BE49-F238E27FC236}">
                <a16:creationId xmlns:a16="http://schemas.microsoft.com/office/drawing/2014/main" id="{EA7FD617-3CF3-5B72-A680-E5E90E385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8" name="Immagine 7" descr="Immagine che contiene testo, Carattere, Elementi grafici, logo&#10;&#10;Descrizione generata automaticamente">
            <a:extLst>
              <a:ext uri="{FF2B5EF4-FFF2-40B4-BE49-F238E27FC236}">
                <a16:creationId xmlns:a16="http://schemas.microsoft.com/office/drawing/2014/main" id="{992B80B9-B6F6-0421-4B1B-D1D69BC69B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D1369400-5370-5773-0A01-3479B2F02D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0" name="Picture 2" descr="ASPTrapani.it - portale dei servizi on-line ASP 9 di Trapani">
            <a:extLst>
              <a:ext uri="{FF2B5EF4-FFF2-40B4-BE49-F238E27FC236}">
                <a16:creationId xmlns:a16="http://schemas.microsoft.com/office/drawing/2014/main" id="{62840FFE-EDCF-8B90-03EC-25937CCD4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361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7541DF-F0A9-B595-7E5B-65B193DA9C87}"/>
              </a:ext>
            </a:extLst>
          </p:cNvPr>
          <p:cNvSpPr>
            <a:spLocks noGrp="1"/>
          </p:cNvSpPr>
          <p:nvPr>
            <p:ph type="title"/>
          </p:nvPr>
        </p:nvSpPr>
        <p:spPr>
          <a:xfrm>
            <a:off x="838200" y="365126"/>
            <a:ext cx="10515600" cy="608542"/>
          </a:xfrm>
        </p:spPr>
        <p:txBody>
          <a:bodyPr>
            <a:normAutofit fontScale="90000"/>
          </a:bodyPr>
          <a:lstStyle/>
          <a:p>
            <a:pPr algn="ctr"/>
            <a:r>
              <a:rPr lang="it-IT" dirty="0"/>
              <a:t>CASO Clinico 3</a:t>
            </a:r>
          </a:p>
        </p:txBody>
      </p:sp>
      <p:sp>
        <p:nvSpPr>
          <p:cNvPr id="3" name="Segnaposto contenuto 2">
            <a:extLst>
              <a:ext uri="{FF2B5EF4-FFF2-40B4-BE49-F238E27FC236}">
                <a16:creationId xmlns:a16="http://schemas.microsoft.com/office/drawing/2014/main" id="{F1A4055A-C798-1280-72D6-22EAED7CE30A}"/>
              </a:ext>
            </a:extLst>
          </p:cNvPr>
          <p:cNvSpPr>
            <a:spLocks noGrp="1"/>
          </p:cNvSpPr>
          <p:nvPr>
            <p:ph idx="1"/>
          </p:nvPr>
        </p:nvSpPr>
        <p:spPr>
          <a:xfrm>
            <a:off x="838200" y="1151467"/>
            <a:ext cx="10515600" cy="5025496"/>
          </a:xfrm>
        </p:spPr>
        <p:txBody>
          <a:bodyPr>
            <a:normAutofit fontScale="70000" lnSpcReduction="20000"/>
          </a:bodyPr>
          <a:lstStyle/>
          <a:p>
            <a:r>
              <a:rPr lang="it-IT" dirty="0"/>
              <a:t>Descrizione del caso</a:t>
            </a:r>
          </a:p>
          <a:p>
            <a:r>
              <a:rPr lang="it-IT" dirty="0"/>
              <a:t>L'assistita, una donna con anamnesi di carcinoma del colon, è stata ricoverata nel 2022 per intervento chirurgico di resezione. Il 1° dicembre 2023, si presenta al Policlinico Vittorio Emanuele di Catania con dolore addominopelvico di modesta entità, irradiante all'arto inferiore destro, accompagnato da parestesie. In data 2 dicembre, un'ecografia pelvica rivela una massa di 15 cm. Il successivo RX addome evidenzia una massa centro-pelvica e, a seguito di una PET, si riscontra una lesione ovarica con idronefrosi del rene destro. Gli oncologi, valutando la situazione, propongono un trattamento palliativo, senza possibilità di intervento chirurgico. L'assistita viene dimessa il 9 gennaio 2024 con un buon controllo del dolore e indicazioni per le cure domiciliari.</a:t>
            </a:r>
          </a:p>
          <a:p>
            <a:r>
              <a:rPr lang="it-IT" dirty="0"/>
              <a:t>Compito</a:t>
            </a:r>
          </a:p>
          <a:p>
            <a:r>
              <a:rPr lang="it-IT" dirty="0"/>
              <a:t> Sulla base della vostra esperienza, di quanto ascoltato negli interventi della mattina e dell’attenta lettura del caso clinico, si chiede di simulare un intervento di presa in carico nel setting assistenziale più adeguato. </a:t>
            </a:r>
          </a:p>
          <a:p>
            <a:endParaRPr lang="it-IT" dirty="0"/>
          </a:p>
          <a:p>
            <a:r>
              <a:rPr lang="it-IT" dirty="0"/>
              <a:t>Descrizione degli obbiettivi prefissati:</a:t>
            </a:r>
          </a:p>
          <a:p>
            <a:endParaRPr lang="it-IT" dirty="0"/>
          </a:p>
          <a:p>
            <a:endParaRPr lang="it-IT" dirty="0"/>
          </a:p>
          <a:p>
            <a:r>
              <a:rPr lang="it-IT" dirty="0"/>
              <a:t>Redazione di un PAI</a:t>
            </a:r>
          </a:p>
          <a:p>
            <a:endParaRPr lang="it-IT" dirty="0"/>
          </a:p>
          <a:p>
            <a:endParaRPr lang="it-IT" dirty="0"/>
          </a:p>
        </p:txBody>
      </p:sp>
    </p:spTree>
    <p:extLst>
      <p:ext uri="{BB962C8B-B14F-4D97-AF65-F5344CB8AC3E}">
        <p14:creationId xmlns:p14="http://schemas.microsoft.com/office/powerpoint/2010/main" val="613585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7593A4-6CD4-3CD0-3327-D8409F6FF03D}"/>
              </a:ext>
            </a:extLst>
          </p:cNvPr>
          <p:cNvSpPr>
            <a:spLocks noGrp="1"/>
          </p:cNvSpPr>
          <p:nvPr>
            <p:ph type="title"/>
          </p:nvPr>
        </p:nvSpPr>
        <p:spPr>
          <a:xfrm>
            <a:off x="838200" y="366758"/>
            <a:ext cx="10515600" cy="1325563"/>
          </a:xfrm>
        </p:spPr>
        <p:txBody>
          <a:bodyPr/>
          <a:lstStyle/>
          <a:p>
            <a:pPr algn="ctr"/>
            <a:r>
              <a:rPr lang="it-IT" b="1" i="1" dirty="0">
                <a:solidFill>
                  <a:srgbClr val="00B050"/>
                </a:solidFill>
              </a:rPr>
              <a:t>L’integrazione Socio-Sanitaria </a:t>
            </a:r>
            <a:br>
              <a:rPr lang="it-IT" b="1" i="1" dirty="0">
                <a:solidFill>
                  <a:srgbClr val="00B050"/>
                </a:solidFill>
              </a:rPr>
            </a:br>
            <a:endParaRPr lang="it-IT" b="1" i="1" dirty="0">
              <a:solidFill>
                <a:srgbClr val="00B050"/>
              </a:solidFill>
            </a:endParaRPr>
          </a:p>
        </p:txBody>
      </p:sp>
      <p:pic>
        <p:nvPicPr>
          <p:cNvPr id="4" name="Segnaposto contenuto 3">
            <a:extLst>
              <a:ext uri="{FF2B5EF4-FFF2-40B4-BE49-F238E27FC236}">
                <a16:creationId xmlns:a16="http://schemas.microsoft.com/office/drawing/2014/main" id="{FE71868E-D37F-9C21-A61D-8486467B8827}"/>
              </a:ext>
            </a:extLst>
          </p:cNvPr>
          <p:cNvPicPr>
            <a:picLocks noGrp="1" noChangeAspect="1"/>
          </p:cNvPicPr>
          <p:nvPr>
            <p:ph idx="1"/>
          </p:nvPr>
        </p:nvPicPr>
        <p:blipFill>
          <a:blip r:embed="rId2"/>
          <a:stretch>
            <a:fillRect/>
          </a:stretch>
        </p:blipFill>
        <p:spPr>
          <a:xfrm>
            <a:off x="1278138" y="1250389"/>
            <a:ext cx="3316511" cy="3974937"/>
          </a:xfrm>
          <a:prstGeom prst="rect">
            <a:avLst/>
          </a:prstGeom>
        </p:spPr>
      </p:pic>
      <p:pic>
        <p:nvPicPr>
          <p:cNvPr id="5" name="Immagine 4">
            <a:extLst>
              <a:ext uri="{FF2B5EF4-FFF2-40B4-BE49-F238E27FC236}">
                <a16:creationId xmlns:a16="http://schemas.microsoft.com/office/drawing/2014/main" id="{4094249C-044A-B05D-5707-6A7EB65BDD9D}"/>
              </a:ext>
            </a:extLst>
          </p:cNvPr>
          <p:cNvPicPr>
            <a:picLocks noChangeAspect="1"/>
          </p:cNvPicPr>
          <p:nvPr/>
        </p:nvPicPr>
        <p:blipFill>
          <a:blip r:embed="rId3"/>
          <a:stretch>
            <a:fillRect/>
          </a:stretch>
        </p:blipFill>
        <p:spPr>
          <a:xfrm>
            <a:off x="6631269" y="1532926"/>
            <a:ext cx="3974937" cy="3145809"/>
          </a:xfrm>
          <a:prstGeom prst="rect">
            <a:avLst/>
          </a:prstGeom>
        </p:spPr>
      </p:pic>
      <p:sp>
        <p:nvSpPr>
          <p:cNvPr id="6" name="Freccia a destra 5">
            <a:extLst>
              <a:ext uri="{FF2B5EF4-FFF2-40B4-BE49-F238E27FC236}">
                <a16:creationId xmlns:a16="http://schemas.microsoft.com/office/drawing/2014/main" id="{AFFE39CD-F21E-B3CC-30A1-F67B20D560A5}"/>
              </a:ext>
            </a:extLst>
          </p:cNvPr>
          <p:cNvSpPr/>
          <p:nvPr/>
        </p:nvSpPr>
        <p:spPr>
          <a:xfrm>
            <a:off x="4851071" y="2436964"/>
            <a:ext cx="1943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1BC7DE56-9A9B-28C5-77CB-F3A3D8F7C67A}"/>
              </a:ext>
            </a:extLst>
          </p:cNvPr>
          <p:cNvPicPr>
            <a:picLocks noChangeAspect="1"/>
          </p:cNvPicPr>
          <p:nvPr/>
        </p:nvPicPr>
        <p:blipFill>
          <a:blip r:embed="rId4"/>
          <a:stretch>
            <a:fillRect/>
          </a:stretch>
        </p:blipFill>
        <p:spPr>
          <a:xfrm>
            <a:off x="2081233" y="5337144"/>
            <a:ext cx="1585009" cy="1233294"/>
          </a:xfrm>
          <a:prstGeom prst="rect">
            <a:avLst/>
          </a:prstGeom>
        </p:spPr>
      </p:pic>
      <p:pic>
        <p:nvPicPr>
          <p:cNvPr id="9" name="Immagine 8">
            <a:extLst>
              <a:ext uri="{FF2B5EF4-FFF2-40B4-BE49-F238E27FC236}">
                <a16:creationId xmlns:a16="http://schemas.microsoft.com/office/drawing/2014/main" id="{253BC78B-8715-FF3A-0D0D-8E393ED6AD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58654" y="5683404"/>
            <a:ext cx="1820959" cy="919599"/>
          </a:xfrm>
          <a:prstGeom prst="rect">
            <a:avLst/>
          </a:prstGeom>
        </p:spPr>
      </p:pic>
      <p:pic>
        <p:nvPicPr>
          <p:cNvPr id="10" name="Immagine 9" descr="Immagine che contiene Elementi grafici, Carattere, logo, simbolo&#10;&#10;Descrizione generata automaticamente">
            <a:extLst>
              <a:ext uri="{FF2B5EF4-FFF2-40B4-BE49-F238E27FC236}">
                <a16:creationId xmlns:a16="http://schemas.microsoft.com/office/drawing/2014/main" id="{301201BC-DA9E-E074-970F-AA537A9C9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7729" y="5509711"/>
            <a:ext cx="3656040" cy="1184031"/>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535053CC-9D38-16A3-6E7E-ABD0553D7B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6844" y="5702815"/>
            <a:ext cx="1494347" cy="919598"/>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B6355409-216A-BFA5-A2F9-8653994E1A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3250" y="5213571"/>
            <a:ext cx="1820959" cy="1880558"/>
          </a:xfrm>
          <a:prstGeom prst="rect">
            <a:avLst/>
          </a:prstGeom>
        </p:spPr>
      </p:pic>
      <p:pic>
        <p:nvPicPr>
          <p:cNvPr id="13" name="Picture 2" descr="ASPTrapani.it - portale dei servizi on-line ASP 9 di Trapani">
            <a:extLst>
              <a:ext uri="{FF2B5EF4-FFF2-40B4-BE49-F238E27FC236}">
                <a16:creationId xmlns:a16="http://schemas.microsoft.com/office/drawing/2014/main" id="{4E8C8755-DB0D-AA9E-BF62-8BD1081BDA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996" y="5513039"/>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621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D4F086-DE7C-4E25-163A-04B2ED8A6426}"/>
              </a:ext>
            </a:extLst>
          </p:cNvPr>
          <p:cNvSpPr>
            <a:spLocks noGrp="1"/>
          </p:cNvSpPr>
          <p:nvPr>
            <p:ph type="title"/>
          </p:nvPr>
        </p:nvSpPr>
        <p:spPr>
          <a:xfrm>
            <a:off x="838200" y="541474"/>
            <a:ext cx="10515600" cy="1325563"/>
          </a:xfrm>
        </p:spPr>
        <p:txBody>
          <a:bodyPr/>
          <a:lstStyle/>
          <a:p>
            <a:pPr algn="ctr"/>
            <a:r>
              <a:rPr lang="it-IT" b="1" i="1" dirty="0">
                <a:solidFill>
                  <a:srgbClr val="00B050"/>
                </a:solidFill>
              </a:rPr>
              <a:t>L’integrazione Socio-Sanitaria </a:t>
            </a:r>
          </a:p>
        </p:txBody>
      </p:sp>
      <p:sp>
        <p:nvSpPr>
          <p:cNvPr id="3" name="Segnaposto contenuto 2">
            <a:extLst>
              <a:ext uri="{FF2B5EF4-FFF2-40B4-BE49-F238E27FC236}">
                <a16:creationId xmlns:a16="http://schemas.microsoft.com/office/drawing/2014/main" id="{F66661D2-E563-EFC8-3F49-F5A77B258AF5}"/>
              </a:ext>
            </a:extLst>
          </p:cNvPr>
          <p:cNvSpPr>
            <a:spLocks noGrp="1"/>
          </p:cNvSpPr>
          <p:nvPr>
            <p:ph idx="1"/>
          </p:nvPr>
        </p:nvSpPr>
        <p:spPr>
          <a:xfrm>
            <a:off x="838200" y="2062707"/>
            <a:ext cx="10515600" cy="4351338"/>
          </a:xfrm>
        </p:spPr>
        <p:txBody>
          <a:bodyPr/>
          <a:lstStyle/>
          <a:p>
            <a:pPr marL="0" indent="0">
              <a:buNone/>
            </a:pPr>
            <a:r>
              <a:rPr lang="it-IT" sz="2400" dirty="0"/>
              <a:t>Insieme di indicazioni di massima che, facendo leva sulla collaborazione tra sociale e sanitario, cerca di fornire risposte al cambiamento dei bisogni e alle trasformazioni dei sistemi di welfare”</a:t>
            </a:r>
          </a:p>
          <a:p>
            <a:endParaRPr lang="it-IT" dirty="0"/>
          </a:p>
        </p:txBody>
      </p:sp>
      <p:pic>
        <p:nvPicPr>
          <p:cNvPr id="4" name="Immagine 3">
            <a:extLst>
              <a:ext uri="{FF2B5EF4-FFF2-40B4-BE49-F238E27FC236}">
                <a16:creationId xmlns:a16="http://schemas.microsoft.com/office/drawing/2014/main" id="{ED82A1C4-B703-C4BF-AEBB-95AA34D7428F}"/>
              </a:ext>
            </a:extLst>
          </p:cNvPr>
          <p:cNvPicPr>
            <a:picLocks noChangeAspect="1"/>
          </p:cNvPicPr>
          <p:nvPr/>
        </p:nvPicPr>
        <p:blipFill>
          <a:blip r:embed="rId2"/>
          <a:stretch>
            <a:fillRect/>
          </a:stretch>
        </p:blipFill>
        <p:spPr>
          <a:xfrm>
            <a:off x="1431840" y="4238376"/>
            <a:ext cx="8803387" cy="853514"/>
          </a:xfrm>
          <a:prstGeom prst="rect">
            <a:avLst/>
          </a:prstGeom>
        </p:spPr>
      </p:pic>
      <p:pic>
        <p:nvPicPr>
          <p:cNvPr id="7" name="Immagine 6">
            <a:extLst>
              <a:ext uri="{FF2B5EF4-FFF2-40B4-BE49-F238E27FC236}">
                <a16:creationId xmlns:a16="http://schemas.microsoft.com/office/drawing/2014/main" id="{08DF65A4-528A-EE8B-F67F-BA95E9B48D8A}"/>
              </a:ext>
            </a:extLst>
          </p:cNvPr>
          <p:cNvPicPr>
            <a:picLocks noChangeAspect="1"/>
          </p:cNvPicPr>
          <p:nvPr/>
        </p:nvPicPr>
        <p:blipFill>
          <a:blip r:embed="rId3"/>
          <a:stretch>
            <a:fillRect/>
          </a:stretch>
        </p:blipFill>
        <p:spPr>
          <a:xfrm>
            <a:off x="2120673" y="5343856"/>
            <a:ext cx="1585009" cy="1233294"/>
          </a:xfrm>
          <a:prstGeom prst="rect">
            <a:avLst/>
          </a:prstGeom>
        </p:spPr>
      </p:pic>
      <p:pic>
        <p:nvPicPr>
          <p:cNvPr id="8" name="Immagine 7">
            <a:extLst>
              <a:ext uri="{FF2B5EF4-FFF2-40B4-BE49-F238E27FC236}">
                <a16:creationId xmlns:a16="http://schemas.microsoft.com/office/drawing/2014/main" id="{04624EA0-57CE-EAFB-1D5E-E1453B847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8094" y="5690116"/>
            <a:ext cx="1820959" cy="919599"/>
          </a:xfrm>
          <a:prstGeom prst="rect">
            <a:avLst/>
          </a:prstGeom>
        </p:spPr>
      </p:pic>
      <p:pic>
        <p:nvPicPr>
          <p:cNvPr id="9" name="Immagine 8" descr="Immagine che contiene Elementi grafici, Carattere, logo, simbolo&#10;&#10;Descrizione generata automaticamente">
            <a:extLst>
              <a:ext uri="{FF2B5EF4-FFF2-40B4-BE49-F238E27FC236}">
                <a16:creationId xmlns:a16="http://schemas.microsoft.com/office/drawing/2014/main" id="{98FB0854-C15F-45EA-7DD6-1CC832B17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7169" y="5516423"/>
            <a:ext cx="3656040" cy="1184031"/>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446ABC19-1B8A-4BC5-8CF5-0F421B0BC6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6284" y="5709527"/>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879BABB4-7244-BA0D-F002-B3D5B1BA9A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2690" y="5220283"/>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A5278F38-92F5-B846-85E2-5004A217A9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436" y="5519751"/>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091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0A81104-6C31-48C2-CFD6-85BE18BE3C31}"/>
              </a:ext>
            </a:extLst>
          </p:cNvPr>
          <p:cNvPicPr>
            <a:picLocks noGrp="1" noChangeAspect="1"/>
          </p:cNvPicPr>
          <p:nvPr>
            <p:ph idx="1"/>
          </p:nvPr>
        </p:nvPicPr>
        <p:blipFill>
          <a:blip r:embed="rId2"/>
          <a:stretch>
            <a:fillRect/>
          </a:stretch>
        </p:blipFill>
        <p:spPr>
          <a:xfrm>
            <a:off x="1192004" y="3721724"/>
            <a:ext cx="3974937" cy="2170364"/>
          </a:xfrm>
          <a:prstGeom prst="rect">
            <a:avLst/>
          </a:prstGeom>
        </p:spPr>
      </p:pic>
      <p:pic>
        <p:nvPicPr>
          <p:cNvPr id="5" name="Immagine 4">
            <a:extLst>
              <a:ext uri="{FF2B5EF4-FFF2-40B4-BE49-F238E27FC236}">
                <a16:creationId xmlns:a16="http://schemas.microsoft.com/office/drawing/2014/main" id="{8DC3FD8B-6C03-8187-4C6A-91B754BD151B}"/>
              </a:ext>
            </a:extLst>
          </p:cNvPr>
          <p:cNvPicPr>
            <a:picLocks noChangeAspect="1"/>
          </p:cNvPicPr>
          <p:nvPr/>
        </p:nvPicPr>
        <p:blipFill>
          <a:blip r:embed="rId3"/>
          <a:stretch>
            <a:fillRect/>
          </a:stretch>
        </p:blipFill>
        <p:spPr>
          <a:xfrm>
            <a:off x="6852807" y="3721724"/>
            <a:ext cx="4218798" cy="2097206"/>
          </a:xfrm>
          <a:prstGeom prst="rect">
            <a:avLst/>
          </a:prstGeom>
        </p:spPr>
      </p:pic>
      <p:pic>
        <p:nvPicPr>
          <p:cNvPr id="6" name="Immagine 5">
            <a:extLst>
              <a:ext uri="{FF2B5EF4-FFF2-40B4-BE49-F238E27FC236}">
                <a16:creationId xmlns:a16="http://schemas.microsoft.com/office/drawing/2014/main" id="{C888959A-7BB0-652F-A1CE-F68454F3B234}"/>
              </a:ext>
            </a:extLst>
          </p:cNvPr>
          <p:cNvPicPr>
            <a:picLocks noChangeAspect="1"/>
          </p:cNvPicPr>
          <p:nvPr/>
        </p:nvPicPr>
        <p:blipFill>
          <a:blip r:embed="rId4"/>
          <a:stretch>
            <a:fillRect/>
          </a:stretch>
        </p:blipFill>
        <p:spPr>
          <a:xfrm>
            <a:off x="3262907" y="2233158"/>
            <a:ext cx="4980864" cy="731583"/>
          </a:xfrm>
          <a:prstGeom prst="rect">
            <a:avLst/>
          </a:prstGeom>
        </p:spPr>
      </p:pic>
      <p:pic>
        <p:nvPicPr>
          <p:cNvPr id="7" name="Immagine 6">
            <a:extLst>
              <a:ext uri="{FF2B5EF4-FFF2-40B4-BE49-F238E27FC236}">
                <a16:creationId xmlns:a16="http://schemas.microsoft.com/office/drawing/2014/main" id="{785CB87D-ABB3-21D7-3F1B-EA73E23B1A43}"/>
              </a:ext>
            </a:extLst>
          </p:cNvPr>
          <p:cNvPicPr>
            <a:picLocks noChangeAspect="1"/>
          </p:cNvPicPr>
          <p:nvPr/>
        </p:nvPicPr>
        <p:blipFill>
          <a:blip r:embed="rId5"/>
          <a:stretch>
            <a:fillRect/>
          </a:stretch>
        </p:blipFill>
        <p:spPr>
          <a:xfrm>
            <a:off x="3648806" y="2915370"/>
            <a:ext cx="1259066" cy="1065363"/>
          </a:xfrm>
          <a:prstGeom prst="rect">
            <a:avLst/>
          </a:prstGeom>
        </p:spPr>
      </p:pic>
      <p:pic>
        <p:nvPicPr>
          <p:cNvPr id="8" name="Immagine 7">
            <a:extLst>
              <a:ext uri="{FF2B5EF4-FFF2-40B4-BE49-F238E27FC236}">
                <a16:creationId xmlns:a16="http://schemas.microsoft.com/office/drawing/2014/main" id="{24360991-4533-8D7C-EE6B-EC0842A5E7AC}"/>
              </a:ext>
            </a:extLst>
          </p:cNvPr>
          <p:cNvPicPr>
            <a:picLocks noChangeAspect="1"/>
          </p:cNvPicPr>
          <p:nvPr/>
        </p:nvPicPr>
        <p:blipFill>
          <a:blip r:embed="rId6"/>
          <a:stretch>
            <a:fillRect/>
          </a:stretch>
        </p:blipFill>
        <p:spPr>
          <a:xfrm>
            <a:off x="7126876" y="2948300"/>
            <a:ext cx="993734" cy="1201016"/>
          </a:xfrm>
          <a:prstGeom prst="rect">
            <a:avLst/>
          </a:prstGeom>
        </p:spPr>
      </p:pic>
      <p:pic>
        <p:nvPicPr>
          <p:cNvPr id="3" name="Immagine 2">
            <a:extLst>
              <a:ext uri="{FF2B5EF4-FFF2-40B4-BE49-F238E27FC236}">
                <a16:creationId xmlns:a16="http://schemas.microsoft.com/office/drawing/2014/main" id="{50D1387A-8C0F-FCCC-7438-A24F5ECB5565}"/>
              </a:ext>
            </a:extLst>
          </p:cNvPr>
          <p:cNvPicPr>
            <a:picLocks noChangeAspect="1"/>
          </p:cNvPicPr>
          <p:nvPr/>
        </p:nvPicPr>
        <p:blipFill>
          <a:blip r:embed="rId7"/>
          <a:stretch>
            <a:fillRect/>
          </a:stretch>
        </p:blipFill>
        <p:spPr>
          <a:xfrm>
            <a:off x="2089860" y="44029"/>
            <a:ext cx="1585009" cy="1233294"/>
          </a:xfrm>
          <a:prstGeom prst="rect">
            <a:avLst/>
          </a:prstGeom>
        </p:spPr>
      </p:pic>
      <p:pic>
        <p:nvPicPr>
          <p:cNvPr id="10" name="Immagine 9">
            <a:extLst>
              <a:ext uri="{FF2B5EF4-FFF2-40B4-BE49-F238E27FC236}">
                <a16:creationId xmlns:a16="http://schemas.microsoft.com/office/drawing/2014/main" id="{3EA4F025-85E4-9E78-C6EB-08FC25C9C3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1" name="Immagine 10" descr="Immagine che contiene Elementi grafici, Carattere, logo, simbolo&#10;&#10;Descrizione generata automaticamente">
            <a:extLst>
              <a:ext uri="{FF2B5EF4-FFF2-40B4-BE49-F238E27FC236}">
                <a16:creationId xmlns:a16="http://schemas.microsoft.com/office/drawing/2014/main" id="{6D93C8AD-DDA2-7DE7-0A27-8A1FE44DB3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3881C4B5-5069-7626-9873-897B1BDD57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3E2A685B-850F-EB37-6AB1-564165978C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4" name="Picture 2" descr="ASPTrapani.it - portale dei servizi on-line ASP 9 di Trapani">
            <a:extLst>
              <a:ext uri="{FF2B5EF4-FFF2-40B4-BE49-F238E27FC236}">
                <a16:creationId xmlns:a16="http://schemas.microsoft.com/office/drawing/2014/main" id="{02FAA3B2-BF66-64DF-5F0D-74CF9433D6B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520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F1BCAE0-DEA2-7DAB-F025-CC1933EB9FDB}"/>
              </a:ext>
            </a:extLst>
          </p:cNvPr>
          <p:cNvSpPr>
            <a:spLocks noGrp="1"/>
          </p:cNvSpPr>
          <p:nvPr>
            <p:ph idx="1"/>
          </p:nvPr>
        </p:nvSpPr>
        <p:spPr>
          <a:xfrm>
            <a:off x="838200" y="2060550"/>
            <a:ext cx="10515600" cy="4351338"/>
          </a:xfrm>
        </p:spPr>
        <p:txBody>
          <a:bodyPr>
            <a:normAutofit/>
          </a:bodyPr>
          <a:lstStyle/>
          <a:p>
            <a:pPr marL="0" indent="0">
              <a:buNone/>
            </a:pPr>
            <a:r>
              <a:rPr lang="it-IT" sz="2400" dirty="0"/>
              <a:t>L’esigenza dell’integrazione: </a:t>
            </a:r>
          </a:p>
          <a:p>
            <a:r>
              <a:rPr lang="it-IT" sz="2400" dirty="0"/>
              <a:t>Le cause</a:t>
            </a:r>
          </a:p>
          <a:p>
            <a:r>
              <a:rPr lang="it-IT" sz="2400" dirty="0"/>
              <a:t>Evoluzione dei bisogni e della domanda sociale (aumento malattie croniche, stabilizzazione di alcune patologie, aumento disagio legato alle differenze sociali, ecc.);</a:t>
            </a:r>
          </a:p>
          <a:p>
            <a:r>
              <a:rPr lang="it-IT" sz="2400" dirty="0"/>
              <a:t>Cambiamenti istituzionali (introduzione LEA e  LIVEAS e strumenti di pianificazione, realizzazione esperienze di partecipazione dei cittadini, ecc.);</a:t>
            </a:r>
          </a:p>
          <a:p>
            <a:r>
              <a:rPr lang="it-IT" sz="2400" dirty="0"/>
              <a:t>Aumento dei vincoli di sostenibilità economica (esigenza di razionalizzazione, al fine di evitare duplicazioni di interventi).</a:t>
            </a:r>
          </a:p>
        </p:txBody>
      </p:sp>
      <p:pic>
        <p:nvPicPr>
          <p:cNvPr id="4" name="Immagine 3">
            <a:extLst>
              <a:ext uri="{FF2B5EF4-FFF2-40B4-BE49-F238E27FC236}">
                <a16:creationId xmlns:a16="http://schemas.microsoft.com/office/drawing/2014/main" id="{8F82036B-CA41-3533-F035-5B439E98B5A3}"/>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6" name="Immagine 5">
            <a:extLst>
              <a:ext uri="{FF2B5EF4-FFF2-40B4-BE49-F238E27FC236}">
                <a16:creationId xmlns:a16="http://schemas.microsoft.com/office/drawing/2014/main" id="{99CDDD81-65CF-5345-EF14-524442F54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7" name="Immagine 6" descr="Immagine che contiene Elementi grafici, Carattere, logo, simbolo&#10;&#10;Descrizione generata automaticamente">
            <a:extLst>
              <a:ext uri="{FF2B5EF4-FFF2-40B4-BE49-F238E27FC236}">
                <a16:creationId xmlns:a16="http://schemas.microsoft.com/office/drawing/2014/main" id="{6A133F32-D9FA-13F1-4B73-849B64AF8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8" name="Immagine 7" descr="Immagine che contiene testo, Carattere, Elementi grafici, logo&#10;&#10;Descrizione generata automaticamente">
            <a:extLst>
              <a:ext uri="{FF2B5EF4-FFF2-40B4-BE49-F238E27FC236}">
                <a16:creationId xmlns:a16="http://schemas.microsoft.com/office/drawing/2014/main" id="{F743E5C9-FF68-DA47-C256-1470A63E6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650E80C4-3D73-4DE0-752D-83D7CA0B9E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0" name="Picture 2" descr="ASPTrapani.it - portale dei servizi on-line ASP 9 di Trapani">
            <a:extLst>
              <a:ext uri="{FF2B5EF4-FFF2-40B4-BE49-F238E27FC236}">
                <a16:creationId xmlns:a16="http://schemas.microsoft.com/office/drawing/2014/main" id="{45824BA7-5315-F099-99EB-B6FCBDDFC0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83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6202749-1C42-826E-B8AD-5EFC84A31B28}"/>
              </a:ext>
            </a:extLst>
          </p:cNvPr>
          <p:cNvSpPr>
            <a:spLocks noGrp="1"/>
          </p:cNvSpPr>
          <p:nvPr>
            <p:ph idx="1"/>
          </p:nvPr>
        </p:nvSpPr>
        <p:spPr>
          <a:xfrm>
            <a:off x="448733" y="2217897"/>
            <a:ext cx="10905067" cy="4964642"/>
          </a:xfrm>
        </p:spPr>
        <p:txBody>
          <a:bodyPr>
            <a:normAutofit/>
          </a:bodyPr>
          <a:lstStyle/>
          <a:p>
            <a:r>
              <a:rPr lang="it-IT" sz="2400" dirty="0"/>
              <a:t>La dimensione in cui si realizza concretamente l’</a:t>
            </a:r>
            <a:r>
              <a:rPr lang="it-IT" sz="2400" dirty="0" err="1"/>
              <a:t>inte-grazione</a:t>
            </a:r>
            <a:r>
              <a:rPr lang="it-IT" sz="2400" dirty="0"/>
              <a:t> tra sociale e sanitario è quella locale, il suo luogo privilegiato il Distretto socio-sanitario, i principali attori le Aziende Sanitarie Provinciali e i Comuni.</a:t>
            </a:r>
          </a:p>
        </p:txBody>
      </p:sp>
      <p:pic>
        <p:nvPicPr>
          <p:cNvPr id="4" name="Immagine 3">
            <a:extLst>
              <a:ext uri="{FF2B5EF4-FFF2-40B4-BE49-F238E27FC236}">
                <a16:creationId xmlns:a16="http://schemas.microsoft.com/office/drawing/2014/main" id="{1FDFA703-C04A-07E7-58FF-31541DB9C7EB}"/>
              </a:ext>
            </a:extLst>
          </p:cNvPr>
          <p:cNvPicPr>
            <a:picLocks noChangeAspect="1"/>
          </p:cNvPicPr>
          <p:nvPr/>
        </p:nvPicPr>
        <p:blipFill>
          <a:blip r:embed="rId2"/>
          <a:stretch>
            <a:fillRect/>
          </a:stretch>
        </p:blipFill>
        <p:spPr>
          <a:xfrm>
            <a:off x="5032841" y="3429000"/>
            <a:ext cx="1956986" cy="658425"/>
          </a:xfrm>
          <a:prstGeom prst="rect">
            <a:avLst/>
          </a:prstGeom>
        </p:spPr>
      </p:pic>
      <p:pic>
        <p:nvPicPr>
          <p:cNvPr id="5" name="Immagine 4">
            <a:extLst>
              <a:ext uri="{FF2B5EF4-FFF2-40B4-BE49-F238E27FC236}">
                <a16:creationId xmlns:a16="http://schemas.microsoft.com/office/drawing/2014/main" id="{7149EC3B-F2D2-814C-5C16-D3B7C634E7B3}"/>
              </a:ext>
            </a:extLst>
          </p:cNvPr>
          <p:cNvPicPr>
            <a:picLocks noChangeAspect="1"/>
          </p:cNvPicPr>
          <p:nvPr/>
        </p:nvPicPr>
        <p:blipFill>
          <a:blip r:embed="rId3"/>
          <a:stretch>
            <a:fillRect/>
          </a:stretch>
        </p:blipFill>
        <p:spPr>
          <a:xfrm>
            <a:off x="954205" y="4612272"/>
            <a:ext cx="3645724" cy="664522"/>
          </a:xfrm>
          <a:prstGeom prst="rect">
            <a:avLst/>
          </a:prstGeom>
        </p:spPr>
      </p:pic>
      <p:pic>
        <p:nvPicPr>
          <p:cNvPr id="6" name="Immagine 5">
            <a:extLst>
              <a:ext uri="{FF2B5EF4-FFF2-40B4-BE49-F238E27FC236}">
                <a16:creationId xmlns:a16="http://schemas.microsoft.com/office/drawing/2014/main" id="{C5275C2D-F2DC-AE64-1ADD-D61441429060}"/>
              </a:ext>
            </a:extLst>
          </p:cNvPr>
          <p:cNvPicPr>
            <a:picLocks noChangeAspect="1"/>
          </p:cNvPicPr>
          <p:nvPr/>
        </p:nvPicPr>
        <p:blipFill>
          <a:blip r:embed="rId4"/>
          <a:stretch>
            <a:fillRect/>
          </a:stretch>
        </p:blipFill>
        <p:spPr>
          <a:xfrm>
            <a:off x="7758389" y="4595339"/>
            <a:ext cx="2889754" cy="658425"/>
          </a:xfrm>
          <a:prstGeom prst="rect">
            <a:avLst/>
          </a:prstGeom>
        </p:spPr>
      </p:pic>
      <p:pic>
        <p:nvPicPr>
          <p:cNvPr id="7" name="Immagine 6">
            <a:extLst>
              <a:ext uri="{FF2B5EF4-FFF2-40B4-BE49-F238E27FC236}">
                <a16:creationId xmlns:a16="http://schemas.microsoft.com/office/drawing/2014/main" id="{7B372EBC-08F3-4FEF-F716-6146593025E5}"/>
              </a:ext>
            </a:extLst>
          </p:cNvPr>
          <p:cNvPicPr>
            <a:picLocks noChangeAspect="1"/>
          </p:cNvPicPr>
          <p:nvPr/>
        </p:nvPicPr>
        <p:blipFill>
          <a:blip r:embed="rId5"/>
          <a:stretch>
            <a:fillRect/>
          </a:stretch>
        </p:blipFill>
        <p:spPr>
          <a:xfrm>
            <a:off x="4864501" y="5460269"/>
            <a:ext cx="2462997" cy="1237595"/>
          </a:xfrm>
          <a:prstGeom prst="rect">
            <a:avLst/>
          </a:prstGeom>
        </p:spPr>
      </p:pic>
      <p:cxnSp>
        <p:nvCxnSpPr>
          <p:cNvPr id="12" name="Connettore 2 11">
            <a:extLst>
              <a:ext uri="{FF2B5EF4-FFF2-40B4-BE49-F238E27FC236}">
                <a16:creationId xmlns:a16="http://schemas.microsoft.com/office/drawing/2014/main" id="{B363A262-70F0-9FF0-2348-B147E3A8207D}"/>
              </a:ext>
            </a:extLst>
          </p:cNvPr>
          <p:cNvCxnSpPr>
            <a:cxnSpLocks/>
          </p:cNvCxnSpPr>
          <p:nvPr/>
        </p:nvCxnSpPr>
        <p:spPr>
          <a:xfrm>
            <a:off x="3360635" y="5276794"/>
            <a:ext cx="1328596" cy="756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DDEF200A-E8B1-2A47-C809-DCA0DF80A26C}"/>
              </a:ext>
            </a:extLst>
          </p:cNvPr>
          <p:cNvCxnSpPr>
            <a:cxnSpLocks/>
          </p:cNvCxnSpPr>
          <p:nvPr/>
        </p:nvCxnSpPr>
        <p:spPr>
          <a:xfrm>
            <a:off x="4944533" y="4893733"/>
            <a:ext cx="238296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ttore 2 22">
            <a:extLst>
              <a:ext uri="{FF2B5EF4-FFF2-40B4-BE49-F238E27FC236}">
                <a16:creationId xmlns:a16="http://schemas.microsoft.com/office/drawing/2014/main" id="{1EF315D0-F6D4-9B39-7196-EB3BCE608F10}"/>
              </a:ext>
            </a:extLst>
          </p:cNvPr>
          <p:cNvCxnSpPr>
            <a:cxnSpLocks/>
          </p:cNvCxnSpPr>
          <p:nvPr/>
        </p:nvCxnSpPr>
        <p:spPr>
          <a:xfrm flipH="1">
            <a:off x="7416800" y="5388701"/>
            <a:ext cx="1227667" cy="588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511C6431-2263-F986-76A9-50C5DE1BCD87}"/>
              </a:ext>
            </a:extLst>
          </p:cNvPr>
          <p:cNvCxnSpPr>
            <a:cxnSpLocks/>
          </p:cNvCxnSpPr>
          <p:nvPr/>
        </p:nvCxnSpPr>
        <p:spPr>
          <a:xfrm flipH="1">
            <a:off x="3132667" y="3758212"/>
            <a:ext cx="1556564" cy="610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ttore 2 31">
            <a:extLst>
              <a:ext uri="{FF2B5EF4-FFF2-40B4-BE49-F238E27FC236}">
                <a16:creationId xmlns:a16="http://schemas.microsoft.com/office/drawing/2014/main" id="{795FE33F-6389-8B14-1208-C8C1D86CABC3}"/>
              </a:ext>
            </a:extLst>
          </p:cNvPr>
          <p:cNvCxnSpPr>
            <a:cxnSpLocks/>
          </p:cNvCxnSpPr>
          <p:nvPr/>
        </p:nvCxnSpPr>
        <p:spPr>
          <a:xfrm>
            <a:off x="7223127" y="3869267"/>
            <a:ext cx="1683806" cy="6336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5CEB6732-B15B-3DBB-AB73-1A97F1F77D96}"/>
              </a:ext>
            </a:extLst>
          </p:cNvPr>
          <p:cNvPicPr>
            <a:picLocks noChangeAspect="1"/>
          </p:cNvPicPr>
          <p:nvPr/>
        </p:nvPicPr>
        <p:blipFill>
          <a:blip r:embed="rId6"/>
          <a:stretch>
            <a:fillRect/>
          </a:stretch>
        </p:blipFill>
        <p:spPr>
          <a:xfrm>
            <a:off x="2089860" y="44029"/>
            <a:ext cx="1585009" cy="1233294"/>
          </a:xfrm>
          <a:prstGeom prst="rect">
            <a:avLst/>
          </a:prstGeom>
        </p:spPr>
      </p:pic>
      <p:pic>
        <p:nvPicPr>
          <p:cNvPr id="10" name="Immagine 9">
            <a:extLst>
              <a:ext uri="{FF2B5EF4-FFF2-40B4-BE49-F238E27FC236}">
                <a16:creationId xmlns:a16="http://schemas.microsoft.com/office/drawing/2014/main" id="{24B4C7A6-63D8-F3E4-C5B1-10D73C5D63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1" name="Immagine 10" descr="Immagine che contiene Elementi grafici, Carattere, logo, simbolo&#10;&#10;Descrizione generata automaticamente">
            <a:extLst>
              <a:ext uri="{FF2B5EF4-FFF2-40B4-BE49-F238E27FC236}">
                <a16:creationId xmlns:a16="http://schemas.microsoft.com/office/drawing/2014/main" id="{F661B70D-A62D-E096-E2FC-2328F862E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78D96F3E-2099-801F-AB29-6FBECF1347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4" name="Immagine 13" descr="Immagine che contiene testo, Carattere, Elementi grafici, logo&#10;&#10;Descrizione generata automaticamente">
            <a:extLst>
              <a:ext uri="{FF2B5EF4-FFF2-40B4-BE49-F238E27FC236}">
                <a16:creationId xmlns:a16="http://schemas.microsoft.com/office/drawing/2014/main" id="{5B415FB1-FCD4-15E7-21E5-5D3A5786127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5" name="Picture 2" descr="ASPTrapani.it - portale dei servizi on-line ASP 9 di Trapani">
            <a:extLst>
              <a:ext uri="{FF2B5EF4-FFF2-40B4-BE49-F238E27FC236}">
                <a16:creationId xmlns:a16="http://schemas.microsoft.com/office/drawing/2014/main" id="{405881E6-6740-B1B7-E7CF-170E14635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F6BB2D55-EFA2-C4E8-F33E-43188EA8BE0C}"/>
              </a:ext>
            </a:extLst>
          </p:cNvPr>
          <p:cNvSpPr>
            <a:spLocks noGrp="1"/>
          </p:cNvSpPr>
          <p:nvPr>
            <p:ph type="title"/>
          </p:nvPr>
        </p:nvSpPr>
        <p:spPr>
          <a:xfrm>
            <a:off x="838200" y="1174986"/>
            <a:ext cx="10515600" cy="1325563"/>
          </a:xfrm>
        </p:spPr>
        <p:txBody>
          <a:bodyPr>
            <a:normAutofit fontScale="90000"/>
          </a:bodyPr>
          <a:lstStyle/>
          <a:p>
            <a:pPr algn="ctr"/>
            <a:br>
              <a:rPr lang="it-IT" b="1" i="1" dirty="0">
                <a:solidFill>
                  <a:srgbClr val="00B050"/>
                </a:solidFill>
              </a:rPr>
            </a:br>
            <a:r>
              <a:rPr lang="it-IT" b="1" i="1" dirty="0">
                <a:solidFill>
                  <a:srgbClr val="00B050"/>
                </a:solidFill>
              </a:rPr>
              <a:t>Dimensioni e luoghi dell’integrazione</a:t>
            </a:r>
            <a:br>
              <a:rPr lang="it-IT" b="1" i="1" dirty="0">
                <a:solidFill>
                  <a:srgbClr val="00B050"/>
                </a:solidFill>
              </a:rPr>
            </a:br>
            <a:endParaRPr lang="it-IT" b="1" i="1" dirty="0">
              <a:solidFill>
                <a:srgbClr val="00B050"/>
              </a:solidFill>
            </a:endParaRPr>
          </a:p>
        </p:txBody>
      </p:sp>
    </p:spTree>
    <p:extLst>
      <p:ext uri="{BB962C8B-B14F-4D97-AF65-F5344CB8AC3E}">
        <p14:creationId xmlns:p14="http://schemas.microsoft.com/office/powerpoint/2010/main" val="297049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2A2A06-6B61-00AD-AF46-54E66BF7E438}"/>
              </a:ext>
            </a:extLst>
          </p:cNvPr>
          <p:cNvSpPr>
            <a:spLocks noGrp="1"/>
          </p:cNvSpPr>
          <p:nvPr>
            <p:ph type="title"/>
          </p:nvPr>
        </p:nvSpPr>
        <p:spPr>
          <a:xfrm>
            <a:off x="838200" y="477491"/>
            <a:ext cx="10515600" cy="1325563"/>
          </a:xfrm>
        </p:spPr>
        <p:txBody>
          <a:bodyPr/>
          <a:lstStyle/>
          <a:p>
            <a:pPr algn="ctr"/>
            <a:r>
              <a:rPr lang="it-IT" b="1" i="1" dirty="0">
                <a:solidFill>
                  <a:srgbClr val="00B050"/>
                </a:solidFill>
              </a:rPr>
              <a:t>Una nuova cultura per il cambiamento</a:t>
            </a:r>
          </a:p>
        </p:txBody>
      </p:sp>
      <p:sp>
        <p:nvSpPr>
          <p:cNvPr id="3" name="Segnaposto contenuto 2">
            <a:extLst>
              <a:ext uri="{FF2B5EF4-FFF2-40B4-BE49-F238E27FC236}">
                <a16:creationId xmlns:a16="http://schemas.microsoft.com/office/drawing/2014/main" id="{841803B7-0864-D86D-1A92-36AA5C342266}"/>
              </a:ext>
            </a:extLst>
          </p:cNvPr>
          <p:cNvSpPr>
            <a:spLocks noGrp="1"/>
          </p:cNvSpPr>
          <p:nvPr>
            <p:ph idx="1"/>
          </p:nvPr>
        </p:nvSpPr>
        <p:spPr>
          <a:xfrm>
            <a:off x="838200" y="1899997"/>
            <a:ext cx="10515600" cy="4351338"/>
          </a:xfrm>
        </p:spPr>
        <p:txBody>
          <a:bodyPr/>
          <a:lstStyle/>
          <a:p>
            <a:r>
              <a:rPr lang="it-IT" sz="2400" dirty="0"/>
              <a:t>MODELLO CENTRATO SUL PAZIENTE</a:t>
            </a:r>
          </a:p>
          <a:p>
            <a:r>
              <a:rPr lang="it-IT" sz="2400" dirty="0"/>
              <a:t>prevede</a:t>
            </a:r>
          </a:p>
          <a:p>
            <a:r>
              <a:rPr lang="it-IT" sz="2400" dirty="0"/>
              <a:t>SERVIZI SU MISURA</a:t>
            </a:r>
          </a:p>
          <a:p>
            <a:r>
              <a:rPr lang="it-IT" sz="2400" dirty="0"/>
              <a:t>GARANZIA DIRITTI DEL PAZIENTE</a:t>
            </a:r>
          </a:p>
          <a:p>
            <a:r>
              <a:rPr lang="it-IT" sz="2400" dirty="0"/>
              <a:t>( come </a:t>
            </a:r>
            <a:r>
              <a:rPr lang="it-IT" sz="2400" dirty="0" err="1"/>
              <a:t>liberta’</a:t>
            </a:r>
            <a:r>
              <a:rPr lang="it-IT" sz="2400" dirty="0"/>
              <a:t> di scelta, partecipazione alle decisioni, possibilità di agire attraverso apposite indagini, avere la migliore cura possibile a costi sostenibili </a:t>
            </a:r>
            <a:r>
              <a:rPr lang="it-IT" sz="2400" dirty="0" err="1"/>
              <a:t>ecc</a:t>
            </a:r>
            <a:r>
              <a:rPr lang="it-IT" sz="2400" dirty="0"/>
              <a:t>, </a:t>
            </a:r>
            <a:r>
              <a:rPr lang="it-IT" sz="2400" dirty="0" err="1"/>
              <a:t>ecc</a:t>
            </a:r>
            <a:r>
              <a:rPr lang="it-IT" sz="2400" dirty="0"/>
              <a:t>, )</a:t>
            </a:r>
          </a:p>
          <a:p>
            <a:endParaRPr lang="it-IT" dirty="0"/>
          </a:p>
        </p:txBody>
      </p:sp>
      <p:pic>
        <p:nvPicPr>
          <p:cNvPr id="6" name="Immagine 5">
            <a:extLst>
              <a:ext uri="{FF2B5EF4-FFF2-40B4-BE49-F238E27FC236}">
                <a16:creationId xmlns:a16="http://schemas.microsoft.com/office/drawing/2014/main" id="{FA8933DE-FD52-51DD-4F27-10C793DF857A}"/>
              </a:ext>
            </a:extLst>
          </p:cNvPr>
          <p:cNvPicPr>
            <a:picLocks noChangeAspect="1"/>
          </p:cNvPicPr>
          <p:nvPr/>
        </p:nvPicPr>
        <p:blipFill>
          <a:blip r:embed="rId2"/>
          <a:stretch>
            <a:fillRect/>
          </a:stretch>
        </p:blipFill>
        <p:spPr>
          <a:xfrm>
            <a:off x="2136513" y="5343856"/>
            <a:ext cx="1585009" cy="1233294"/>
          </a:xfrm>
          <a:prstGeom prst="rect">
            <a:avLst/>
          </a:prstGeom>
        </p:spPr>
      </p:pic>
      <p:pic>
        <p:nvPicPr>
          <p:cNvPr id="7" name="Immagine 6">
            <a:extLst>
              <a:ext uri="{FF2B5EF4-FFF2-40B4-BE49-F238E27FC236}">
                <a16:creationId xmlns:a16="http://schemas.microsoft.com/office/drawing/2014/main" id="{85338B1E-F4FB-66C5-ACA5-CFEB97A21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3934" y="5690116"/>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1F41511D-5B2F-8747-5536-26D28AA50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009" y="5516423"/>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51A26983-3178-8761-82BC-6AC1F18B5A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2124" y="5709527"/>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0B2C979A-FAE3-2DD6-05A0-ECFA256DA8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8530" y="5220283"/>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E4A1024D-C06A-4987-2B56-7AC5109DD5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276" y="5519751"/>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990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Davide Passero su LinkedIn: #giornatamondialedellasalute #protezione  #salute | 13 commenti">
            <a:extLst>
              <a:ext uri="{FF2B5EF4-FFF2-40B4-BE49-F238E27FC236}">
                <a16:creationId xmlns:a16="http://schemas.microsoft.com/office/drawing/2014/main" id="{5B4A4B71-09DD-ACC9-D000-81107E1CFA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77" y="3693175"/>
            <a:ext cx="4181385" cy="2487924"/>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D5E25D0C-2F8F-864D-1DF7-71B7A6B1D6EB}"/>
              </a:ext>
            </a:extLst>
          </p:cNvPr>
          <p:cNvSpPr>
            <a:spLocks noGrp="1"/>
          </p:cNvSpPr>
          <p:nvPr>
            <p:ph idx="1"/>
          </p:nvPr>
        </p:nvSpPr>
        <p:spPr>
          <a:xfrm>
            <a:off x="1077671" y="2576938"/>
            <a:ext cx="10515600" cy="4351338"/>
          </a:xfrm>
        </p:spPr>
        <p:txBody>
          <a:bodyPr/>
          <a:lstStyle/>
          <a:p>
            <a:pPr marL="0" indent="0">
              <a:buNone/>
            </a:pPr>
            <a:r>
              <a:rPr lang="it-IT" sz="4800" i="1" dirty="0"/>
              <a:t>Dalla cura…..</a:t>
            </a:r>
          </a:p>
          <a:p>
            <a:endParaRPr lang="it-IT" dirty="0"/>
          </a:p>
        </p:txBody>
      </p:sp>
      <p:pic>
        <p:nvPicPr>
          <p:cNvPr id="4" name="Immagine 3">
            <a:extLst>
              <a:ext uri="{FF2B5EF4-FFF2-40B4-BE49-F238E27FC236}">
                <a16:creationId xmlns:a16="http://schemas.microsoft.com/office/drawing/2014/main" id="{8BBF60FC-1788-E4F1-98C1-C43AD30D9C47}"/>
              </a:ext>
            </a:extLst>
          </p:cNvPr>
          <p:cNvPicPr>
            <a:picLocks noChangeAspect="1"/>
          </p:cNvPicPr>
          <p:nvPr/>
        </p:nvPicPr>
        <p:blipFill>
          <a:blip r:embed="rId3"/>
          <a:stretch>
            <a:fillRect/>
          </a:stretch>
        </p:blipFill>
        <p:spPr>
          <a:xfrm>
            <a:off x="5196812" y="2352479"/>
            <a:ext cx="6828112" cy="3828620"/>
          </a:xfrm>
          <a:prstGeom prst="rect">
            <a:avLst/>
          </a:prstGeom>
        </p:spPr>
      </p:pic>
      <p:cxnSp>
        <p:nvCxnSpPr>
          <p:cNvPr id="6" name="Connettore 2 5">
            <a:extLst>
              <a:ext uri="{FF2B5EF4-FFF2-40B4-BE49-F238E27FC236}">
                <a16:creationId xmlns:a16="http://schemas.microsoft.com/office/drawing/2014/main" id="{1A4FB399-B964-292D-03EB-0EAB49F8F1E8}"/>
              </a:ext>
            </a:extLst>
          </p:cNvPr>
          <p:cNvCxnSpPr>
            <a:cxnSpLocks/>
          </p:cNvCxnSpPr>
          <p:nvPr/>
        </p:nvCxnSpPr>
        <p:spPr>
          <a:xfrm>
            <a:off x="6799002" y="3873403"/>
            <a:ext cx="1075267" cy="132027"/>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446F2837-69A6-20BC-4563-4589EAA27CCA}"/>
              </a:ext>
            </a:extLst>
          </p:cNvPr>
          <p:cNvCxnSpPr>
            <a:cxnSpLocks/>
          </p:cNvCxnSpPr>
          <p:nvPr/>
        </p:nvCxnSpPr>
        <p:spPr>
          <a:xfrm flipH="1">
            <a:off x="6688935" y="4356003"/>
            <a:ext cx="1380067" cy="91440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CC0D91BC-BEC0-DD13-5B42-9397A1C8BE65}"/>
              </a:ext>
            </a:extLst>
          </p:cNvPr>
          <p:cNvCxnSpPr>
            <a:cxnSpLocks/>
          </p:cNvCxnSpPr>
          <p:nvPr/>
        </p:nvCxnSpPr>
        <p:spPr>
          <a:xfrm>
            <a:off x="8805602" y="4266789"/>
            <a:ext cx="736602" cy="100361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9E7C6AEF-8C55-85DC-0E83-66166C7E5DB6}"/>
              </a:ext>
            </a:extLst>
          </p:cNvPr>
          <p:cNvPicPr>
            <a:picLocks noChangeAspect="1"/>
          </p:cNvPicPr>
          <p:nvPr/>
        </p:nvPicPr>
        <p:blipFill>
          <a:blip r:embed="rId4"/>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13823751-AE9D-63AB-CD53-E87D973731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805352DA-F285-71D4-223B-4406E7AD86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08C7AB80-06A0-A45B-279E-2FD908931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056E0D65-E664-4AEA-7C48-4687211C1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D7D6668B-B5D0-D5BB-3E64-E809E6488E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026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1F96B39-4D35-8348-0DF0-B95641CB0364}"/>
              </a:ext>
            </a:extLst>
          </p:cNvPr>
          <p:cNvSpPr>
            <a:spLocks noGrp="1"/>
          </p:cNvSpPr>
          <p:nvPr>
            <p:ph idx="1"/>
          </p:nvPr>
        </p:nvSpPr>
        <p:spPr/>
        <p:txBody>
          <a:bodyPr/>
          <a:lstStyle/>
          <a:p>
            <a:pPr marL="0" indent="0">
              <a:buNone/>
            </a:pPr>
            <a:r>
              <a:rPr lang="it-IT" sz="4800" dirty="0"/>
              <a:t>….. al prendersi cura</a:t>
            </a:r>
          </a:p>
          <a:p>
            <a:endParaRPr lang="it-IT" dirty="0"/>
          </a:p>
        </p:txBody>
      </p:sp>
      <p:pic>
        <p:nvPicPr>
          <p:cNvPr id="4" name="Immagine 3">
            <a:extLst>
              <a:ext uri="{FF2B5EF4-FFF2-40B4-BE49-F238E27FC236}">
                <a16:creationId xmlns:a16="http://schemas.microsoft.com/office/drawing/2014/main" id="{DEFBD84D-F778-6880-4F9B-7630387377A1}"/>
              </a:ext>
            </a:extLst>
          </p:cNvPr>
          <p:cNvPicPr>
            <a:picLocks noChangeAspect="1"/>
          </p:cNvPicPr>
          <p:nvPr/>
        </p:nvPicPr>
        <p:blipFill>
          <a:blip r:embed="rId2"/>
          <a:stretch>
            <a:fillRect/>
          </a:stretch>
        </p:blipFill>
        <p:spPr>
          <a:xfrm>
            <a:off x="2922671" y="2592133"/>
            <a:ext cx="6529382" cy="2475191"/>
          </a:xfrm>
          <a:prstGeom prst="rect">
            <a:avLst/>
          </a:prstGeom>
        </p:spPr>
      </p:pic>
      <p:pic>
        <p:nvPicPr>
          <p:cNvPr id="5" name="Immagine 4">
            <a:extLst>
              <a:ext uri="{FF2B5EF4-FFF2-40B4-BE49-F238E27FC236}">
                <a16:creationId xmlns:a16="http://schemas.microsoft.com/office/drawing/2014/main" id="{D9B7AB67-730D-CAD8-9893-FB1135F68371}"/>
              </a:ext>
            </a:extLst>
          </p:cNvPr>
          <p:cNvPicPr>
            <a:picLocks noChangeAspect="1"/>
          </p:cNvPicPr>
          <p:nvPr/>
        </p:nvPicPr>
        <p:blipFill>
          <a:blip r:embed="rId3"/>
          <a:stretch>
            <a:fillRect/>
          </a:stretch>
        </p:blipFill>
        <p:spPr>
          <a:xfrm>
            <a:off x="3628649" y="5268488"/>
            <a:ext cx="2005758" cy="646232"/>
          </a:xfrm>
          <a:prstGeom prst="rect">
            <a:avLst/>
          </a:prstGeom>
        </p:spPr>
      </p:pic>
      <p:pic>
        <p:nvPicPr>
          <p:cNvPr id="6" name="Immagine 5">
            <a:extLst>
              <a:ext uri="{FF2B5EF4-FFF2-40B4-BE49-F238E27FC236}">
                <a16:creationId xmlns:a16="http://schemas.microsoft.com/office/drawing/2014/main" id="{8F1EEAE2-EDDB-4678-8837-C017BB01152B}"/>
              </a:ext>
            </a:extLst>
          </p:cNvPr>
          <p:cNvPicPr>
            <a:picLocks noChangeAspect="1"/>
          </p:cNvPicPr>
          <p:nvPr/>
        </p:nvPicPr>
        <p:blipFill>
          <a:blip r:embed="rId4"/>
          <a:stretch>
            <a:fillRect/>
          </a:stretch>
        </p:blipFill>
        <p:spPr>
          <a:xfrm>
            <a:off x="5809738" y="5399125"/>
            <a:ext cx="877900" cy="335309"/>
          </a:xfrm>
          <a:prstGeom prst="rect">
            <a:avLst/>
          </a:prstGeom>
        </p:spPr>
      </p:pic>
      <p:pic>
        <p:nvPicPr>
          <p:cNvPr id="7" name="Immagine 6">
            <a:extLst>
              <a:ext uri="{FF2B5EF4-FFF2-40B4-BE49-F238E27FC236}">
                <a16:creationId xmlns:a16="http://schemas.microsoft.com/office/drawing/2014/main" id="{C65D8C57-9219-D868-4C6B-CE7D391534B8}"/>
              </a:ext>
            </a:extLst>
          </p:cNvPr>
          <p:cNvPicPr>
            <a:picLocks noChangeAspect="1"/>
          </p:cNvPicPr>
          <p:nvPr/>
        </p:nvPicPr>
        <p:blipFill>
          <a:blip r:embed="rId5"/>
          <a:stretch>
            <a:fillRect/>
          </a:stretch>
        </p:blipFill>
        <p:spPr>
          <a:xfrm>
            <a:off x="6792396" y="5240535"/>
            <a:ext cx="1798476" cy="646232"/>
          </a:xfrm>
          <a:prstGeom prst="rect">
            <a:avLst/>
          </a:prstGeom>
        </p:spPr>
      </p:pic>
      <p:pic>
        <p:nvPicPr>
          <p:cNvPr id="9" name="Immagine 8">
            <a:extLst>
              <a:ext uri="{FF2B5EF4-FFF2-40B4-BE49-F238E27FC236}">
                <a16:creationId xmlns:a16="http://schemas.microsoft.com/office/drawing/2014/main" id="{B60AB4CA-374B-0873-ED4D-BEEB351D8C5A}"/>
              </a:ext>
            </a:extLst>
          </p:cNvPr>
          <p:cNvPicPr>
            <a:picLocks noChangeAspect="1"/>
          </p:cNvPicPr>
          <p:nvPr/>
        </p:nvPicPr>
        <p:blipFill>
          <a:blip r:embed="rId6"/>
          <a:stretch>
            <a:fillRect/>
          </a:stretch>
        </p:blipFill>
        <p:spPr>
          <a:xfrm>
            <a:off x="2089860" y="44029"/>
            <a:ext cx="1585009" cy="1233294"/>
          </a:xfrm>
          <a:prstGeom prst="rect">
            <a:avLst/>
          </a:prstGeom>
        </p:spPr>
      </p:pic>
      <p:pic>
        <p:nvPicPr>
          <p:cNvPr id="10" name="Immagine 9">
            <a:extLst>
              <a:ext uri="{FF2B5EF4-FFF2-40B4-BE49-F238E27FC236}">
                <a16:creationId xmlns:a16="http://schemas.microsoft.com/office/drawing/2014/main" id="{640FBC6F-A38F-D9B4-FA00-4E175F9FBD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1" name="Immagine 10" descr="Immagine che contiene Elementi grafici, Carattere, logo, simbolo&#10;&#10;Descrizione generata automaticamente">
            <a:extLst>
              <a:ext uri="{FF2B5EF4-FFF2-40B4-BE49-F238E27FC236}">
                <a16:creationId xmlns:a16="http://schemas.microsoft.com/office/drawing/2014/main" id="{A5856A2D-E030-EB90-E093-D13779BBD3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75E5E84E-1314-D41A-54ED-E67E7EADC9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0D9FEBA9-45A2-751A-840B-CDBB24E744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4" name="Picture 2" descr="ASPTrapani.it - portale dei servizi on-line ASP 9 di Trapani">
            <a:extLst>
              <a:ext uri="{FF2B5EF4-FFF2-40B4-BE49-F238E27FC236}">
                <a16:creationId xmlns:a16="http://schemas.microsoft.com/office/drawing/2014/main" id="{CC5B6F7A-B785-AF2F-5341-CAC66CE2ED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1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BE8BC54-6EAA-BB74-D8F7-4FA641C7DCAB}"/>
              </a:ext>
            </a:extLst>
          </p:cNvPr>
          <p:cNvPicPr>
            <a:picLocks noChangeAspect="1"/>
          </p:cNvPicPr>
          <p:nvPr/>
        </p:nvPicPr>
        <p:blipFill>
          <a:blip r:embed="rId2"/>
          <a:stretch>
            <a:fillRect/>
          </a:stretch>
        </p:blipFill>
        <p:spPr>
          <a:xfrm>
            <a:off x="198424" y="4945895"/>
            <a:ext cx="2191094" cy="1720690"/>
          </a:xfrm>
          <a:prstGeom prst="rect">
            <a:avLst/>
          </a:prstGeom>
        </p:spPr>
      </p:pic>
      <p:sp>
        <p:nvSpPr>
          <p:cNvPr id="3" name="Segnaposto contenuto 2">
            <a:extLst>
              <a:ext uri="{FF2B5EF4-FFF2-40B4-BE49-F238E27FC236}">
                <a16:creationId xmlns:a16="http://schemas.microsoft.com/office/drawing/2014/main" id="{FB4C37DD-F2F7-27E2-C545-30A14179148F}"/>
              </a:ext>
            </a:extLst>
          </p:cNvPr>
          <p:cNvSpPr>
            <a:spLocks noGrp="1"/>
          </p:cNvSpPr>
          <p:nvPr>
            <p:ph idx="1"/>
          </p:nvPr>
        </p:nvSpPr>
        <p:spPr>
          <a:xfrm>
            <a:off x="838200" y="1753606"/>
            <a:ext cx="10515600" cy="4351338"/>
          </a:xfrm>
        </p:spPr>
        <p:txBody>
          <a:bodyPr>
            <a:normAutofit/>
          </a:bodyPr>
          <a:lstStyle/>
          <a:p>
            <a:pPr marL="0" indent="0" algn="ctr">
              <a:buNone/>
            </a:pPr>
            <a:r>
              <a:rPr lang="it-IT" sz="6000" b="1" i="1" dirty="0">
                <a:solidFill>
                  <a:srgbClr val="00B050"/>
                </a:solidFill>
              </a:rPr>
              <a:t>Nessun Cambiamento </a:t>
            </a:r>
          </a:p>
          <a:p>
            <a:pPr marL="0" indent="0" algn="ctr">
              <a:buNone/>
            </a:pPr>
            <a:r>
              <a:rPr lang="it-IT" sz="6000" b="1" i="1" dirty="0">
                <a:solidFill>
                  <a:srgbClr val="00B050"/>
                </a:solidFill>
              </a:rPr>
              <a:t>è possibile </a:t>
            </a:r>
          </a:p>
          <a:p>
            <a:pPr marL="0" indent="0" algn="ctr">
              <a:buNone/>
            </a:pPr>
            <a:r>
              <a:rPr lang="it-IT" sz="6000" b="1" i="1" dirty="0">
                <a:solidFill>
                  <a:srgbClr val="00B050"/>
                </a:solidFill>
              </a:rPr>
              <a:t>senza il coinvolgimento delle persone</a:t>
            </a:r>
          </a:p>
          <a:p>
            <a:pPr marL="0" indent="0" algn="r">
              <a:buNone/>
            </a:pPr>
            <a:r>
              <a:rPr lang="it-IT" sz="2000" i="1" dirty="0">
                <a:solidFill>
                  <a:srgbClr val="FF0000"/>
                </a:solidFill>
              </a:rPr>
              <a:t>John </a:t>
            </a:r>
            <a:r>
              <a:rPr lang="it-IT" sz="2000" i="1" dirty="0" err="1">
                <a:solidFill>
                  <a:srgbClr val="FF0000"/>
                </a:solidFill>
              </a:rPr>
              <a:t>Kotter</a:t>
            </a:r>
            <a:r>
              <a:rPr lang="it-IT" sz="2000" i="1" dirty="0">
                <a:solidFill>
                  <a:srgbClr val="FF0000"/>
                </a:solidFill>
              </a:rPr>
              <a:t> 2002</a:t>
            </a:r>
          </a:p>
        </p:txBody>
      </p:sp>
      <p:pic>
        <p:nvPicPr>
          <p:cNvPr id="6" name="Immagine 5">
            <a:extLst>
              <a:ext uri="{FF2B5EF4-FFF2-40B4-BE49-F238E27FC236}">
                <a16:creationId xmlns:a16="http://schemas.microsoft.com/office/drawing/2014/main" id="{B2341138-D2CB-2E19-85E0-270EA140F973}"/>
              </a:ext>
            </a:extLst>
          </p:cNvPr>
          <p:cNvPicPr>
            <a:picLocks noChangeAspect="1"/>
          </p:cNvPicPr>
          <p:nvPr/>
        </p:nvPicPr>
        <p:blipFill>
          <a:blip r:embed="rId3"/>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15709B6B-9D26-3DB1-F361-BD5CC19FC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8DBBF455-A711-AC14-47E3-B1C6EF188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90AC77DE-AF2F-100E-DA72-9CAD345D9E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CDD3DDA7-76A2-4BA2-E757-4A6826AFE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7E1FC372-DAC2-288C-09AB-E965507715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06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809536B-CC9D-EA60-624B-A40B85B162B9}"/>
              </a:ext>
            </a:extLst>
          </p:cNvPr>
          <p:cNvSpPr txBox="1"/>
          <p:nvPr/>
        </p:nvSpPr>
        <p:spPr>
          <a:xfrm>
            <a:off x="484517" y="1758730"/>
            <a:ext cx="11222966" cy="4708981"/>
          </a:xfrm>
          <a:prstGeom prst="rect">
            <a:avLst/>
          </a:prstGeom>
          <a:noFill/>
        </p:spPr>
        <p:txBody>
          <a:bodyPr wrap="square">
            <a:spAutoFit/>
          </a:bodyPr>
          <a:lstStyle/>
          <a:p>
            <a:r>
              <a:rPr lang="it-IT" sz="2000" dirty="0"/>
              <a:t>Decreto Ministeriale 70 del 2015 è un regolamento adottato dal Ministero della Salute italiano il 2 aprile 2015</a:t>
            </a:r>
          </a:p>
          <a:p>
            <a:r>
              <a:rPr lang="it-IT" sz="2000" dirty="0"/>
              <a:t>. Questo decreto definisce gli standard qualitativi, strutturali, tecnologici e quantitativi relativi all'assistenza ospedaliera</a:t>
            </a:r>
          </a:p>
          <a:p>
            <a:r>
              <a:rPr lang="it-IT" sz="2000" dirty="0"/>
              <a:t>. È stato pubblicato sulla Gazzetta Ufficiale il 4 giugno 2015 e ha avuto effetto dal 19 giugno 2015.</a:t>
            </a:r>
          </a:p>
          <a:p>
            <a:r>
              <a:rPr lang="it-IT" sz="2000" dirty="0"/>
              <a:t>L'obiettivo principale del DM 70/2015 è garantire che l'assistenza ospedaliera sia basata su evidenze scientifiche, di alta qualità, sostenibile e centrata sui bisogni della persona</a:t>
            </a:r>
          </a:p>
          <a:p>
            <a:r>
              <a:rPr lang="it-IT" sz="2000" dirty="0"/>
              <a:t>. Questo decreto fa parte di un processo più ampio di qualificazione e riorganizzazione della rete ospedaliera italiana</a:t>
            </a:r>
          </a:p>
          <a:p>
            <a:r>
              <a:rPr lang="it-IT" sz="2000" dirty="0"/>
              <a:t>Il Decreto Ministeriale 71 del 2022, pubblicato il 23 maggio 2022 e entrato in vigore il 7 luglio 2022, riguarda la definizione di modelli e standard per lo sviluppo dell'assistenza territoriale nel Servizio Sanitario Nazionale</a:t>
            </a:r>
          </a:p>
          <a:p>
            <a:r>
              <a:rPr lang="it-IT" sz="2000" dirty="0"/>
              <a:t>. Questo decreto fa parte del Piano Nazionale di Ripresa e Resilienza (PNRR) e mira a riorganizzare le cure fuori dall'ospedale, promuovendo un sistema sanitario più prossimo alle persone e riducendo le disuguaglianze nell'accesso alle cure</a:t>
            </a:r>
          </a:p>
        </p:txBody>
      </p:sp>
      <p:pic>
        <p:nvPicPr>
          <p:cNvPr id="2" name="Immagine 1">
            <a:extLst>
              <a:ext uri="{FF2B5EF4-FFF2-40B4-BE49-F238E27FC236}">
                <a16:creationId xmlns:a16="http://schemas.microsoft.com/office/drawing/2014/main" id="{6754FC0F-BD98-6183-65CD-C993D833ABF4}"/>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3" name="Immagine 2">
            <a:extLst>
              <a:ext uri="{FF2B5EF4-FFF2-40B4-BE49-F238E27FC236}">
                <a16:creationId xmlns:a16="http://schemas.microsoft.com/office/drawing/2014/main" id="{675700D4-F339-6B25-495F-047ED84584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4" name="Immagine 3" descr="Immagine che contiene Elementi grafici, Carattere, logo, simbolo&#10;&#10;Descrizione generata automaticamente">
            <a:extLst>
              <a:ext uri="{FF2B5EF4-FFF2-40B4-BE49-F238E27FC236}">
                <a16:creationId xmlns:a16="http://schemas.microsoft.com/office/drawing/2014/main" id="{E8A69AEA-9BE1-134E-8A18-432A262F2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5" name="Immagine 4" descr="Immagine che contiene testo, Carattere, Elementi grafici, logo&#10;&#10;Descrizione generata automaticamente">
            <a:extLst>
              <a:ext uri="{FF2B5EF4-FFF2-40B4-BE49-F238E27FC236}">
                <a16:creationId xmlns:a16="http://schemas.microsoft.com/office/drawing/2014/main" id="{7824D40F-E8F5-8366-B936-0BD109FFDE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3BD0188F-CEFD-01D9-7EB3-631B6519FE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0" name="Picture 2" descr="ASPTrapani.it - portale dei servizi on-line ASP 9 di Trapani">
            <a:extLst>
              <a:ext uri="{FF2B5EF4-FFF2-40B4-BE49-F238E27FC236}">
                <a16:creationId xmlns:a16="http://schemas.microsoft.com/office/drawing/2014/main" id="{78C4B633-B957-693C-309F-DCD619A00A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286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6E12E3B-87D4-B701-2F8D-5483AC0D1DBA}"/>
              </a:ext>
            </a:extLst>
          </p:cNvPr>
          <p:cNvSpPr>
            <a:spLocks noGrp="1"/>
          </p:cNvSpPr>
          <p:nvPr>
            <p:ph idx="1"/>
          </p:nvPr>
        </p:nvSpPr>
        <p:spPr>
          <a:xfrm>
            <a:off x="143932" y="2177579"/>
            <a:ext cx="11904134" cy="4863042"/>
          </a:xfrm>
        </p:spPr>
        <p:txBody>
          <a:bodyPr>
            <a:normAutofit fontScale="62500" lnSpcReduction="20000"/>
          </a:bodyPr>
          <a:lstStyle/>
          <a:p>
            <a:r>
              <a:rPr lang="it-IT" dirty="0"/>
              <a:t>In fine con la Legge di Bilancio 2022 In Italia, vengono istituiti i Livelli Essenziali delle Prestazioni Sociali (LEPS), i quali  sono un insieme di servizi e prestazioni che devono essere garantiti in modo uniforme su tutto il territorio nazionale, i LEPS mirano a garantire diritti sociali fondamentali ai cittadini, indipendentemente dalla regione di residenza ( sostituiscono la precedente dicitura di LIVEAS indicati nella 328/2000 , dal DPCM del 14-2-2001 e previsti dal PSN 2018/2020) .</a:t>
            </a:r>
          </a:p>
          <a:p>
            <a:pPr marL="0" indent="0">
              <a:buNone/>
            </a:pPr>
            <a:endParaRPr lang="it-IT" dirty="0"/>
          </a:p>
          <a:p>
            <a:r>
              <a:rPr lang="it-IT" dirty="0"/>
              <a:t>Aree di Intervento dei LEPS</a:t>
            </a:r>
          </a:p>
          <a:p>
            <a:r>
              <a:rPr lang="it-IT" dirty="0"/>
              <a:t>I LEPS coprono diverse aree, tra cui:</a:t>
            </a:r>
          </a:p>
          <a:p>
            <a:endParaRPr lang="it-IT" dirty="0"/>
          </a:p>
          <a:p>
            <a:r>
              <a:rPr lang="it-IT" dirty="0"/>
              <a:t>Assistenza domiciliare: Supporto per anziani e disabili nelle attività quotidiane.</a:t>
            </a:r>
          </a:p>
          <a:p>
            <a:r>
              <a:rPr lang="it-IT" dirty="0"/>
              <a:t>Servizi per l’infanzia: Asili nido e servizi di assistenza all’infanzia.</a:t>
            </a:r>
          </a:p>
          <a:p>
            <a:r>
              <a:rPr lang="it-IT" dirty="0"/>
              <a:t>Sostegno alle famiglie: Interventi per famiglie in difficoltà economica.</a:t>
            </a:r>
          </a:p>
          <a:p>
            <a:r>
              <a:rPr lang="it-IT" dirty="0"/>
              <a:t>Politiche attive per il lavoro: Programmi di formazione e inserimento lavorativo.</a:t>
            </a:r>
          </a:p>
          <a:p>
            <a:r>
              <a:rPr lang="it-IT" dirty="0"/>
              <a:t>Implementazione</a:t>
            </a:r>
          </a:p>
          <a:p>
            <a:r>
              <a:rPr lang="it-IT" dirty="0"/>
              <a:t>La gestione dei LEPS è affidata agli Ambiti Sociali Territoriali, che coordinano e realizzano gli interventi a livello locale. </a:t>
            </a:r>
          </a:p>
          <a:p>
            <a:r>
              <a:rPr lang="it-IT" dirty="0"/>
              <a:t>La Conferenza Unificata, composta da rappresentanti del governo e delle regioni, definisce le linee guida per l’attuazione dei LEPS</a:t>
            </a:r>
          </a:p>
          <a:p>
            <a:endParaRPr lang="it-IT" dirty="0"/>
          </a:p>
        </p:txBody>
      </p:sp>
      <p:pic>
        <p:nvPicPr>
          <p:cNvPr id="6" name="Immagine 5">
            <a:extLst>
              <a:ext uri="{FF2B5EF4-FFF2-40B4-BE49-F238E27FC236}">
                <a16:creationId xmlns:a16="http://schemas.microsoft.com/office/drawing/2014/main" id="{EA7C9E71-4E14-5EAD-37C1-78F86FC9AB32}"/>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07D751DC-236F-C483-2896-A295DBC6E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7D2305A9-B881-06AB-58CC-2802DAC3F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3D833A8F-FD54-A0B6-5AB6-320A5E00F8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40191FBC-02BA-B669-9AF5-9AD88C8B4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EEC3610D-BB53-5D20-7B94-38807E3D4E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0E127DA2-96E1-A200-5FE9-FD208FF2F3EA}"/>
              </a:ext>
            </a:extLst>
          </p:cNvPr>
          <p:cNvSpPr>
            <a:spLocks noGrp="1"/>
          </p:cNvSpPr>
          <p:nvPr>
            <p:ph type="title"/>
          </p:nvPr>
        </p:nvSpPr>
        <p:spPr>
          <a:xfrm>
            <a:off x="1570566" y="1359680"/>
            <a:ext cx="9050867" cy="735542"/>
          </a:xfrm>
        </p:spPr>
        <p:txBody>
          <a:bodyPr>
            <a:normAutofit/>
          </a:bodyPr>
          <a:lstStyle/>
          <a:p>
            <a:pPr algn="ctr"/>
            <a:r>
              <a:rPr lang="it-IT" b="1" i="1" dirty="0">
                <a:solidFill>
                  <a:srgbClr val="00B050"/>
                </a:solidFill>
              </a:rPr>
              <a:t>Legge di Bilancio 2022</a:t>
            </a:r>
          </a:p>
        </p:txBody>
      </p:sp>
    </p:spTree>
    <p:extLst>
      <p:ext uri="{BB962C8B-B14F-4D97-AF65-F5344CB8AC3E}">
        <p14:creationId xmlns:p14="http://schemas.microsoft.com/office/powerpoint/2010/main" val="2937039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67A9602-658F-26B0-1D25-97E6F624C51F}"/>
              </a:ext>
            </a:extLst>
          </p:cNvPr>
          <p:cNvSpPr>
            <a:spLocks noGrp="1"/>
          </p:cNvSpPr>
          <p:nvPr>
            <p:ph idx="1"/>
          </p:nvPr>
        </p:nvSpPr>
        <p:spPr>
          <a:xfrm>
            <a:off x="838200" y="2462633"/>
            <a:ext cx="10515600" cy="4351338"/>
          </a:xfrm>
        </p:spPr>
        <p:txBody>
          <a:bodyPr>
            <a:normAutofit fontScale="85000" lnSpcReduction="20000"/>
          </a:bodyPr>
          <a:lstStyle/>
          <a:p>
            <a:r>
              <a:rPr lang="it-IT" dirty="0"/>
              <a:t>Il DM 77/2022 si integra con la Legge 328/2000 nel promuovere un approccio integrato e coordinato tra servizi sanitari e sociali. Entrambi i provvedimenti mirano a:</a:t>
            </a:r>
          </a:p>
          <a:p>
            <a:r>
              <a:rPr lang="it-IT" dirty="0"/>
              <a:t>Migliorare l’accessibilità e la qualità dei servizi: Garantendo che i cittadini possano accedere facilmente ai servizi di cui hanno bisogno, sia sanitari che sociali.</a:t>
            </a:r>
          </a:p>
          <a:p>
            <a:r>
              <a:rPr lang="it-IT" dirty="0"/>
              <a:t>Promuovere la continuità assistenziale: Assicurando che ci sia un coordinamento efficace tra i vari livelli di assistenza, dal domicilio alle strutture sanitarie e sociali.</a:t>
            </a:r>
          </a:p>
          <a:p>
            <a:r>
              <a:rPr lang="it-IT" dirty="0"/>
              <a:t>Favorire l’inclusione sociale e la partecipazione attiva: Coinvolgendo i cittadini e le comunità nella gestione e nell’erogazione dei servizi.</a:t>
            </a:r>
          </a:p>
          <a:p>
            <a:r>
              <a:rPr lang="it-IT" dirty="0"/>
              <a:t>In sintesi, mentre la Legge 328/2000 stabilisce il quadro generale per un sistema integrato di interventi e servizi sociali, il DM 77/2022 specifica i modelli e gli standard per l’assistenza territoriale, rafforzando l’integrazione tra assistenza sanitaria e sociale.</a:t>
            </a:r>
          </a:p>
          <a:p>
            <a:endParaRPr lang="it-IT" dirty="0"/>
          </a:p>
        </p:txBody>
      </p:sp>
      <p:pic>
        <p:nvPicPr>
          <p:cNvPr id="6" name="Immagine 5">
            <a:extLst>
              <a:ext uri="{FF2B5EF4-FFF2-40B4-BE49-F238E27FC236}">
                <a16:creationId xmlns:a16="http://schemas.microsoft.com/office/drawing/2014/main" id="{7D969B65-CAB4-30D1-8E31-8BCFAB311C44}"/>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9429A409-6828-E209-903D-0207E0FF7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036956ED-3346-43E1-CA14-C7147431E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F4EFDCA9-3491-E2BF-A63F-78B26A8DB5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AB8049F7-5671-A23A-D1BD-3811F4CB09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8F322B36-6E5C-0D84-8B25-79F8AFBA2F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2A17FDD0-DC04-3209-D753-1421CA21641E}"/>
              </a:ext>
            </a:extLst>
          </p:cNvPr>
          <p:cNvSpPr>
            <a:spLocks noGrp="1"/>
          </p:cNvSpPr>
          <p:nvPr>
            <p:ph type="title"/>
          </p:nvPr>
        </p:nvSpPr>
        <p:spPr>
          <a:xfrm>
            <a:off x="838200" y="939594"/>
            <a:ext cx="10515600" cy="1325563"/>
          </a:xfrm>
        </p:spPr>
        <p:txBody>
          <a:bodyPr>
            <a:normAutofit fontScale="90000"/>
          </a:bodyPr>
          <a:lstStyle/>
          <a:p>
            <a:pPr algn="ctr"/>
            <a:br>
              <a:rPr lang="it-IT" b="1" i="1" dirty="0">
                <a:solidFill>
                  <a:srgbClr val="00B050"/>
                </a:solidFill>
              </a:rPr>
            </a:br>
            <a:br>
              <a:rPr lang="it-IT" b="1" i="1" dirty="0">
                <a:solidFill>
                  <a:srgbClr val="00B050"/>
                </a:solidFill>
              </a:rPr>
            </a:br>
            <a:r>
              <a:rPr lang="it-IT" b="1" i="1" dirty="0">
                <a:solidFill>
                  <a:srgbClr val="00B050"/>
                </a:solidFill>
              </a:rPr>
              <a:t>Interazione tra DM 77/2022 e Legge 328/2000</a:t>
            </a:r>
            <a:br>
              <a:rPr lang="it-IT" b="1" i="1" dirty="0">
                <a:solidFill>
                  <a:srgbClr val="00B050"/>
                </a:solidFill>
              </a:rPr>
            </a:br>
            <a:endParaRPr lang="it-IT" b="1" i="1" dirty="0">
              <a:solidFill>
                <a:srgbClr val="00B050"/>
              </a:solidFill>
            </a:endParaRPr>
          </a:p>
        </p:txBody>
      </p:sp>
    </p:spTree>
    <p:extLst>
      <p:ext uri="{BB962C8B-B14F-4D97-AF65-F5344CB8AC3E}">
        <p14:creationId xmlns:p14="http://schemas.microsoft.com/office/powerpoint/2010/main" val="15247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C67C75-FB39-6E43-1F65-6A832275682D}"/>
              </a:ext>
            </a:extLst>
          </p:cNvPr>
          <p:cNvSpPr>
            <a:spLocks noGrp="1"/>
          </p:cNvSpPr>
          <p:nvPr>
            <p:ph type="title"/>
          </p:nvPr>
        </p:nvSpPr>
        <p:spPr>
          <a:xfrm>
            <a:off x="147735" y="276789"/>
            <a:ext cx="10515600" cy="1325563"/>
          </a:xfrm>
        </p:spPr>
        <p:txBody>
          <a:bodyPr>
            <a:normAutofit fontScale="90000"/>
          </a:bodyPr>
          <a:lstStyle/>
          <a:p>
            <a:r>
              <a:rPr lang="it-IT" sz="4400" b="1" kern="0" dirty="0">
                <a:solidFill>
                  <a:srgbClr val="00B050"/>
                </a:solidFill>
                <a:effectLst/>
                <a:latin typeface="Lato" panose="020F0502020204030203" pitchFamily="34" charset="0"/>
                <a:ea typeface="Times New Roman" panose="02020603050405020304" pitchFamily="18" charset="0"/>
                <a:cs typeface="Times New Roman" panose="02020603050405020304" pitchFamily="18" charset="0"/>
              </a:rPr>
              <a:t>Come cambia il ruolo dell’infermiere alla luce del PNRR?</a:t>
            </a:r>
            <a:br>
              <a:rPr lang="it-IT" sz="4400" b="1"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br>
            <a:endParaRPr lang="it-IT" b="1" dirty="0">
              <a:solidFill>
                <a:srgbClr val="00B050"/>
              </a:solidFill>
            </a:endParaRPr>
          </a:p>
        </p:txBody>
      </p:sp>
      <p:pic>
        <p:nvPicPr>
          <p:cNvPr id="7" name="Immagine 6">
            <a:extLst>
              <a:ext uri="{FF2B5EF4-FFF2-40B4-BE49-F238E27FC236}">
                <a16:creationId xmlns:a16="http://schemas.microsoft.com/office/drawing/2014/main" id="{252CEA52-DB4A-C371-F607-440E01EAF3E3}"/>
              </a:ext>
            </a:extLst>
          </p:cNvPr>
          <p:cNvPicPr>
            <a:picLocks noChangeAspect="1"/>
          </p:cNvPicPr>
          <p:nvPr/>
        </p:nvPicPr>
        <p:blipFill>
          <a:blip r:embed="rId2"/>
          <a:stretch>
            <a:fillRect/>
          </a:stretch>
        </p:blipFill>
        <p:spPr>
          <a:xfrm>
            <a:off x="2089860" y="5478793"/>
            <a:ext cx="1585009" cy="1233294"/>
          </a:xfrm>
          <a:prstGeom prst="rect">
            <a:avLst/>
          </a:prstGeom>
        </p:spPr>
      </p:pic>
      <p:pic>
        <p:nvPicPr>
          <p:cNvPr id="8" name="Immagine 7">
            <a:extLst>
              <a:ext uri="{FF2B5EF4-FFF2-40B4-BE49-F238E27FC236}">
                <a16:creationId xmlns:a16="http://schemas.microsoft.com/office/drawing/2014/main" id="{ADDCF6D4-0B55-2211-95E0-B02F8F77F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5825053"/>
            <a:ext cx="1820959" cy="919599"/>
          </a:xfrm>
          <a:prstGeom prst="rect">
            <a:avLst/>
          </a:prstGeom>
        </p:spPr>
      </p:pic>
      <p:pic>
        <p:nvPicPr>
          <p:cNvPr id="9" name="Immagine 8" descr="Immagine che contiene Elementi grafici, Carattere, logo, simbolo&#10;&#10;Descrizione generata automaticamente">
            <a:extLst>
              <a:ext uri="{FF2B5EF4-FFF2-40B4-BE49-F238E27FC236}">
                <a16:creationId xmlns:a16="http://schemas.microsoft.com/office/drawing/2014/main" id="{DDC93A5E-FCDE-39DC-5EEF-3179657D3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5651360"/>
            <a:ext cx="3656040" cy="1184031"/>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A5992C43-9221-C8F8-0357-8343E6301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5844464"/>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02CF950E-D4CC-C8E1-5B28-230057E7E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5355220"/>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6BE64B87-FB78-C729-83F6-E8A2EEDCA8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5654688"/>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BFFD7598-7FAA-3C26-A133-A0120E1F1D37}"/>
              </a:ext>
            </a:extLst>
          </p:cNvPr>
          <p:cNvSpPr>
            <a:spLocks noGrp="1"/>
          </p:cNvSpPr>
          <p:nvPr>
            <p:ph idx="1"/>
          </p:nvPr>
        </p:nvSpPr>
        <p:spPr>
          <a:xfrm>
            <a:off x="669413" y="1399950"/>
            <a:ext cx="10515600" cy="4351338"/>
          </a:xfrm>
        </p:spPr>
        <p:txBody>
          <a:bodyPr>
            <a:normAutofit lnSpcReduction="10000"/>
          </a:bodyPr>
          <a:lstStyle/>
          <a:p>
            <a:r>
              <a:rPr lang="it-IT" sz="1800" kern="0" dirty="0">
                <a:solidFill>
                  <a:srgbClr val="222222"/>
                </a:solidFill>
                <a:effectLst/>
                <a:latin typeface="Lato" panose="020F0502020204030203" pitchFamily="34" charset="0"/>
                <a:ea typeface="Times New Roman" panose="02020603050405020304" pitchFamily="18" charset="0"/>
                <a:cs typeface="Times New Roman" panose="02020603050405020304" pitchFamily="18" charset="0"/>
              </a:rPr>
              <a:t>“La </a:t>
            </a:r>
            <a:r>
              <a:rPr lang="it-IT" sz="1800" b="1" u="sng" kern="0" dirty="0">
                <a:solidFill>
                  <a:srgbClr val="AF2252"/>
                </a:solidFill>
                <a:effectLst/>
                <a:latin typeface="Lato" panose="020F0502020204030203" pitchFamily="34" charset="0"/>
                <a:ea typeface="Times New Roman" panose="02020603050405020304" pitchFamily="18" charset="0"/>
                <a:cs typeface="Times New Roman" panose="02020603050405020304" pitchFamily="18" charset="0"/>
                <a:hlinkClick r:id="rId8"/>
              </a:rPr>
              <a:t>Missione 6 del PNRR</a:t>
            </a:r>
            <a:r>
              <a:rPr lang="it-IT" sz="1800" kern="0" dirty="0">
                <a:solidFill>
                  <a:srgbClr val="222222"/>
                </a:solidFill>
                <a:effectLst/>
                <a:latin typeface="Lato" panose="020F0502020204030203" pitchFamily="34" charset="0"/>
                <a:ea typeface="Times New Roman" panose="02020603050405020304" pitchFamily="18" charset="0"/>
                <a:cs typeface="Times New Roman" panose="02020603050405020304" pitchFamily="18" charset="0"/>
              </a:rPr>
              <a:t> parla di fatto la lingua degli infermieri:</a:t>
            </a:r>
          </a:p>
          <a:p>
            <a:r>
              <a:rPr lang="it-IT" sz="1800" kern="0" dirty="0">
                <a:solidFill>
                  <a:srgbClr val="222222"/>
                </a:solidFill>
                <a:effectLst/>
                <a:latin typeface="Lato" panose="020F0502020204030203" pitchFamily="34" charset="0"/>
                <a:ea typeface="Times New Roman" panose="02020603050405020304" pitchFamily="18" charset="0"/>
                <a:cs typeface="Times New Roman" panose="02020603050405020304" pitchFamily="18" charset="0"/>
              </a:rPr>
              <a:t> reti di prossimità, Case e Ospedali di comunità, domicilio sono gli strumenti su cui si sta impostando il nuovo modello per dare gambe all’assistenza territoriale del Recovery Plan. </a:t>
            </a:r>
          </a:p>
          <a:p>
            <a:pPr fontAlgn="base">
              <a:lnSpc>
                <a:spcPts val="1800"/>
              </a:lnSpc>
              <a:spcAft>
                <a:spcPts val="800"/>
              </a:spcAft>
            </a:pPr>
            <a:r>
              <a:rPr lang="it-IT" sz="1800" kern="0" dirty="0">
                <a:solidFill>
                  <a:srgbClr val="222222"/>
                </a:solidFill>
                <a:effectLst/>
                <a:latin typeface="Lato" panose="020F0502020204030203" pitchFamily="34" charset="0"/>
                <a:ea typeface="Times New Roman" panose="02020603050405020304" pitchFamily="18" charset="0"/>
                <a:cs typeface="Times New Roman" panose="02020603050405020304" pitchFamily="18" charset="0"/>
              </a:rPr>
              <a:t>Gli obiettivi sono di garantire da un lato assistenza costante, senza lasciare mai solo nessuno, e dall’altro la prevenzione per i cittadini, a partire dai 26 milioni di essi con cronicità semplici o complesse che troveranno il loro riferimento nelle Case di comunità, Ospedali di comunità e Assistenza domiciliare integrata (Adi), nelle cure domiciliari di II e III livello, nelle cure palliative e negli hospice, fino ai 34,4 milioni di “sani” per i quali le Case della comunità serviranno per la prevenzione primaria e secondaria.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ts val="1800"/>
              </a:lnSpc>
              <a:spcAft>
                <a:spcPts val="800"/>
              </a:spcAft>
            </a:pPr>
            <a:r>
              <a:rPr lang="it-IT" sz="1800" kern="0" dirty="0">
                <a:solidFill>
                  <a:srgbClr val="222222"/>
                </a:solidFill>
                <a:effectLst/>
                <a:latin typeface="Lato" panose="020F0502020204030203" pitchFamily="34" charset="0"/>
                <a:ea typeface="Times New Roman" panose="02020603050405020304" pitchFamily="18" charset="0"/>
                <a:cs typeface="Times New Roman" panose="02020603050405020304" pitchFamily="18" charset="0"/>
              </a:rPr>
              <a:t>Sono, queste, attività proprie della nostra professione, che svolgiamo da sempre e che con la pandemia sono diventate più “appariscenti” nella loro assoluta necessità, tanto da mettere le istituzioni nelle condizioni di disegnare un PNRR dedicato soprattutto a quel territorio, a quell’assistenza di prossimità, a quella domiciliarità che finora erano rimaste solo sulla carta perché, com’è noto, il Servizio Sanitario Nazionale ha assunto negli anni un carattere ospedalocentrico che nel momento della necessità ha mostrato la sua carenza proprio nei confronti delle fasce più fragili e anziane, che possono e devono essere assistite a casa.</a:t>
            </a:r>
            <a:endParaRPr lang="it-I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1082621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60FF019-6023-3CAD-7FF5-AD07A50CCF7C}"/>
              </a:ext>
            </a:extLst>
          </p:cNvPr>
          <p:cNvSpPr>
            <a:spLocks noGrp="1"/>
          </p:cNvSpPr>
          <p:nvPr>
            <p:ph idx="1"/>
          </p:nvPr>
        </p:nvSpPr>
        <p:spPr>
          <a:xfrm>
            <a:off x="838200" y="1825625"/>
            <a:ext cx="10515600" cy="727075"/>
          </a:xfrm>
        </p:spPr>
        <p:txBody>
          <a:bodyPr/>
          <a:lstStyle/>
          <a:p>
            <a:pPr marL="0" indent="0" algn="ctr">
              <a:buNone/>
            </a:pPr>
            <a:r>
              <a:rPr lang="it-IT" sz="4000" b="1" i="1" dirty="0">
                <a:solidFill>
                  <a:srgbClr val="00B050"/>
                </a:solidFill>
              </a:rPr>
              <a:t>Cosa ci dice l’attuale contesto demografico?</a:t>
            </a:r>
          </a:p>
        </p:txBody>
      </p:sp>
      <p:pic>
        <p:nvPicPr>
          <p:cNvPr id="4" name="Immagine 3">
            <a:extLst>
              <a:ext uri="{FF2B5EF4-FFF2-40B4-BE49-F238E27FC236}">
                <a16:creationId xmlns:a16="http://schemas.microsoft.com/office/drawing/2014/main" id="{CEF817AB-80B2-137B-3C12-B1340678282A}"/>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CFD4F399-6628-181D-4D40-A7B4BC439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A11F829B-4318-32DD-A815-70C555511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47B98F84-A2C5-1FBD-7421-6E8260CF1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158D5E05-A581-F369-88D7-9C837F4BEF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A44900F5-66C3-53DF-788E-FFE629A21B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Otto miliardi? Quattro verità sulla popolazione della Terra">
            <a:extLst>
              <a:ext uri="{FF2B5EF4-FFF2-40B4-BE49-F238E27FC236}">
                <a16:creationId xmlns:a16="http://schemas.microsoft.com/office/drawing/2014/main" id="{401A5431-610C-BD64-183A-2632B847B1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6356" y="2577311"/>
            <a:ext cx="6286500" cy="4186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135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81ACD8-398A-9BB0-FB38-7513DD838B9D}"/>
              </a:ext>
            </a:extLst>
          </p:cNvPr>
          <p:cNvSpPr txBox="1"/>
          <p:nvPr/>
        </p:nvSpPr>
        <p:spPr>
          <a:xfrm>
            <a:off x="272663" y="2967937"/>
            <a:ext cx="1006621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rPr>
              <a:t>CONTESTO DEMOGRAFICO </a:t>
            </a:r>
            <a:r>
              <a:rPr kumimoji="0" lang="it-IT" sz="2000" b="0" i="0" u="none" strike="noStrike" kern="1200" cap="none" spc="0" normalizeH="0" baseline="0" noProof="0" dirty="0">
                <a:ln>
                  <a:noFill/>
                </a:ln>
                <a:solidFill>
                  <a:srgbClr val="0070C0"/>
                </a:solidFill>
                <a:effectLst/>
                <a:uLnTx/>
                <a:uFillTx/>
                <a:latin typeface="Calibri" panose="020F0502020204030204"/>
                <a:ea typeface="+mn-ea"/>
                <a:cs typeface="+mn-cs"/>
              </a:rPr>
              <a:t>ISTAT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Invecchiamento e fragilità</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Gli ultrasessantacinquenni costituiscono il 24% della popolazione Italiana.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Tra questi, 6,4 milioni di anziani (47,8% degli anziani)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ha moderate o gravi difficoltà nelle attività di cura personale (ADL) o di cura della vita domestica (IADL).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3,8 milioni presentano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riduzioni gravi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dell’autonomia.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Inoltre, il 38,7% di tutti gli anziani con moderate/gravi limitazioni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vive da solo/a.</a:t>
            </a: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ottotitolo 5">
            <a:extLst>
              <a:ext uri="{FF2B5EF4-FFF2-40B4-BE49-F238E27FC236}">
                <a16:creationId xmlns:a16="http://schemas.microsoft.com/office/drawing/2014/main" id="{FB130DB9-5E1C-1208-BF77-1FB7DB363600}"/>
              </a:ext>
            </a:extLst>
          </p:cNvPr>
          <p:cNvSpPr>
            <a:spLocks noGrp="1"/>
          </p:cNvSpPr>
          <p:nvPr>
            <p:ph type="subTitle" idx="1"/>
          </p:nvPr>
        </p:nvSpPr>
        <p:spPr>
          <a:xfrm>
            <a:off x="262623" y="1994118"/>
            <a:ext cx="9144000" cy="1655762"/>
          </a:xfrm>
        </p:spPr>
        <p:txBody>
          <a:bodyPr/>
          <a:lstStyle/>
          <a:p>
            <a:r>
              <a:rPr lang="it-IT" dirty="0"/>
              <a:t>Perché si arriva a tutto questo?</a:t>
            </a:r>
          </a:p>
          <a:p>
            <a:r>
              <a:rPr lang="it-IT" dirty="0"/>
              <a:t>«Analizziamo il contesto demografico»</a:t>
            </a:r>
          </a:p>
        </p:txBody>
      </p:sp>
      <p:pic>
        <p:nvPicPr>
          <p:cNvPr id="9" name="Immagine 8">
            <a:extLst>
              <a:ext uri="{FF2B5EF4-FFF2-40B4-BE49-F238E27FC236}">
                <a16:creationId xmlns:a16="http://schemas.microsoft.com/office/drawing/2014/main" id="{9EB35CED-3402-BEAC-BC5D-493F0B36C0C0}"/>
              </a:ext>
            </a:extLst>
          </p:cNvPr>
          <p:cNvPicPr>
            <a:picLocks noChangeAspect="1"/>
          </p:cNvPicPr>
          <p:nvPr/>
        </p:nvPicPr>
        <p:blipFill>
          <a:blip r:embed="rId2"/>
          <a:stretch>
            <a:fillRect/>
          </a:stretch>
        </p:blipFill>
        <p:spPr>
          <a:xfrm>
            <a:off x="10191761" y="5052301"/>
            <a:ext cx="1920406" cy="1713124"/>
          </a:xfrm>
          <a:prstGeom prst="rect">
            <a:avLst/>
          </a:prstGeom>
        </p:spPr>
      </p:pic>
      <p:pic>
        <p:nvPicPr>
          <p:cNvPr id="3" name="Immagine 2">
            <a:extLst>
              <a:ext uri="{FF2B5EF4-FFF2-40B4-BE49-F238E27FC236}">
                <a16:creationId xmlns:a16="http://schemas.microsoft.com/office/drawing/2014/main" id="{E49E7BF7-CA2A-1F09-D48E-B3A4CE3D526A}"/>
              </a:ext>
            </a:extLst>
          </p:cNvPr>
          <p:cNvPicPr>
            <a:picLocks noChangeAspect="1"/>
          </p:cNvPicPr>
          <p:nvPr/>
        </p:nvPicPr>
        <p:blipFill>
          <a:blip r:embed="rId3"/>
          <a:stretch>
            <a:fillRect/>
          </a:stretch>
        </p:blipFill>
        <p:spPr>
          <a:xfrm>
            <a:off x="2089860" y="44029"/>
            <a:ext cx="1585009" cy="1233294"/>
          </a:xfrm>
          <a:prstGeom prst="rect">
            <a:avLst/>
          </a:prstGeom>
        </p:spPr>
      </p:pic>
      <p:pic>
        <p:nvPicPr>
          <p:cNvPr id="4" name="Immagine 3">
            <a:extLst>
              <a:ext uri="{FF2B5EF4-FFF2-40B4-BE49-F238E27FC236}">
                <a16:creationId xmlns:a16="http://schemas.microsoft.com/office/drawing/2014/main" id="{5D6EB86F-38E1-182F-7B16-C7F001BE6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0" name="Immagine 9" descr="Immagine che contiene Elementi grafici, Carattere, logo, simbolo&#10;&#10;Descrizione generata automaticamente">
            <a:extLst>
              <a:ext uri="{FF2B5EF4-FFF2-40B4-BE49-F238E27FC236}">
                <a16:creationId xmlns:a16="http://schemas.microsoft.com/office/drawing/2014/main" id="{0D28E29A-83CC-45DF-12AA-8F3B4AD649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975FB766-A679-C028-7462-2C9E6962B4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3CB4DF7E-681C-C456-0F73-CAA14658D0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3" name="Picture 2" descr="ASPTrapani.it - portale dei servizi on-line ASP 9 di Trapani">
            <a:extLst>
              <a:ext uri="{FF2B5EF4-FFF2-40B4-BE49-F238E27FC236}">
                <a16:creationId xmlns:a16="http://schemas.microsoft.com/office/drawing/2014/main" id="{DD44792E-5D1B-B020-F505-3CA08DCF40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610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81ACD8-398A-9BB0-FB38-7513DD838B9D}"/>
              </a:ext>
            </a:extLst>
          </p:cNvPr>
          <p:cNvSpPr txBox="1"/>
          <p:nvPr/>
        </p:nvSpPr>
        <p:spPr>
          <a:xfrm>
            <a:off x="788316" y="1727451"/>
            <a:ext cx="10245969" cy="40318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1" u="none" strike="noStrike" kern="1200" cap="none" spc="0" normalizeH="0" baseline="0" noProof="0" dirty="0">
                <a:ln>
                  <a:noFill/>
                </a:ln>
                <a:solidFill>
                  <a:srgbClr val="00B050"/>
                </a:solidFill>
                <a:effectLst/>
                <a:uLnTx/>
                <a:uFillTx/>
                <a:latin typeface="Calibri" panose="020F0502020204030204"/>
                <a:ea typeface="+mn-ea"/>
                <a:cs typeface="+mn-cs"/>
              </a:rPr>
              <a:t>LA CRONICITA’ IN ITALIA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Sono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24 milioni gli italiani con una patologia cronica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(le più frequenti sono ipertensione, artrite/artrosi e malattie allergiche) per una spesa sanitaria che sfiora i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67 miliardi di Euro.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Ne sono affette più le donne rispetto agli uomini (che però hanno una minore aspettativa di vita). Forti le differenze regionali e locali. Altri fattori di differenza il titolo di studio e la professione svolta.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OMS: </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costi assorbiti dalla cronicità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sono pari all’</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80% della spesa sanitaria.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3 milioni e 150mila sono le persone con disabilità,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il 5,2% della popolazione.</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Immagine 1">
            <a:extLst>
              <a:ext uri="{FF2B5EF4-FFF2-40B4-BE49-F238E27FC236}">
                <a16:creationId xmlns:a16="http://schemas.microsoft.com/office/drawing/2014/main" id="{3CF79A6C-DB74-BD6F-C17D-8E53DD41DD83}"/>
              </a:ext>
            </a:extLst>
          </p:cNvPr>
          <p:cNvPicPr>
            <a:picLocks noChangeAspect="1"/>
          </p:cNvPicPr>
          <p:nvPr/>
        </p:nvPicPr>
        <p:blipFill>
          <a:blip r:embed="rId2"/>
          <a:stretch>
            <a:fillRect/>
          </a:stretch>
        </p:blipFill>
        <p:spPr>
          <a:xfrm>
            <a:off x="9967834" y="4902762"/>
            <a:ext cx="1920406" cy="1713124"/>
          </a:xfrm>
          <a:prstGeom prst="rect">
            <a:avLst/>
          </a:prstGeom>
        </p:spPr>
      </p:pic>
      <p:pic>
        <p:nvPicPr>
          <p:cNvPr id="6" name="Immagine 5">
            <a:extLst>
              <a:ext uri="{FF2B5EF4-FFF2-40B4-BE49-F238E27FC236}">
                <a16:creationId xmlns:a16="http://schemas.microsoft.com/office/drawing/2014/main" id="{491B370E-23C8-3599-E085-AE9904C26389}"/>
              </a:ext>
            </a:extLst>
          </p:cNvPr>
          <p:cNvPicPr>
            <a:picLocks noChangeAspect="1"/>
          </p:cNvPicPr>
          <p:nvPr/>
        </p:nvPicPr>
        <p:blipFill>
          <a:blip r:embed="rId3"/>
          <a:stretch>
            <a:fillRect/>
          </a:stretch>
        </p:blipFill>
        <p:spPr>
          <a:xfrm>
            <a:off x="2089860" y="44029"/>
            <a:ext cx="1585009" cy="1233294"/>
          </a:xfrm>
          <a:prstGeom prst="rect">
            <a:avLst/>
          </a:prstGeom>
        </p:spPr>
      </p:pic>
      <p:pic>
        <p:nvPicPr>
          <p:cNvPr id="8" name="Immagine 7">
            <a:extLst>
              <a:ext uri="{FF2B5EF4-FFF2-40B4-BE49-F238E27FC236}">
                <a16:creationId xmlns:a16="http://schemas.microsoft.com/office/drawing/2014/main" id="{8B3DB922-FBA7-8F64-E3EC-65C773019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9" name="Immagine 8" descr="Immagine che contiene Elementi grafici, Carattere, logo, simbolo&#10;&#10;Descrizione generata automaticamente">
            <a:extLst>
              <a:ext uri="{FF2B5EF4-FFF2-40B4-BE49-F238E27FC236}">
                <a16:creationId xmlns:a16="http://schemas.microsoft.com/office/drawing/2014/main" id="{4DFA74CB-1AB6-92F0-0266-56E79E892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DE437172-18F8-4672-8F8F-9DFD9360BD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63A16D44-29EB-340D-789F-0CA9664856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77434B03-CAED-2730-A45F-DCB62CC43E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059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5.png">
            <a:extLst>
              <a:ext uri="{FF2B5EF4-FFF2-40B4-BE49-F238E27FC236}">
                <a16:creationId xmlns:a16="http://schemas.microsoft.com/office/drawing/2014/main" id="{F7F49851-BC34-52DA-2BBE-DC1200D70968}"/>
              </a:ext>
            </a:extLst>
          </p:cNvPr>
          <p:cNvPicPr>
            <a:picLocks noChangeAspect="1"/>
          </p:cNvPicPr>
          <p:nvPr/>
        </p:nvPicPr>
        <p:blipFill>
          <a:blip r:embed="rId2" cstate="print"/>
          <a:stretch>
            <a:fillRect/>
          </a:stretch>
        </p:blipFill>
        <p:spPr>
          <a:xfrm>
            <a:off x="2577281" y="2258993"/>
            <a:ext cx="7176770" cy="4210050"/>
          </a:xfrm>
          <a:prstGeom prst="rect">
            <a:avLst/>
          </a:prstGeom>
        </p:spPr>
      </p:pic>
      <p:pic>
        <p:nvPicPr>
          <p:cNvPr id="7" name="Immagine 6">
            <a:extLst>
              <a:ext uri="{FF2B5EF4-FFF2-40B4-BE49-F238E27FC236}">
                <a16:creationId xmlns:a16="http://schemas.microsoft.com/office/drawing/2014/main" id="{79E742E6-C9F4-0396-1663-446FCBF02A96}"/>
              </a:ext>
            </a:extLst>
          </p:cNvPr>
          <p:cNvPicPr>
            <a:picLocks noChangeAspect="1"/>
          </p:cNvPicPr>
          <p:nvPr/>
        </p:nvPicPr>
        <p:blipFill>
          <a:blip r:embed="rId3"/>
          <a:stretch>
            <a:fillRect/>
          </a:stretch>
        </p:blipFill>
        <p:spPr>
          <a:xfrm>
            <a:off x="10098663" y="4973215"/>
            <a:ext cx="1920406" cy="1713124"/>
          </a:xfrm>
          <a:prstGeom prst="rect">
            <a:avLst/>
          </a:prstGeom>
        </p:spPr>
      </p:pic>
      <p:pic>
        <p:nvPicPr>
          <p:cNvPr id="9" name="Immagine 8">
            <a:extLst>
              <a:ext uri="{FF2B5EF4-FFF2-40B4-BE49-F238E27FC236}">
                <a16:creationId xmlns:a16="http://schemas.microsoft.com/office/drawing/2014/main" id="{E314591E-5494-A618-B14C-405458C757BF}"/>
              </a:ext>
            </a:extLst>
          </p:cNvPr>
          <p:cNvPicPr>
            <a:picLocks noChangeAspect="1"/>
          </p:cNvPicPr>
          <p:nvPr/>
        </p:nvPicPr>
        <p:blipFill>
          <a:blip r:embed="rId4"/>
          <a:stretch>
            <a:fillRect/>
          </a:stretch>
        </p:blipFill>
        <p:spPr>
          <a:xfrm>
            <a:off x="2089860" y="44029"/>
            <a:ext cx="1585009" cy="1233294"/>
          </a:xfrm>
          <a:prstGeom prst="rect">
            <a:avLst/>
          </a:prstGeom>
        </p:spPr>
      </p:pic>
      <p:pic>
        <p:nvPicPr>
          <p:cNvPr id="10" name="Immagine 9">
            <a:extLst>
              <a:ext uri="{FF2B5EF4-FFF2-40B4-BE49-F238E27FC236}">
                <a16:creationId xmlns:a16="http://schemas.microsoft.com/office/drawing/2014/main" id="{B383C5C4-53CE-BF48-72FD-488E620FD0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1" name="Immagine 10" descr="Immagine che contiene Elementi grafici, Carattere, logo, simbolo&#10;&#10;Descrizione generata automaticamente">
            <a:extLst>
              <a:ext uri="{FF2B5EF4-FFF2-40B4-BE49-F238E27FC236}">
                <a16:creationId xmlns:a16="http://schemas.microsoft.com/office/drawing/2014/main" id="{97EB6C49-BA2E-D277-09EE-8835BAE0E6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4AC2FCC1-4396-569E-DB56-FB331118E7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06DA64E8-5B16-CC6F-3CCD-452DC2BD88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4" name="Picture 2" descr="ASPTrapani.it - portale dei servizi on-line ASP 9 di Trapani">
            <a:extLst>
              <a:ext uri="{FF2B5EF4-FFF2-40B4-BE49-F238E27FC236}">
                <a16:creationId xmlns:a16="http://schemas.microsoft.com/office/drawing/2014/main" id="{60AD123C-3484-DDA3-9776-53CB3577C9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DC9517C4-3E51-9C25-0D51-202B0B992516}"/>
              </a:ext>
            </a:extLst>
          </p:cNvPr>
          <p:cNvSpPr txBox="1"/>
          <p:nvPr/>
        </p:nvSpPr>
        <p:spPr>
          <a:xfrm>
            <a:off x="8193712" y="1690344"/>
            <a:ext cx="25154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Setting Assistenziali</a:t>
            </a:r>
          </a:p>
        </p:txBody>
      </p:sp>
      <p:sp>
        <p:nvSpPr>
          <p:cNvPr id="4" name="CasellaDiTesto 3">
            <a:extLst>
              <a:ext uri="{FF2B5EF4-FFF2-40B4-BE49-F238E27FC236}">
                <a16:creationId xmlns:a16="http://schemas.microsoft.com/office/drawing/2014/main" id="{F11DF5E0-99E2-8127-5C37-46DADCDF3C34}"/>
              </a:ext>
            </a:extLst>
          </p:cNvPr>
          <p:cNvSpPr txBox="1"/>
          <p:nvPr/>
        </p:nvSpPr>
        <p:spPr>
          <a:xfrm>
            <a:off x="310344" y="1507985"/>
            <a:ext cx="5305970" cy="586058"/>
          </a:xfrm>
          <a:prstGeom prst="rect">
            <a:avLst/>
          </a:prstGeom>
          <a:noFill/>
        </p:spPr>
        <p:txBody>
          <a:bodyPr wrap="square">
            <a:spAutoFit/>
          </a:bodyPr>
          <a:lstStyle/>
          <a:p>
            <a:pPr marL="741045" marR="0" lvl="0" indent="0" algn="l" defTabSz="914400" rtl="0" eaLnBrk="1" fontAlgn="auto" latinLnBrk="0" hangingPunct="1">
              <a:lnSpc>
                <a:spcPts val="4545"/>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1F487C"/>
                </a:solidFill>
                <a:effectLst/>
                <a:uLnTx/>
                <a:uFillTx/>
                <a:latin typeface="Calibri" panose="020F0502020204030204" pitchFamily="34" charset="0"/>
                <a:ea typeface="Calibri" panose="020F0502020204030204" pitchFamily="34" charset="0"/>
                <a:cs typeface="+mn-cs"/>
              </a:rPr>
              <a:t>L’assistenza</a:t>
            </a:r>
            <a:r>
              <a:rPr kumimoji="0" lang="it-IT" sz="1800" b="1" i="0" u="none" strike="noStrike" kern="1200" cap="none" spc="-180" normalizeH="0" baseline="0" noProof="0" dirty="0">
                <a:ln>
                  <a:noFill/>
                </a:ln>
                <a:solidFill>
                  <a:srgbClr val="1F487C"/>
                </a:solidFill>
                <a:effectLst/>
                <a:uLnTx/>
                <a:uFillTx/>
                <a:latin typeface="Calibri" panose="020F0502020204030204" pitchFamily="34" charset="0"/>
                <a:ea typeface="Calibri" panose="020F0502020204030204" pitchFamily="34" charset="0"/>
                <a:cs typeface="+mn-cs"/>
              </a:rPr>
              <a:t> </a:t>
            </a:r>
            <a:r>
              <a:rPr kumimoji="0" lang="it-IT" sz="1800" b="1" i="0" u="none" strike="noStrike" kern="1200" cap="none" spc="0" normalizeH="0" baseline="0" noProof="0" dirty="0">
                <a:ln>
                  <a:noFill/>
                </a:ln>
                <a:solidFill>
                  <a:srgbClr val="1F487C"/>
                </a:solidFill>
                <a:effectLst/>
                <a:uLnTx/>
                <a:uFillTx/>
                <a:latin typeface="Calibri" panose="020F0502020204030204" pitchFamily="34" charset="0"/>
                <a:ea typeface="Calibri" panose="020F0502020204030204" pitchFamily="34" charset="0"/>
                <a:cs typeface="+mn-cs"/>
              </a:rPr>
              <a:t>per</a:t>
            </a:r>
            <a:r>
              <a:rPr kumimoji="0" lang="it-IT" sz="1800" b="1" i="0" u="none" strike="noStrike" kern="1200" cap="none" spc="-180" normalizeH="0" baseline="0" noProof="0" dirty="0">
                <a:ln>
                  <a:noFill/>
                </a:ln>
                <a:solidFill>
                  <a:srgbClr val="1F487C"/>
                </a:solidFill>
                <a:effectLst/>
                <a:uLnTx/>
                <a:uFillTx/>
                <a:latin typeface="Calibri" panose="020F0502020204030204" pitchFamily="34" charset="0"/>
                <a:ea typeface="Calibri" panose="020F0502020204030204" pitchFamily="34" charset="0"/>
                <a:cs typeface="+mn-cs"/>
              </a:rPr>
              <a:t> </a:t>
            </a:r>
            <a:r>
              <a:rPr kumimoji="0" lang="it-IT" sz="1800" b="1" i="0" u="none" strike="noStrike" kern="1200" cap="none" spc="0" normalizeH="0" baseline="0" noProof="0" dirty="0">
                <a:ln>
                  <a:noFill/>
                </a:ln>
                <a:solidFill>
                  <a:srgbClr val="1F487C"/>
                </a:solidFill>
                <a:effectLst/>
                <a:uLnTx/>
                <a:uFillTx/>
                <a:latin typeface="Calibri" panose="020F0502020204030204" pitchFamily="34" charset="0"/>
                <a:ea typeface="Calibri" panose="020F0502020204030204" pitchFamily="34" charset="0"/>
                <a:cs typeface="+mn-cs"/>
              </a:rPr>
              <a:t>bisogni</a:t>
            </a:r>
            <a:r>
              <a:rPr kumimoji="0" lang="it-IT" sz="1800" b="1" i="0" u="none" strike="noStrike" kern="1200" cap="none" spc="-190" normalizeH="0" baseline="0" noProof="0" dirty="0">
                <a:ln>
                  <a:noFill/>
                </a:ln>
                <a:solidFill>
                  <a:srgbClr val="1F487C"/>
                </a:solidFill>
                <a:effectLst/>
                <a:uLnTx/>
                <a:uFillTx/>
                <a:latin typeface="Calibri" panose="020F0502020204030204" pitchFamily="34" charset="0"/>
                <a:ea typeface="Calibri" panose="020F0502020204030204" pitchFamily="34" charset="0"/>
                <a:cs typeface="+mn-cs"/>
              </a:rPr>
              <a:t> </a:t>
            </a:r>
            <a:r>
              <a:rPr kumimoji="0" lang="it-IT" sz="1800" b="1" i="0" u="none" strike="noStrike" kern="1200" cap="none" spc="0" normalizeH="0" baseline="0" noProof="0" dirty="0">
                <a:ln>
                  <a:noFill/>
                </a:ln>
                <a:solidFill>
                  <a:srgbClr val="1F487C"/>
                </a:solidFill>
                <a:effectLst/>
                <a:uLnTx/>
                <a:uFillTx/>
                <a:latin typeface="Calibri" panose="020F0502020204030204" pitchFamily="34" charset="0"/>
                <a:ea typeface="Calibri" panose="020F0502020204030204" pitchFamily="34" charset="0"/>
                <a:cs typeface="+mn-cs"/>
              </a:rPr>
              <a:t>assistenziali</a:t>
            </a:r>
            <a:endParaRPr kumimoji="0" lang="it-IT" sz="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734929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81ACD8-398A-9BB0-FB38-7513DD838B9D}"/>
              </a:ext>
            </a:extLst>
          </p:cNvPr>
          <p:cNvSpPr txBox="1"/>
          <p:nvPr/>
        </p:nvSpPr>
        <p:spPr>
          <a:xfrm>
            <a:off x="574576" y="2428972"/>
            <a:ext cx="1084775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b="1" dirty="0">
                <a:solidFill>
                  <a:prstClr val="black"/>
                </a:solidFill>
                <a:latin typeface="Calibri" panose="020F0502020204030204"/>
              </a:rPr>
              <a:t>IL SISTEMA DEI SERVIZI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prstClr val="black"/>
                </a:solidFill>
                <a:effectLst/>
                <a:uLnTx/>
                <a:uFillTx/>
                <a:latin typeface="Calibri" panose="020F0502020204030204"/>
                <a:ea typeface="+mn-ea"/>
                <a:cs typeface="+mn-cs"/>
              </a:rPr>
              <a:t>Con il PNRR Missioni 5 e 6 e il PNISS 2021/2023 e il D.M. 77/2022 e il Piano Nazionale della non Autosufficienza 2022/2024.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it-IT" sz="2000" b="1" dirty="0">
                <a:solidFill>
                  <a:prstClr val="black"/>
                </a:solidFill>
                <a:latin typeface="Calibri" panose="020F0502020204030204"/>
              </a:rPr>
              <a:t>Si ridisegna la nuova architettura del sistema dei servizi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prstClr val="black"/>
                </a:solidFill>
                <a:effectLst/>
                <a:uLnTx/>
                <a:uFillTx/>
                <a:latin typeface="Calibri" panose="020F0502020204030204"/>
                <a:ea typeface="+mn-ea"/>
                <a:cs typeface="+mn-cs"/>
              </a:rPr>
              <a:t>Nel D.M.77  vengono definiti gli standard dell’assistenza territoriale che dovranno essere rispettati in ogni regione.</a:t>
            </a:r>
          </a:p>
        </p:txBody>
      </p:sp>
      <p:pic>
        <p:nvPicPr>
          <p:cNvPr id="2" name="Immagine 1">
            <a:extLst>
              <a:ext uri="{FF2B5EF4-FFF2-40B4-BE49-F238E27FC236}">
                <a16:creationId xmlns:a16="http://schemas.microsoft.com/office/drawing/2014/main" id="{16BF3B0D-549A-3FD3-8FA5-DCDB9287A122}"/>
              </a:ext>
            </a:extLst>
          </p:cNvPr>
          <p:cNvPicPr>
            <a:picLocks noChangeAspect="1"/>
          </p:cNvPicPr>
          <p:nvPr/>
        </p:nvPicPr>
        <p:blipFill>
          <a:blip r:embed="rId2"/>
          <a:stretch>
            <a:fillRect/>
          </a:stretch>
        </p:blipFill>
        <p:spPr>
          <a:xfrm>
            <a:off x="5038250" y="4750896"/>
            <a:ext cx="1920406" cy="1713124"/>
          </a:xfrm>
          <a:prstGeom prst="rect">
            <a:avLst/>
          </a:prstGeom>
        </p:spPr>
      </p:pic>
      <p:pic>
        <p:nvPicPr>
          <p:cNvPr id="7" name="Immagine 6">
            <a:extLst>
              <a:ext uri="{FF2B5EF4-FFF2-40B4-BE49-F238E27FC236}">
                <a16:creationId xmlns:a16="http://schemas.microsoft.com/office/drawing/2014/main" id="{187039AF-5527-B547-4C18-5A82A188AFD1}"/>
              </a:ext>
            </a:extLst>
          </p:cNvPr>
          <p:cNvPicPr>
            <a:picLocks noChangeAspect="1"/>
          </p:cNvPicPr>
          <p:nvPr/>
        </p:nvPicPr>
        <p:blipFill>
          <a:blip r:embed="rId3"/>
          <a:stretch>
            <a:fillRect/>
          </a:stretch>
        </p:blipFill>
        <p:spPr>
          <a:xfrm>
            <a:off x="2089860" y="44029"/>
            <a:ext cx="1585009" cy="1233294"/>
          </a:xfrm>
          <a:prstGeom prst="rect">
            <a:avLst/>
          </a:prstGeom>
        </p:spPr>
      </p:pic>
      <p:pic>
        <p:nvPicPr>
          <p:cNvPr id="8" name="Immagine 7">
            <a:extLst>
              <a:ext uri="{FF2B5EF4-FFF2-40B4-BE49-F238E27FC236}">
                <a16:creationId xmlns:a16="http://schemas.microsoft.com/office/drawing/2014/main" id="{6F9034D9-5084-7BAF-BAB4-8B7AAF6A4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9" name="Immagine 8" descr="Immagine che contiene Elementi grafici, Carattere, logo, simbolo&#10;&#10;Descrizione generata automaticamente">
            <a:extLst>
              <a:ext uri="{FF2B5EF4-FFF2-40B4-BE49-F238E27FC236}">
                <a16:creationId xmlns:a16="http://schemas.microsoft.com/office/drawing/2014/main" id="{68D7F630-B4C8-A850-216F-4E36A2D8FB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F8A3E0C1-0E34-A110-D758-20607F15D8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ACE188D1-083C-A731-428E-04242B804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54F84CA9-8641-7737-C5DB-C4D7C2FEE5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89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81ACD8-398A-9BB0-FB38-7513DD838B9D}"/>
              </a:ext>
            </a:extLst>
          </p:cNvPr>
          <p:cNvSpPr txBox="1"/>
          <p:nvPr/>
        </p:nvSpPr>
        <p:spPr>
          <a:xfrm>
            <a:off x="898770" y="2625968"/>
            <a:ext cx="10589846"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Il Piano di ripresa e resilienza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si articola in </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6 missioni </a:t>
            </a:r>
            <a:r>
              <a:rPr kumimoji="0" lang="it-IT" sz="2400" i="0" u="none" strike="noStrike" kern="1200" cap="none" spc="0" normalizeH="0" baseline="0" noProof="0" dirty="0">
                <a:ln>
                  <a:noFill/>
                </a:ln>
                <a:solidFill>
                  <a:prstClr val="black"/>
                </a:solidFill>
                <a:effectLst/>
                <a:uLnTx/>
                <a:uFillTx/>
                <a:latin typeface="Calibri" panose="020F0502020204030204"/>
                <a:ea typeface="+mn-ea"/>
                <a:cs typeface="+mn-cs"/>
              </a:rPr>
              <a:t>che corrispondono alle 6 grandi aree di intervento previste dal Next Generation EU, e </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16 componenti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sz="2400" b="1" dirty="0">
                <a:solidFill>
                  <a:prstClr val="black"/>
                </a:solidFill>
                <a:latin typeface="Calibri" panose="020F0502020204030204"/>
              </a:rPr>
              <a:t>M1 </a:t>
            </a:r>
            <a:r>
              <a:rPr lang="it-IT" sz="2400" dirty="0">
                <a:solidFill>
                  <a:prstClr val="black"/>
                </a:solidFill>
                <a:latin typeface="Calibri" panose="020F0502020204030204"/>
              </a:rPr>
              <a:t>Digitalizzazione, Innovazione, Competitività, Cultura e Turismo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M2 </a:t>
            </a:r>
            <a:r>
              <a:rPr kumimoji="0" lang="it-IT" sz="2400" i="0" u="none" strike="noStrike" kern="1200" cap="none" spc="0" normalizeH="0" baseline="0" noProof="0" dirty="0">
                <a:ln>
                  <a:noFill/>
                </a:ln>
                <a:solidFill>
                  <a:prstClr val="black"/>
                </a:solidFill>
                <a:effectLst/>
                <a:uLnTx/>
                <a:uFillTx/>
                <a:latin typeface="Calibri" panose="020F0502020204030204"/>
                <a:ea typeface="+mn-ea"/>
                <a:cs typeface="+mn-cs"/>
              </a:rPr>
              <a:t>Rivoluzione verde e Transizione ecologica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sz="2400" b="1" dirty="0">
                <a:solidFill>
                  <a:prstClr val="black"/>
                </a:solidFill>
                <a:latin typeface="Calibri" panose="020F0502020204030204"/>
              </a:rPr>
              <a:t>M3 </a:t>
            </a:r>
            <a:r>
              <a:rPr lang="it-IT" sz="2400" dirty="0">
                <a:solidFill>
                  <a:prstClr val="black"/>
                </a:solidFill>
                <a:latin typeface="Calibri" panose="020F0502020204030204"/>
              </a:rPr>
              <a:t>Infrastrutture per una mobilità sostenibile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M4 </a:t>
            </a:r>
            <a:r>
              <a:rPr kumimoji="0" lang="it-IT" sz="2400" i="0" u="none" strike="noStrike" kern="1200" cap="none" spc="0" normalizeH="0" baseline="0" noProof="0" dirty="0">
                <a:ln>
                  <a:noFill/>
                </a:ln>
                <a:solidFill>
                  <a:prstClr val="black"/>
                </a:solidFill>
                <a:effectLst/>
                <a:uLnTx/>
                <a:uFillTx/>
                <a:latin typeface="Calibri" panose="020F0502020204030204"/>
                <a:ea typeface="+mn-ea"/>
                <a:cs typeface="+mn-cs"/>
              </a:rPr>
              <a:t>Istruzione e Ricerca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it-IT" sz="2400" b="1" dirty="0">
                <a:solidFill>
                  <a:prstClr val="black"/>
                </a:solidFill>
                <a:latin typeface="Calibri" panose="020F0502020204030204"/>
              </a:rPr>
              <a:t>M5 </a:t>
            </a:r>
            <a:r>
              <a:rPr lang="it-IT" sz="2400" dirty="0">
                <a:solidFill>
                  <a:prstClr val="black"/>
                </a:solidFill>
                <a:latin typeface="Calibri" panose="020F0502020204030204"/>
              </a:rPr>
              <a:t>Inclusione e Coesione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M 6 </a:t>
            </a:r>
            <a:r>
              <a:rPr kumimoji="0" lang="it-IT" sz="2400" i="0" u="none" strike="noStrike" kern="1200" cap="none" spc="0" normalizeH="0" baseline="0" noProof="0" dirty="0">
                <a:ln>
                  <a:noFill/>
                </a:ln>
                <a:solidFill>
                  <a:prstClr val="black"/>
                </a:solidFill>
                <a:effectLst/>
                <a:uLnTx/>
                <a:uFillTx/>
                <a:latin typeface="Calibri" panose="020F0502020204030204"/>
                <a:ea typeface="+mn-ea"/>
                <a:cs typeface="+mn-cs"/>
              </a:rPr>
              <a:t>Salute</a:t>
            </a:r>
            <a:r>
              <a:rPr lang="it-IT" sz="2400" b="1" dirty="0">
                <a:solidFill>
                  <a:prstClr val="black"/>
                </a:solidFill>
                <a:latin typeface="Calibri" panose="020F0502020204030204"/>
              </a:rPr>
              <a:t> </a:t>
            </a:r>
          </a:p>
          <a:p>
            <a:pPr marR="0" lvl="0" algn="l" defTabSz="914400" rtl="0" eaLnBrk="1" fontAlgn="auto" latinLnBrk="0" hangingPunct="1">
              <a:lnSpc>
                <a:spcPct val="100000"/>
              </a:lnSpc>
              <a:spcBef>
                <a:spcPts val="0"/>
              </a:spcBef>
              <a:spcAft>
                <a:spcPts val="0"/>
              </a:spcAft>
              <a:buClrTx/>
              <a:buSzTx/>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                                          191,5 Mld di Euro</a:t>
            </a:r>
          </a:p>
        </p:txBody>
      </p:sp>
      <p:pic>
        <p:nvPicPr>
          <p:cNvPr id="4" name="Immagine 3">
            <a:extLst>
              <a:ext uri="{FF2B5EF4-FFF2-40B4-BE49-F238E27FC236}">
                <a16:creationId xmlns:a16="http://schemas.microsoft.com/office/drawing/2014/main" id="{569DE7A5-9630-E238-2EFA-0A9D266B54B5}"/>
              </a:ext>
            </a:extLst>
          </p:cNvPr>
          <p:cNvPicPr>
            <a:picLocks noChangeAspect="1"/>
          </p:cNvPicPr>
          <p:nvPr/>
        </p:nvPicPr>
        <p:blipFill>
          <a:blip r:embed="rId2"/>
          <a:stretch>
            <a:fillRect/>
          </a:stretch>
        </p:blipFill>
        <p:spPr>
          <a:xfrm>
            <a:off x="10116319" y="4986066"/>
            <a:ext cx="1920406" cy="1713124"/>
          </a:xfrm>
          <a:prstGeom prst="rect">
            <a:avLst/>
          </a:prstGeom>
        </p:spPr>
      </p:pic>
      <p:pic>
        <p:nvPicPr>
          <p:cNvPr id="7" name="Immagine 6">
            <a:extLst>
              <a:ext uri="{FF2B5EF4-FFF2-40B4-BE49-F238E27FC236}">
                <a16:creationId xmlns:a16="http://schemas.microsoft.com/office/drawing/2014/main" id="{124EAD0B-0264-94F7-2EE4-37D9D5725AE1}"/>
              </a:ext>
            </a:extLst>
          </p:cNvPr>
          <p:cNvPicPr>
            <a:picLocks noChangeAspect="1"/>
          </p:cNvPicPr>
          <p:nvPr/>
        </p:nvPicPr>
        <p:blipFill>
          <a:blip r:embed="rId3"/>
          <a:stretch>
            <a:fillRect/>
          </a:stretch>
        </p:blipFill>
        <p:spPr>
          <a:xfrm>
            <a:off x="2089860" y="44029"/>
            <a:ext cx="1585009" cy="1233294"/>
          </a:xfrm>
          <a:prstGeom prst="rect">
            <a:avLst/>
          </a:prstGeom>
        </p:spPr>
      </p:pic>
      <p:pic>
        <p:nvPicPr>
          <p:cNvPr id="8" name="Immagine 7">
            <a:extLst>
              <a:ext uri="{FF2B5EF4-FFF2-40B4-BE49-F238E27FC236}">
                <a16:creationId xmlns:a16="http://schemas.microsoft.com/office/drawing/2014/main" id="{51F05335-E89C-3B15-882A-08DAC9145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9" name="Immagine 8" descr="Immagine che contiene Elementi grafici, Carattere, logo, simbolo&#10;&#10;Descrizione generata automaticamente">
            <a:extLst>
              <a:ext uri="{FF2B5EF4-FFF2-40B4-BE49-F238E27FC236}">
                <a16:creationId xmlns:a16="http://schemas.microsoft.com/office/drawing/2014/main" id="{01BC11BD-8A82-F2D3-ACF3-83E7E7152A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D980D08F-ACDA-8A26-C7AC-E045CEE510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C3450B63-47A0-94A7-5603-98212C7DF7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DEDF6144-9E1A-5F33-D7A1-7F5A6384D6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406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ome funziona il Sistema Sanitario in Italia e in Lombardia">
            <a:extLst>
              <a:ext uri="{FF2B5EF4-FFF2-40B4-BE49-F238E27FC236}">
                <a16:creationId xmlns:a16="http://schemas.microsoft.com/office/drawing/2014/main" id="{CC8B0CAC-ABD6-4069-D250-3304B4929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3D56ADCF-250F-23C0-40B5-3B82FE50F359}"/>
              </a:ext>
            </a:extLst>
          </p:cNvPr>
          <p:cNvSpPr>
            <a:spLocks noGrp="1"/>
          </p:cNvSpPr>
          <p:nvPr>
            <p:ph idx="1"/>
          </p:nvPr>
        </p:nvSpPr>
        <p:spPr>
          <a:xfrm>
            <a:off x="418544" y="2245782"/>
            <a:ext cx="3353356" cy="4373682"/>
          </a:xfrm>
        </p:spPr>
        <p:txBody>
          <a:bodyPr>
            <a:normAutofit/>
          </a:bodyPr>
          <a:lstStyle/>
          <a:p>
            <a:pPr marL="0" indent="0">
              <a:buNone/>
            </a:pPr>
            <a:r>
              <a:rPr lang="it-IT" sz="2400" dirty="0"/>
              <a:t>Le tre riforme del Sistema</a:t>
            </a:r>
          </a:p>
          <a:p>
            <a:pPr lvl="1"/>
            <a:r>
              <a:rPr lang="it-IT" dirty="0"/>
              <a:t>La Riforma del Sistema Sanitario</a:t>
            </a:r>
          </a:p>
          <a:p>
            <a:pPr lvl="1"/>
            <a:r>
              <a:rPr lang="it-IT" dirty="0"/>
              <a:t>La Riforma del Sistema Sociale</a:t>
            </a:r>
          </a:p>
          <a:p>
            <a:pPr lvl="1"/>
            <a:r>
              <a:rPr lang="it-IT" dirty="0"/>
              <a:t>La Riforma Costituzionale</a:t>
            </a:r>
          </a:p>
        </p:txBody>
      </p:sp>
      <p:sp>
        <p:nvSpPr>
          <p:cNvPr id="2" name="Titolo 1">
            <a:extLst>
              <a:ext uri="{FF2B5EF4-FFF2-40B4-BE49-F238E27FC236}">
                <a16:creationId xmlns:a16="http://schemas.microsoft.com/office/drawing/2014/main" id="{A43C8AD3-4C14-9AF3-46AF-1FCF0D9822C1}"/>
              </a:ext>
            </a:extLst>
          </p:cNvPr>
          <p:cNvSpPr>
            <a:spLocks noGrp="1"/>
          </p:cNvSpPr>
          <p:nvPr>
            <p:ph type="title"/>
          </p:nvPr>
        </p:nvSpPr>
        <p:spPr>
          <a:xfrm>
            <a:off x="8310670" y="882119"/>
            <a:ext cx="3599012" cy="1325563"/>
          </a:xfrm>
        </p:spPr>
        <p:txBody>
          <a:bodyPr/>
          <a:lstStyle/>
          <a:p>
            <a:pPr algn="ctr"/>
            <a:r>
              <a:rPr lang="it-IT" b="1" i="1" dirty="0">
                <a:solidFill>
                  <a:schemeClr val="accent1"/>
                </a:solidFill>
              </a:rPr>
              <a:t>prima del PNRR</a:t>
            </a:r>
          </a:p>
        </p:txBody>
      </p:sp>
      <p:sp>
        <p:nvSpPr>
          <p:cNvPr id="13" name="CasellaDiTesto 12">
            <a:extLst>
              <a:ext uri="{FF2B5EF4-FFF2-40B4-BE49-F238E27FC236}">
                <a16:creationId xmlns:a16="http://schemas.microsoft.com/office/drawing/2014/main" id="{5C5A1EB6-4BFC-AB48-D379-EA9A50CD9EBA}"/>
              </a:ext>
            </a:extLst>
          </p:cNvPr>
          <p:cNvSpPr txBox="1"/>
          <p:nvPr/>
        </p:nvSpPr>
        <p:spPr>
          <a:xfrm>
            <a:off x="418544" y="6250132"/>
            <a:ext cx="11491138" cy="369332"/>
          </a:xfrm>
          <a:prstGeom prst="rect">
            <a:avLst/>
          </a:prstGeom>
          <a:noFill/>
        </p:spPr>
        <p:txBody>
          <a:bodyPr wrap="square">
            <a:spAutoFit/>
          </a:bodyPr>
          <a:lstStyle/>
          <a:p>
            <a:pPr marL="0" indent="0" algn="ctr">
              <a:buNone/>
            </a:pPr>
            <a:r>
              <a:rPr lang="it-IT" sz="1800" dirty="0"/>
              <a:t>1978 nasce Il Servizio Sanitario Nazionale: scelta politica “epocale” e “conquista” in materia di diritti di cittadinanza</a:t>
            </a:r>
          </a:p>
        </p:txBody>
      </p:sp>
    </p:spTree>
    <p:extLst>
      <p:ext uri="{BB962C8B-B14F-4D97-AF65-F5344CB8AC3E}">
        <p14:creationId xmlns:p14="http://schemas.microsoft.com/office/powerpoint/2010/main" val="178761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Carattere, Elementi grafici, logo&#10;&#10;Descrizione generata automaticamente">
            <a:extLst>
              <a:ext uri="{FF2B5EF4-FFF2-40B4-BE49-F238E27FC236}">
                <a16:creationId xmlns:a16="http://schemas.microsoft.com/office/drawing/2014/main" id="{43EA24B0-2F54-D2C6-6163-97953ED16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grpSp>
        <p:nvGrpSpPr>
          <p:cNvPr id="2" name="Group 2">
            <a:extLst>
              <a:ext uri="{FF2B5EF4-FFF2-40B4-BE49-F238E27FC236}">
                <a16:creationId xmlns:a16="http://schemas.microsoft.com/office/drawing/2014/main" id="{82BE761B-31C4-43CB-45C3-EBDA47799B9A}"/>
              </a:ext>
            </a:extLst>
          </p:cNvPr>
          <p:cNvGrpSpPr>
            <a:grpSpLocks/>
          </p:cNvGrpSpPr>
          <p:nvPr/>
        </p:nvGrpSpPr>
        <p:grpSpPr bwMode="auto">
          <a:xfrm>
            <a:off x="164950" y="1433508"/>
            <a:ext cx="9955691" cy="5259699"/>
            <a:chOff x="0" y="0"/>
            <a:chExt cx="19200" cy="10800"/>
          </a:xfrm>
        </p:grpSpPr>
        <p:pic>
          <p:nvPicPr>
            <p:cNvPr id="1027" name="Picture 3" descr="Una connessione astratta su sfondo grigio chiaro">
              <a:extLst>
                <a:ext uri="{FF2B5EF4-FFF2-40B4-BE49-F238E27FC236}">
                  <a16:creationId xmlns:a16="http://schemas.microsoft.com/office/drawing/2014/main" id="{DACA1AEF-557A-6F91-0E07-DC5DC1A97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200" cy="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F1BC45CD-BD5F-9872-4B0C-56592A05A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07" y="7670"/>
              <a:ext cx="2501" cy="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id="{4999F421-A056-D75C-3F40-1B26A0C545EA}"/>
                </a:ext>
              </a:extLst>
            </p:cNvPr>
            <p:cNvSpPr>
              <a:spLocks noChangeArrowheads="1"/>
            </p:cNvSpPr>
            <p:nvPr/>
          </p:nvSpPr>
          <p:spPr bwMode="auto">
            <a:xfrm>
              <a:off x="0" y="1389"/>
              <a:ext cx="12324" cy="7889"/>
            </a:xfrm>
            <a:prstGeom prst="rect">
              <a:avLst/>
            </a:prstGeom>
            <a:solidFill>
              <a:srgbClr val="A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p>
          </p:txBody>
        </p:sp>
        <p:sp>
          <p:nvSpPr>
            <p:cNvPr id="4" name="Line 6">
              <a:extLst>
                <a:ext uri="{FF2B5EF4-FFF2-40B4-BE49-F238E27FC236}">
                  <a16:creationId xmlns:a16="http://schemas.microsoft.com/office/drawing/2014/main" id="{460DAAF5-9E65-1108-DFE2-75379BD3E976}"/>
                </a:ext>
              </a:extLst>
            </p:cNvPr>
            <p:cNvSpPr>
              <a:spLocks noChangeShapeType="1"/>
            </p:cNvSpPr>
            <p:nvPr/>
          </p:nvSpPr>
          <p:spPr bwMode="auto">
            <a:xfrm>
              <a:off x="463" y="4649"/>
              <a:ext cx="1237"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1" name="Picture 7" descr="logo_sicilia">
              <a:extLst>
                <a:ext uri="{FF2B5EF4-FFF2-40B4-BE49-F238E27FC236}">
                  <a16:creationId xmlns:a16="http://schemas.microsoft.com/office/drawing/2014/main" id="{BCA8FD73-8602-D986-9BA7-5EF9BE2577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 y="6254"/>
              <a:ext cx="1013"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Immagine 6">
            <a:extLst>
              <a:ext uri="{FF2B5EF4-FFF2-40B4-BE49-F238E27FC236}">
                <a16:creationId xmlns:a16="http://schemas.microsoft.com/office/drawing/2014/main" id="{64E49B96-4AF6-FDCB-8679-83C6E4C00F88}"/>
              </a:ext>
            </a:extLst>
          </p:cNvPr>
          <p:cNvPicPr>
            <a:picLocks noChangeAspect="1"/>
          </p:cNvPicPr>
          <p:nvPr/>
        </p:nvPicPr>
        <p:blipFill>
          <a:blip r:embed="rId6"/>
          <a:stretch>
            <a:fillRect/>
          </a:stretch>
        </p:blipFill>
        <p:spPr>
          <a:xfrm>
            <a:off x="10416167" y="5240735"/>
            <a:ext cx="1681947" cy="1500403"/>
          </a:xfrm>
          <a:prstGeom prst="rect">
            <a:avLst/>
          </a:prstGeom>
        </p:spPr>
      </p:pic>
      <p:pic>
        <p:nvPicPr>
          <p:cNvPr id="9" name="Immagine 8">
            <a:extLst>
              <a:ext uri="{FF2B5EF4-FFF2-40B4-BE49-F238E27FC236}">
                <a16:creationId xmlns:a16="http://schemas.microsoft.com/office/drawing/2014/main" id="{A199D07C-E277-27BD-A2DA-5331AF705BE7}"/>
              </a:ext>
            </a:extLst>
          </p:cNvPr>
          <p:cNvPicPr>
            <a:picLocks noChangeAspect="1"/>
          </p:cNvPicPr>
          <p:nvPr/>
        </p:nvPicPr>
        <p:blipFill>
          <a:blip r:embed="rId7"/>
          <a:stretch>
            <a:fillRect/>
          </a:stretch>
        </p:blipFill>
        <p:spPr>
          <a:xfrm>
            <a:off x="2089860" y="44029"/>
            <a:ext cx="1585009" cy="1233294"/>
          </a:xfrm>
          <a:prstGeom prst="rect">
            <a:avLst/>
          </a:prstGeom>
        </p:spPr>
      </p:pic>
      <p:pic>
        <p:nvPicPr>
          <p:cNvPr id="11" name="Immagine 10">
            <a:extLst>
              <a:ext uri="{FF2B5EF4-FFF2-40B4-BE49-F238E27FC236}">
                <a16:creationId xmlns:a16="http://schemas.microsoft.com/office/drawing/2014/main" id="{8E1D7D76-A071-56B0-E3BC-2C1FB9C611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2" name="Immagine 11" descr="Immagine che contiene Elementi grafici, Carattere, logo, simbolo&#10;&#10;Descrizione generata automaticamente">
            <a:extLst>
              <a:ext uri="{FF2B5EF4-FFF2-40B4-BE49-F238E27FC236}">
                <a16:creationId xmlns:a16="http://schemas.microsoft.com/office/drawing/2014/main" id="{40A31601-62DC-369A-2215-AADEB194D6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35B79447-A4CE-AAE4-8B0F-C276139062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5" name="Picture 2" descr="ASPTrapani.it - portale dei servizi on-line ASP 9 di Trapani">
            <a:extLst>
              <a:ext uri="{FF2B5EF4-FFF2-40B4-BE49-F238E27FC236}">
                <a16:creationId xmlns:a16="http://schemas.microsoft.com/office/drawing/2014/main" id="{AA841838-26EC-C5AB-24BA-6707DDE36A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2440F5B7-9482-6B67-D088-247BD47B2608}"/>
              </a:ext>
            </a:extLst>
          </p:cNvPr>
          <p:cNvPicPr>
            <a:picLocks noChangeAspect="1"/>
          </p:cNvPicPr>
          <p:nvPr/>
        </p:nvPicPr>
        <p:blipFill>
          <a:blip r:embed="rId12"/>
          <a:stretch>
            <a:fillRect/>
          </a:stretch>
        </p:blipFill>
        <p:spPr>
          <a:xfrm>
            <a:off x="195545" y="2308930"/>
            <a:ext cx="5934961" cy="3664122"/>
          </a:xfrm>
          <a:prstGeom prst="rect">
            <a:avLst/>
          </a:prstGeom>
        </p:spPr>
      </p:pic>
    </p:spTree>
    <p:extLst>
      <p:ext uri="{BB962C8B-B14F-4D97-AF65-F5344CB8AC3E}">
        <p14:creationId xmlns:p14="http://schemas.microsoft.com/office/powerpoint/2010/main" val="3336468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sta a bassa angolazione dell’angolo un edificio su cielo blu sereno">
            <a:extLst>
              <a:ext uri="{FF2B5EF4-FFF2-40B4-BE49-F238E27FC236}">
                <a16:creationId xmlns:a16="http://schemas.microsoft.com/office/drawing/2014/main" id="{FA3F4630-650F-9932-050F-4E5F8B4AE685}"/>
              </a:ext>
            </a:extLst>
          </p:cNvPr>
          <p:cNvPicPr>
            <a:picLocks noChangeAspect="1"/>
          </p:cNvPicPr>
          <p:nvPr/>
        </p:nvPicPr>
        <p:blipFill>
          <a:blip r:embed="rId2"/>
          <a:srcRect t="5436"/>
          <a:stretch/>
        </p:blipFill>
        <p:spPr>
          <a:xfrm>
            <a:off x="-3047" y="10"/>
            <a:ext cx="9669642" cy="6857990"/>
          </a:xfrm>
          <a:prstGeom prst="rect">
            <a:avLst/>
          </a:prstGeom>
        </p:spPr>
      </p:pic>
      <p:sp>
        <p:nvSpPr>
          <p:cNvPr id="26"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ottotitolo 2">
            <a:extLst>
              <a:ext uri="{FF2B5EF4-FFF2-40B4-BE49-F238E27FC236}">
                <a16:creationId xmlns:a16="http://schemas.microsoft.com/office/drawing/2014/main" id="{0FD6D4A6-0CE4-2F74-1B4A-FCBD817481CF}"/>
              </a:ext>
            </a:extLst>
          </p:cNvPr>
          <p:cNvSpPr txBox="1">
            <a:spLocks/>
          </p:cNvSpPr>
          <p:nvPr/>
        </p:nvSpPr>
        <p:spPr>
          <a:xfrm rot="2823116">
            <a:off x="3964991" y="2868048"/>
            <a:ext cx="8901849" cy="13938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4000" b="1" i="1" dirty="0">
                <a:solidFill>
                  <a:srgbClr val="00B050"/>
                </a:solidFill>
              </a:rPr>
              <a:t>LA STRUTTURA E LA DOTAZIONE COT-ODC-CDC</a:t>
            </a:r>
          </a:p>
        </p:txBody>
      </p:sp>
    </p:spTree>
    <p:extLst>
      <p:ext uri="{BB962C8B-B14F-4D97-AF65-F5344CB8AC3E}">
        <p14:creationId xmlns:p14="http://schemas.microsoft.com/office/powerpoint/2010/main" val="1241805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17226308-936B-1848-3485-EFA4B8D77648}"/>
              </a:ext>
            </a:extLst>
          </p:cNvPr>
          <p:cNvSpPr>
            <a:spLocks noGrp="1"/>
          </p:cNvSpPr>
          <p:nvPr>
            <p:ph type="title"/>
          </p:nvPr>
        </p:nvSpPr>
        <p:spPr>
          <a:xfrm>
            <a:off x="1098752" y="344367"/>
            <a:ext cx="9594569" cy="1009981"/>
          </a:xfrm>
        </p:spPr>
        <p:txBody>
          <a:bodyPr>
            <a:noAutofit/>
          </a:bodyPr>
          <a:lstStyle/>
          <a:p>
            <a:r>
              <a:rPr lang="it-IT" sz="2000" b="1" dirty="0">
                <a:solidFill>
                  <a:srgbClr val="00B050"/>
                </a:solidFill>
              </a:rPr>
              <a:t>L’assistenza Primaria </a:t>
            </a:r>
            <a:r>
              <a:rPr lang="it-IT" sz="2000" dirty="0"/>
              <a:t>rappresenta la prima porta d’accesso ad un servizio sanitario.</a:t>
            </a:r>
            <a:br>
              <a:rPr lang="it-IT" sz="2000" dirty="0"/>
            </a:br>
            <a:r>
              <a:rPr lang="it-IT" sz="2000" dirty="0"/>
              <a:t> Essa rappresenta l’approccio più inclusivo, equo conveniente ed efficiente per migliorare la salute fisica e mentale degli individui, e dunque il benessere della società.</a:t>
            </a:r>
          </a:p>
        </p:txBody>
      </p:sp>
      <p:sp>
        <p:nvSpPr>
          <p:cNvPr id="6" name="Segnaposto contenuto 2">
            <a:extLst>
              <a:ext uri="{FF2B5EF4-FFF2-40B4-BE49-F238E27FC236}">
                <a16:creationId xmlns:a16="http://schemas.microsoft.com/office/drawing/2014/main" id="{4CA3B4FE-23AC-0462-8AA4-4A5D757D6F10}"/>
              </a:ext>
            </a:extLst>
          </p:cNvPr>
          <p:cNvSpPr>
            <a:spLocks noGrp="1"/>
          </p:cNvSpPr>
          <p:nvPr>
            <p:ph idx="1"/>
          </p:nvPr>
        </p:nvSpPr>
        <p:spPr>
          <a:xfrm>
            <a:off x="5210355" y="2425571"/>
            <a:ext cx="6469811" cy="5526437"/>
          </a:xfrm>
        </p:spPr>
        <p:txBody>
          <a:bodyPr>
            <a:normAutofit/>
          </a:bodyPr>
          <a:lstStyle/>
          <a:p>
            <a:r>
              <a:rPr lang="it-IT" sz="2000" dirty="0"/>
              <a:t>Attraverso lo sviluppo di </a:t>
            </a:r>
            <a:r>
              <a:rPr lang="it-IT" sz="2000" dirty="0">
                <a:solidFill>
                  <a:srgbClr val="00B050"/>
                </a:solidFill>
              </a:rPr>
              <a:t>strutture di prossimità </a:t>
            </a:r>
            <a:r>
              <a:rPr lang="it-IT" sz="2000" dirty="0"/>
              <a:t>(CDC); </a:t>
            </a:r>
          </a:p>
          <a:p>
            <a:r>
              <a:rPr lang="it-IT" sz="2000" dirty="0"/>
              <a:t>Attraverso il potenziamento delle </a:t>
            </a:r>
            <a:r>
              <a:rPr lang="it-IT" sz="2000" dirty="0">
                <a:solidFill>
                  <a:srgbClr val="00B050"/>
                </a:solidFill>
              </a:rPr>
              <a:t>cure domiciliari</a:t>
            </a:r>
            <a:r>
              <a:rPr lang="it-IT" sz="2000" dirty="0"/>
              <a:t>; </a:t>
            </a:r>
          </a:p>
          <a:p>
            <a:r>
              <a:rPr lang="it-IT" sz="2000" dirty="0"/>
              <a:t>Attraverso l’</a:t>
            </a:r>
            <a:r>
              <a:rPr lang="it-IT" sz="2000" dirty="0">
                <a:solidFill>
                  <a:srgbClr val="00B050"/>
                </a:solidFill>
              </a:rPr>
              <a:t>integrazione</a:t>
            </a:r>
            <a:r>
              <a:rPr lang="it-IT" sz="2000" dirty="0"/>
              <a:t> tra assistenza sanitaria e sociale e lo sviluppo di equipe multiprofessionali che prendano in carico la persona in modo olistico; </a:t>
            </a:r>
          </a:p>
          <a:p>
            <a:r>
              <a:rPr lang="it-IT" sz="2000" dirty="0"/>
              <a:t>Con logiche di medicina di iniziativa e presa in carico attraverso la stratificazione dei </a:t>
            </a:r>
            <a:r>
              <a:rPr lang="it-IT" sz="2000" dirty="0">
                <a:solidFill>
                  <a:srgbClr val="00B050"/>
                </a:solidFill>
              </a:rPr>
              <a:t>bisogni</a:t>
            </a:r>
            <a:r>
              <a:rPr lang="it-IT" sz="2000" dirty="0"/>
              <a:t>; </a:t>
            </a:r>
          </a:p>
          <a:p>
            <a:r>
              <a:rPr lang="it-IT" sz="2000" dirty="0"/>
              <a:t>Con modelli di servizi digitalizzati sfruttando strumenti di </a:t>
            </a:r>
            <a:r>
              <a:rPr lang="it-IT" sz="2000" dirty="0">
                <a:solidFill>
                  <a:srgbClr val="00B050"/>
                </a:solidFill>
              </a:rPr>
              <a:t>telemedicina</a:t>
            </a:r>
            <a:r>
              <a:rPr lang="it-IT" sz="2000" dirty="0"/>
              <a:t> e telemonitoraggio; </a:t>
            </a:r>
          </a:p>
          <a:p>
            <a:r>
              <a:rPr lang="it-IT" sz="2000" dirty="0"/>
              <a:t>Attraverso la </a:t>
            </a:r>
            <a:r>
              <a:rPr lang="it-IT" sz="2000" dirty="0">
                <a:solidFill>
                  <a:srgbClr val="00B050"/>
                </a:solidFill>
              </a:rPr>
              <a:t>co-progettazione</a:t>
            </a:r>
            <a:r>
              <a:rPr lang="it-IT" sz="2000" dirty="0"/>
              <a:t> con gli utenti; </a:t>
            </a:r>
          </a:p>
          <a:p>
            <a:r>
              <a:rPr lang="it-IT" sz="2000" dirty="0"/>
              <a:t>Attraverso la valorizzazione e il coinvolgimento dei diversi </a:t>
            </a:r>
            <a:r>
              <a:rPr lang="it-IT" sz="2000" dirty="0">
                <a:solidFill>
                  <a:srgbClr val="00B050"/>
                </a:solidFill>
              </a:rPr>
              <a:t>attori locali </a:t>
            </a:r>
            <a:r>
              <a:rPr lang="it-IT" sz="2000" dirty="0"/>
              <a:t>(Asl, Comuni, pz, caregiver, terzo settore…)</a:t>
            </a:r>
          </a:p>
        </p:txBody>
      </p:sp>
      <p:sp>
        <p:nvSpPr>
          <p:cNvPr id="7" name="Segnaposto testo 3">
            <a:extLst>
              <a:ext uri="{FF2B5EF4-FFF2-40B4-BE49-F238E27FC236}">
                <a16:creationId xmlns:a16="http://schemas.microsoft.com/office/drawing/2014/main" id="{0F7E60CD-8661-607F-2FD3-E24D22C1DC65}"/>
              </a:ext>
            </a:extLst>
          </p:cNvPr>
          <p:cNvSpPr>
            <a:spLocks noGrp="1"/>
          </p:cNvSpPr>
          <p:nvPr>
            <p:ph type="body" sz="half" idx="2"/>
          </p:nvPr>
        </p:nvSpPr>
        <p:spPr>
          <a:xfrm>
            <a:off x="1003539" y="1697853"/>
            <a:ext cx="6837872" cy="2313431"/>
          </a:xfrm>
        </p:spPr>
        <p:txBody>
          <a:bodyPr>
            <a:normAutofit/>
          </a:bodyPr>
          <a:lstStyle/>
          <a:p>
            <a:r>
              <a:rPr lang="it-IT" sz="2000" dirty="0"/>
              <a:t>Il SSN persegue pertanto questa visione mediante le attività distrettuali, la pianificazione, il rafforzamento e la valorizzazione dei </a:t>
            </a:r>
            <a:r>
              <a:rPr lang="it-IT" sz="2000" dirty="0">
                <a:solidFill>
                  <a:srgbClr val="00B050"/>
                </a:solidFill>
              </a:rPr>
              <a:t>servizi territoriali</a:t>
            </a:r>
            <a:r>
              <a:rPr lang="it-IT" sz="2000" dirty="0"/>
              <a:t>, in particolare:</a:t>
            </a:r>
          </a:p>
        </p:txBody>
      </p:sp>
      <p:pic>
        <p:nvPicPr>
          <p:cNvPr id="49154" name="Picture 2" descr="Modelli gestionali per l'integrazione socio sanitaria territoriale -  Regione Toscana">
            <a:extLst>
              <a:ext uri="{FF2B5EF4-FFF2-40B4-BE49-F238E27FC236}">
                <a16:creationId xmlns:a16="http://schemas.microsoft.com/office/drawing/2014/main" id="{D5714824-998E-AD09-0A99-BD48A3782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975" y="3390900"/>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260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5C919C3-BDEF-0307-3A70-E5F3C092919E}"/>
              </a:ext>
            </a:extLst>
          </p:cNvPr>
          <p:cNvSpPr>
            <a:spLocks noGrp="1"/>
          </p:cNvSpPr>
          <p:nvPr>
            <p:ph type="title"/>
          </p:nvPr>
        </p:nvSpPr>
        <p:spPr>
          <a:xfrm>
            <a:off x="1569064" y="621101"/>
            <a:ext cx="8596668" cy="619185"/>
          </a:xfrm>
        </p:spPr>
        <p:txBody>
          <a:bodyPr/>
          <a:lstStyle/>
          <a:p>
            <a:pPr algn="ctr"/>
            <a:r>
              <a:rPr lang="it-IT" b="1" dirty="0">
                <a:solidFill>
                  <a:srgbClr val="00B050"/>
                </a:solidFill>
              </a:rPr>
              <a:t>PRINCIPALI CONTENUTI E STANDAR</a:t>
            </a:r>
            <a:r>
              <a:rPr lang="it-IT" b="1" dirty="0">
                <a:solidFill>
                  <a:schemeClr val="accent6">
                    <a:lumMod val="75000"/>
                  </a:schemeClr>
                </a:solidFill>
              </a:rPr>
              <a:t>D</a:t>
            </a:r>
          </a:p>
        </p:txBody>
      </p:sp>
      <p:sp>
        <p:nvSpPr>
          <p:cNvPr id="6" name="Segnaposto contenuto 2">
            <a:extLst>
              <a:ext uri="{FF2B5EF4-FFF2-40B4-BE49-F238E27FC236}">
                <a16:creationId xmlns:a16="http://schemas.microsoft.com/office/drawing/2014/main" id="{03DD93A0-CBB4-24AB-48A9-F519065C02D6}"/>
              </a:ext>
            </a:extLst>
          </p:cNvPr>
          <p:cNvSpPr>
            <a:spLocks noGrp="1"/>
          </p:cNvSpPr>
          <p:nvPr>
            <p:ph sz="half" idx="1"/>
          </p:nvPr>
        </p:nvSpPr>
        <p:spPr>
          <a:xfrm>
            <a:off x="1683363" y="2281359"/>
            <a:ext cx="4184035" cy="3880772"/>
          </a:xfrm>
        </p:spPr>
        <p:txBody>
          <a:bodyPr>
            <a:normAutofit/>
          </a:bodyPr>
          <a:lstStyle/>
          <a:p>
            <a:r>
              <a:rPr lang="it-IT" sz="2000" b="1" dirty="0">
                <a:solidFill>
                  <a:srgbClr val="00B050"/>
                </a:solidFill>
              </a:rPr>
              <a:t>Casa della Comunità </a:t>
            </a:r>
          </a:p>
          <a:p>
            <a:r>
              <a:rPr lang="it-IT" sz="2000" b="1" dirty="0">
                <a:solidFill>
                  <a:srgbClr val="00B050"/>
                </a:solidFill>
              </a:rPr>
              <a:t>Centrale operativa 116117</a:t>
            </a:r>
          </a:p>
          <a:p>
            <a:r>
              <a:rPr lang="it-IT" sz="2000" b="1" dirty="0">
                <a:solidFill>
                  <a:srgbClr val="00B050"/>
                </a:solidFill>
              </a:rPr>
              <a:t>Centrale Operativa Territoriale-COT</a:t>
            </a:r>
          </a:p>
          <a:p>
            <a:r>
              <a:rPr lang="it-IT" sz="2000" dirty="0"/>
              <a:t>Infermiere di Famiglia e Comunità </a:t>
            </a:r>
          </a:p>
          <a:p>
            <a:r>
              <a:rPr lang="it-IT" sz="2000" dirty="0"/>
              <a:t>Unità di continuità assistenziale</a:t>
            </a:r>
          </a:p>
        </p:txBody>
      </p:sp>
      <p:sp>
        <p:nvSpPr>
          <p:cNvPr id="7" name="Segnaposto contenuto 3">
            <a:extLst>
              <a:ext uri="{FF2B5EF4-FFF2-40B4-BE49-F238E27FC236}">
                <a16:creationId xmlns:a16="http://schemas.microsoft.com/office/drawing/2014/main" id="{B40626E1-4D8B-4157-C653-E140FFB9F32A}"/>
              </a:ext>
            </a:extLst>
          </p:cNvPr>
          <p:cNvSpPr txBox="1">
            <a:spLocks/>
          </p:cNvSpPr>
          <p:nvPr/>
        </p:nvSpPr>
        <p:spPr>
          <a:xfrm>
            <a:off x="6096000" y="2281359"/>
            <a:ext cx="4184034" cy="388077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r>
              <a:rPr lang="it-IT" sz="2000" dirty="0"/>
              <a:t>Assistenza domiciliare</a:t>
            </a:r>
          </a:p>
          <a:p>
            <a:pPr marL="342900" indent="-342900">
              <a:buFont typeface="Arial" panose="020B0604020202020204" pitchFamily="34" charset="0"/>
              <a:buChar char="•"/>
            </a:pPr>
            <a:r>
              <a:rPr lang="it-IT" sz="2000" b="1" dirty="0">
                <a:solidFill>
                  <a:srgbClr val="00B050"/>
                </a:solidFill>
              </a:rPr>
              <a:t>Ospedale di comunità</a:t>
            </a:r>
          </a:p>
          <a:p>
            <a:pPr marL="342900" indent="-342900">
              <a:buFont typeface="Arial" panose="020B0604020202020204" pitchFamily="34" charset="0"/>
              <a:buChar char="•"/>
            </a:pPr>
            <a:r>
              <a:rPr lang="it-IT" sz="2000" dirty="0"/>
              <a:t>Rete delle cure Palliative</a:t>
            </a:r>
          </a:p>
          <a:p>
            <a:pPr marL="342900" indent="-342900">
              <a:buFont typeface="Arial" panose="020B0604020202020204" pitchFamily="34" charset="0"/>
              <a:buChar char="•"/>
            </a:pPr>
            <a:r>
              <a:rPr lang="it-IT" sz="2000" dirty="0"/>
              <a:t>Servizi per la salute dei minori, delle donne, delle coppie e delle famiglie</a:t>
            </a:r>
          </a:p>
          <a:p>
            <a:pPr marL="342900" indent="-342900">
              <a:buFont typeface="Arial" panose="020B0604020202020204" pitchFamily="34" charset="0"/>
              <a:buChar char="•"/>
            </a:pPr>
            <a:r>
              <a:rPr lang="it-IT" sz="2000" dirty="0"/>
              <a:t>Telemedicina </a:t>
            </a:r>
          </a:p>
          <a:p>
            <a:r>
              <a:rPr lang="it-IT" sz="2000" dirty="0"/>
              <a:t> </a:t>
            </a:r>
          </a:p>
        </p:txBody>
      </p:sp>
      <p:pic>
        <p:nvPicPr>
          <p:cNvPr id="8" name="Immagine 7">
            <a:extLst>
              <a:ext uri="{FF2B5EF4-FFF2-40B4-BE49-F238E27FC236}">
                <a16:creationId xmlns:a16="http://schemas.microsoft.com/office/drawing/2014/main" id="{0D16BAE8-2775-FF31-F33B-BE6BE804BB17}"/>
              </a:ext>
            </a:extLst>
          </p:cNvPr>
          <p:cNvPicPr>
            <a:picLocks noChangeAspect="1"/>
          </p:cNvPicPr>
          <p:nvPr/>
        </p:nvPicPr>
        <p:blipFill>
          <a:blip r:embed="rId2"/>
          <a:stretch>
            <a:fillRect/>
          </a:stretch>
        </p:blipFill>
        <p:spPr>
          <a:xfrm>
            <a:off x="3221447" y="6364840"/>
            <a:ext cx="6431837" cy="499915"/>
          </a:xfrm>
          <a:prstGeom prst="rect">
            <a:avLst/>
          </a:prstGeom>
        </p:spPr>
      </p:pic>
      <p:pic>
        <p:nvPicPr>
          <p:cNvPr id="9" name="Immagine 8">
            <a:extLst>
              <a:ext uri="{FF2B5EF4-FFF2-40B4-BE49-F238E27FC236}">
                <a16:creationId xmlns:a16="http://schemas.microsoft.com/office/drawing/2014/main" id="{00A41AA2-31B4-29EA-62F6-FFBD932A7CAA}"/>
              </a:ext>
            </a:extLst>
          </p:cNvPr>
          <p:cNvPicPr>
            <a:picLocks noChangeAspect="1"/>
          </p:cNvPicPr>
          <p:nvPr/>
        </p:nvPicPr>
        <p:blipFill>
          <a:blip r:embed="rId3"/>
          <a:stretch>
            <a:fillRect/>
          </a:stretch>
        </p:blipFill>
        <p:spPr>
          <a:xfrm>
            <a:off x="2136248" y="5098981"/>
            <a:ext cx="1585009" cy="1233294"/>
          </a:xfrm>
          <a:prstGeom prst="rect">
            <a:avLst/>
          </a:prstGeom>
        </p:spPr>
      </p:pic>
      <p:pic>
        <p:nvPicPr>
          <p:cNvPr id="10" name="Immagine 9">
            <a:extLst>
              <a:ext uri="{FF2B5EF4-FFF2-40B4-BE49-F238E27FC236}">
                <a16:creationId xmlns:a16="http://schemas.microsoft.com/office/drawing/2014/main" id="{C75AD582-3CED-C92C-8262-104D3E688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3669" y="5445241"/>
            <a:ext cx="1820959" cy="919599"/>
          </a:xfrm>
          <a:prstGeom prst="rect">
            <a:avLst/>
          </a:prstGeom>
        </p:spPr>
      </p:pic>
      <p:pic>
        <p:nvPicPr>
          <p:cNvPr id="11" name="Immagine 10" descr="Immagine che contiene Elementi grafici, Carattere, logo, simbolo&#10;&#10;Descrizione generata automaticamente">
            <a:extLst>
              <a:ext uri="{FF2B5EF4-FFF2-40B4-BE49-F238E27FC236}">
                <a16:creationId xmlns:a16="http://schemas.microsoft.com/office/drawing/2014/main" id="{A74D46C2-C348-8155-C65B-BCE56386DE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2744" y="5271548"/>
            <a:ext cx="3656040" cy="1184031"/>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F95CBD62-73D4-8272-932A-3B67882498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1859" y="5464652"/>
            <a:ext cx="1494347" cy="919598"/>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67085C98-0556-8743-02A0-2891D82E11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8265" y="4975408"/>
            <a:ext cx="1820959" cy="1880558"/>
          </a:xfrm>
          <a:prstGeom prst="rect">
            <a:avLst/>
          </a:prstGeom>
        </p:spPr>
      </p:pic>
      <p:pic>
        <p:nvPicPr>
          <p:cNvPr id="14" name="Picture 2" descr="ASPTrapani.it - portale dei servizi on-line ASP 9 di Trapani">
            <a:extLst>
              <a:ext uri="{FF2B5EF4-FFF2-40B4-BE49-F238E27FC236}">
                <a16:creationId xmlns:a16="http://schemas.microsoft.com/office/drawing/2014/main" id="{6C2349B1-56E0-3007-7EF7-91E7A92B29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011" y="5274876"/>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960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B692E89-9F8D-725D-DD78-B5095DA036A9}"/>
              </a:ext>
            </a:extLst>
          </p:cNvPr>
          <p:cNvPicPr>
            <a:picLocks noChangeAspect="1"/>
          </p:cNvPicPr>
          <p:nvPr/>
        </p:nvPicPr>
        <p:blipFill>
          <a:blip r:embed="rId2"/>
          <a:stretch>
            <a:fillRect/>
          </a:stretch>
        </p:blipFill>
        <p:spPr>
          <a:xfrm>
            <a:off x="1563231" y="565276"/>
            <a:ext cx="9065538" cy="4487045"/>
          </a:xfrm>
          <a:prstGeom prst="rect">
            <a:avLst/>
          </a:prstGeom>
        </p:spPr>
      </p:pic>
      <p:pic>
        <p:nvPicPr>
          <p:cNvPr id="3" name="Immagine 2">
            <a:extLst>
              <a:ext uri="{FF2B5EF4-FFF2-40B4-BE49-F238E27FC236}">
                <a16:creationId xmlns:a16="http://schemas.microsoft.com/office/drawing/2014/main" id="{C97663BD-A20B-C65E-0A83-2661EEE0D127}"/>
              </a:ext>
            </a:extLst>
          </p:cNvPr>
          <p:cNvPicPr>
            <a:picLocks noChangeAspect="1"/>
          </p:cNvPicPr>
          <p:nvPr/>
        </p:nvPicPr>
        <p:blipFill>
          <a:blip r:embed="rId3"/>
          <a:stretch>
            <a:fillRect/>
          </a:stretch>
        </p:blipFill>
        <p:spPr>
          <a:xfrm>
            <a:off x="1088299" y="775078"/>
            <a:ext cx="1828571" cy="380952"/>
          </a:xfrm>
          <a:prstGeom prst="rect">
            <a:avLst/>
          </a:prstGeom>
        </p:spPr>
      </p:pic>
      <p:pic>
        <p:nvPicPr>
          <p:cNvPr id="7" name="Immagine 6">
            <a:extLst>
              <a:ext uri="{FF2B5EF4-FFF2-40B4-BE49-F238E27FC236}">
                <a16:creationId xmlns:a16="http://schemas.microsoft.com/office/drawing/2014/main" id="{4CBE2922-8608-60BF-9332-C312412E95FC}"/>
              </a:ext>
            </a:extLst>
          </p:cNvPr>
          <p:cNvPicPr>
            <a:picLocks noChangeAspect="1"/>
          </p:cNvPicPr>
          <p:nvPr/>
        </p:nvPicPr>
        <p:blipFill>
          <a:blip r:embed="rId4"/>
          <a:stretch>
            <a:fillRect/>
          </a:stretch>
        </p:blipFill>
        <p:spPr>
          <a:xfrm>
            <a:off x="2124366" y="5325628"/>
            <a:ext cx="1585009" cy="1233294"/>
          </a:xfrm>
          <a:prstGeom prst="rect">
            <a:avLst/>
          </a:prstGeom>
        </p:spPr>
      </p:pic>
      <p:pic>
        <p:nvPicPr>
          <p:cNvPr id="8" name="Immagine 7">
            <a:extLst>
              <a:ext uri="{FF2B5EF4-FFF2-40B4-BE49-F238E27FC236}">
                <a16:creationId xmlns:a16="http://schemas.microsoft.com/office/drawing/2014/main" id="{EE8A4E4A-3136-74AA-C607-478EBB65F2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1787" y="5671888"/>
            <a:ext cx="1820959" cy="919599"/>
          </a:xfrm>
          <a:prstGeom prst="rect">
            <a:avLst/>
          </a:prstGeom>
        </p:spPr>
      </p:pic>
      <p:pic>
        <p:nvPicPr>
          <p:cNvPr id="9" name="Immagine 8" descr="Immagine che contiene Elementi grafici, Carattere, logo, simbolo&#10;&#10;Descrizione generata automaticamente">
            <a:extLst>
              <a:ext uri="{FF2B5EF4-FFF2-40B4-BE49-F238E27FC236}">
                <a16:creationId xmlns:a16="http://schemas.microsoft.com/office/drawing/2014/main" id="{70EA2DA3-70C9-4145-1D32-666E74E4FC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0862" y="5498195"/>
            <a:ext cx="3656040" cy="1184031"/>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91761D5C-BBFC-840C-CD81-4293DAB262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9977" y="5691299"/>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2DB5E139-D280-943F-7FFE-5561027E3D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6383" y="5202055"/>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E9A7E6E2-E6C5-64F7-B2C5-7D433F318D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129" y="5501523"/>
            <a:ext cx="1602955" cy="1314423"/>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10A0898D-DE6F-D504-5867-055DB10AC2DA}"/>
              </a:ext>
            </a:extLst>
          </p:cNvPr>
          <p:cNvPicPr>
            <a:picLocks noChangeAspect="1"/>
          </p:cNvPicPr>
          <p:nvPr/>
        </p:nvPicPr>
        <p:blipFill>
          <a:blip r:embed="rId10"/>
          <a:stretch>
            <a:fillRect/>
          </a:stretch>
        </p:blipFill>
        <p:spPr>
          <a:xfrm>
            <a:off x="269254" y="5202055"/>
            <a:ext cx="6425741" cy="499915"/>
          </a:xfrm>
          <a:prstGeom prst="rect">
            <a:avLst/>
          </a:prstGeom>
        </p:spPr>
      </p:pic>
    </p:spTree>
    <p:extLst>
      <p:ext uri="{BB962C8B-B14F-4D97-AF65-F5344CB8AC3E}">
        <p14:creationId xmlns:p14="http://schemas.microsoft.com/office/powerpoint/2010/main" val="2844142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Elementi grafici, Carattere, logo, simbolo&#10;&#10;Descrizione generata automaticamente">
            <a:extLst>
              <a:ext uri="{FF2B5EF4-FFF2-40B4-BE49-F238E27FC236}">
                <a16:creationId xmlns:a16="http://schemas.microsoft.com/office/drawing/2014/main" id="{1EE8161D-406F-E385-6B8C-4E32595CF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2" name="Immagine 1">
            <a:extLst>
              <a:ext uri="{FF2B5EF4-FFF2-40B4-BE49-F238E27FC236}">
                <a16:creationId xmlns:a16="http://schemas.microsoft.com/office/drawing/2014/main" id="{10132967-D717-99E6-E5AA-C5BCA7E5CEE0}"/>
              </a:ext>
            </a:extLst>
          </p:cNvPr>
          <p:cNvPicPr>
            <a:picLocks noChangeAspect="1"/>
          </p:cNvPicPr>
          <p:nvPr/>
        </p:nvPicPr>
        <p:blipFill>
          <a:blip r:embed="rId3"/>
          <a:stretch>
            <a:fillRect/>
          </a:stretch>
        </p:blipFill>
        <p:spPr>
          <a:xfrm>
            <a:off x="1354347" y="1494399"/>
            <a:ext cx="10837653" cy="5230187"/>
          </a:xfrm>
          <a:prstGeom prst="rect">
            <a:avLst/>
          </a:prstGeom>
        </p:spPr>
      </p:pic>
      <p:pic>
        <p:nvPicPr>
          <p:cNvPr id="7" name="Immagine 6">
            <a:extLst>
              <a:ext uri="{FF2B5EF4-FFF2-40B4-BE49-F238E27FC236}">
                <a16:creationId xmlns:a16="http://schemas.microsoft.com/office/drawing/2014/main" id="{CDB2DEA8-737C-6068-88AA-25CD4E6F8FDA}"/>
              </a:ext>
            </a:extLst>
          </p:cNvPr>
          <p:cNvPicPr>
            <a:picLocks noChangeAspect="1"/>
          </p:cNvPicPr>
          <p:nvPr/>
        </p:nvPicPr>
        <p:blipFill>
          <a:blip r:embed="rId4"/>
          <a:stretch>
            <a:fillRect/>
          </a:stretch>
        </p:blipFill>
        <p:spPr>
          <a:xfrm>
            <a:off x="2089860" y="44029"/>
            <a:ext cx="1585009" cy="1233294"/>
          </a:xfrm>
          <a:prstGeom prst="rect">
            <a:avLst/>
          </a:prstGeom>
        </p:spPr>
      </p:pic>
      <p:pic>
        <p:nvPicPr>
          <p:cNvPr id="8" name="Immagine 7">
            <a:extLst>
              <a:ext uri="{FF2B5EF4-FFF2-40B4-BE49-F238E27FC236}">
                <a16:creationId xmlns:a16="http://schemas.microsoft.com/office/drawing/2014/main" id="{6D1B95EA-0AED-97A5-0322-F72558C1C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1D7D1720-171A-96FC-1AEA-D9ACA5BD96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95100C15-1607-06B5-1196-F627B574D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88F1A3D5-C27B-CBD1-8B7F-772E76EEE2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41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2675190-7C3C-3E14-A2EC-37D2D3107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217" y="862333"/>
            <a:ext cx="11251769" cy="5778691"/>
          </a:xfrm>
          <a:prstGeom prst="rect">
            <a:avLst/>
          </a:prstGeom>
        </p:spPr>
      </p:pic>
      <p:pic>
        <p:nvPicPr>
          <p:cNvPr id="4" name="Immagine 3">
            <a:extLst>
              <a:ext uri="{FF2B5EF4-FFF2-40B4-BE49-F238E27FC236}">
                <a16:creationId xmlns:a16="http://schemas.microsoft.com/office/drawing/2014/main" id="{B51555C5-A7A6-47DF-6345-F5B7628B105D}"/>
              </a:ext>
            </a:extLst>
          </p:cNvPr>
          <p:cNvPicPr>
            <a:picLocks noChangeAspect="1"/>
          </p:cNvPicPr>
          <p:nvPr/>
        </p:nvPicPr>
        <p:blipFill>
          <a:blip r:embed="rId3"/>
          <a:stretch>
            <a:fillRect/>
          </a:stretch>
        </p:blipFill>
        <p:spPr>
          <a:xfrm>
            <a:off x="418499" y="301595"/>
            <a:ext cx="2009524" cy="380952"/>
          </a:xfrm>
          <a:prstGeom prst="rect">
            <a:avLst/>
          </a:prstGeom>
        </p:spPr>
      </p:pic>
      <p:pic>
        <p:nvPicPr>
          <p:cNvPr id="2" name="Immagine 1">
            <a:extLst>
              <a:ext uri="{FF2B5EF4-FFF2-40B4-BE49-F238E27FC236}">
                <a16:creationId xmlns:a16="http://schemas.microsoft.com/office/drawing/2014/main" id="{E28A35C1-235F-9D01-4BAD-F57A2B1051DF}"/>
              </a:ext>
            </a:extLst>
          </p:cNvPr>
          <p:cNvPicPr>
            <a:picLocks noChangeAspect="1"/>
          </p:cNvPicPr>
          <p:nvPr/>
        </p:nvPicPr>
        <p:blipFill>
          <a:blip r:embed="rId4"/>
          <a:stretch>
            <a:fillRect/>
          </a:stretch>
        </p:blipFill>
        <p:spPr>
          <a:xfrm>
            <a:off x="2621924" y="682546"/>
            <a:ext cx="6425741" cy="499915"/>
          </a:xfrm>
          <a:prstGeom prst="rect">
            <a:avLst/>
          </a:prstGeom>
        </p:spPr>
      </p:pic>
      <p:pic>
        <p:nvPicPr>
          <p:cNvPr id="5" name="Immagine 4">
            <a:extLst>
              <a:ext uri="{FF2B5EF4-FFF2-40B4-BE49-F238E27FC236}">
                <a16:creationId xmlns:a16="http://schemas.microsoft.com/office/drawing/2014/main" id="{A6F44C68-5B69-4136-DAB5-764740C466A4}"/>
              </a:ext>
            </a:extLst>
          </p:cNvPr>
          <p:cNvPicPr>
            <a:picLocks noChangeAspect="1"/>
          </p:cNvPicPr>
          <p:nvPr/>
        </p:nvPicPr>
        <p:blipFill>
          <a:blip r:embed="rId5"/>
          <a:stretch>
            <a:fillRect/>
          </a:stretch>
        </p:blipFill>
        <p:spPr>
          <a:xfrm>
            <a:off x="9941466" y="8880"/>
            <a:ext cx="2164268" cy="1347333"/>
          </a:xfrm>
          <a:prstGeom prst="rect">
            <a:avLst/>
          </a:prstGeom>
        </p:spPr>
      </p:pic>
      <p:pic>
        <p:nvPicPr>
          <p:cNvPr id="6" name="Immagine 5">
            <a:extLst>
              <a:ext uri="{FF2B5EF4-FFF2-40B4-BE49-F238E27FC236}">
                <a16:creationId xmlns:a16="http://schemas.microsoft.com/office/drawing/2014/main" id="{9FAACE19-1869-9DDC-6EDC-965656F17E9F}"/>
              </a:ext>
            </a:extLst>
          </p:cNvPr>
          <p:cNvPicPr>
            <a:picLocks noChangeAspect="1"/>
          </p:cNvPicPr>
          <p:nvPr/>
        </p:nvPicPr>
        <p:blipFill>
          <a:blip r:embed="rId6"/>
          <a:stretch>
            <a:fillRect/>
          </a:stretch>
        </p:blipFill>
        <p:spPr>
          <a:xfrm>
            <a:off x="2820341" y="88134"/>
            <a:ext cx="6227324" cy="868789"/>
          </a:xfrm>
          <a:prstGeom prst="rect">
            <a:avLst/>
          </a:prstGeom>
        </p:spPr>
      </p:pic>
    </p:spTree>
    <p:extLst>
      <p:ext uri="{BB962C8B-B14F-4D97-AF65-F5344CB8AC3E}">
        <p14:creationId xmlns:p14="http://schemas.microsoft.com/office/powerpoint/2010/main" val="1482149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D636D-E289-E0BB-D6E2-B8F5F782F189}"/>
            </a:ext>
          </a:extLst>
        </p:cNvPr>
        <p:cNvGrpSpPr/>
        <p:nvPr/>
      </p:nvGrpSpPr>
      <p:grpSpPr>
        <a:xfrm>
          <a:off x="0" y="0"/>
          <a:ext cx="0" cy="0"/>
          <a:chOff x="0" y="0"/>
          <a:chExt cx="0" cy="0"/>
        </a:xfrm>
      </p:grpSpPr>
      <p:sp>
        <p:nvSpPr>
          <p:cNvPr id="7" name="Segnaposto contenuto 2">
            <a:extLst>
              <a:ext uri="{FF2B5EF4-FFF2-40B4-BE49-F238E27FC236}">
                <a16:creationId xmlns:a16="http://schemas.microsoft.com/office/drawing/2014/main" id="{A954E8DF-D5B5-7F3C-C837-BDE3708D7E31}"/>
              </a:ext>
            </a:extLst>
          </p:cNvPr>
          <p:cNvSpPr txBox="1">
            <a:spLocks/>
          </p:cNvSpPr>
          <p:nvPr/>
        </p:nvSpPr>
        <p:spPr>
          <a:xfrm>
            <a:off x="1214240" y="2758874"/>
            <a:ext cx="4184035" cy="388077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a:t>LUOGO FISICO DI FACILE INDIVIDUAZIONE AL QUALE I CITTADINI POSSONO ACCEDERE PER BISOGNI DI ASSISTENZA SANITARIA, SOCIO-SANITARIA A VALENZA SANITARIA E IL MODELLO ORGANIZZATIVO DELL'ASSISTENZA DI PROSSIMITA' PER LA POPOLAZIONE DI RIFERIMENTO. </a:t>
            </a:r>
          </a:p>
        </p:txBody>
      </p:sp>
      <p:sp>
        <p:nvSpPr>
          <p:cNvPr id="8" name="Segnaposto contenuto 3">
            <a:extLst>
              <a:ext uri="{FF2B5EF4-FFF2-40B4-BE49-F238E27FC236}">
                <a16:creationId xmlns:a16="http://schemas.microsoft.com/office/drawing/2014/main" id="{80610486-9F05-C1E4-3261-97161099928A}"/>
              </a:ext>
            </a:extLst>
          </p:cNvPr>
          <p:cNvSpPr txBox="1">
            <a:spLocks/>
          </p:cNvSpPr>
          <p:nvPr/>
        </p:nvSpPr>
        <p:spPr>
          <a:xfrm>
            <a:off x="6793726" y="2404058"/>
            <a:ext cx="4184034" cy="3880773"/>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2000" dirty="0">
                <a:solidFill>
                  <a:schemeClr val="accent2"/>
                </a:solidFill>
              </a:rPr>
              <a:t>STANDARD</a:t>
            </a:r>
          </a:p>
          <a:p>
            <a:r>
              <a:rPr lang="it-IT" dirty="0"/>
              <a:t>1 CASA DELLA COMUNITA' HUB OGNI 40.000 50.000 ABITANTI; 7-11 INFERMIERI, 1 ASSISTENTE SOCIALE, 5-8 UNITA' DI PERSONALE DI SUPPORTO (SOCIO-SANITARIO, AMMINISTRATIVO) </a:t>
            </a:r>
          </a:p>
          <a:p>
            <a:r>
              <a:rPr lang="it-IT" dirty="0"/>
              <a:t>1 CASA DI COMUNITA' SPOKE E AMBULATORI DI MMG E PLS (TENENDO CONTO DELLE CARATTERISTICHE OROGRAFICHE E DEMOGRAFICHE  DEL TERRITORIO  PER GARANTIRE IL PRINCIPIO DI PROSSIMITA').</a:t>
            </a:r>
          </a:p>
          <a:p>
            <a:endParaRPr lang="it-IT" dirty="0"/>
          </a:p>
          <a:p>
            <a:endParaRPr lang="it-IT" dirty="0"/>
          </a:p>
        </p:txBody>
      </p:sp>
      <p:pic>
        <p:nvPicPr>
          <p:cNvPr id="10" name="Immagine 9">
            <a:extLst>
              <a:ext uri="{FF2B5EF4-FFF2-40B4-BE49-F238E27FC236}">
                <a16:creationId xmlns:a16="http://schemas.microsoft.com/office/drawing/2014/main" id="{339F93F4-47C3-2BA9-0F47-CA2ECA7A38C0}"/>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11" name="Immagine 10">
            <a:extLst>
              <a:ext uri="{FF2B5EF4-FFF2-40B4-BE49-F238E27FC236}">
                <a16:creationId xmlns:a16="http://schemas.microsoft.com/office/drawing/2014/main" id="{267FDB2A-D6D1-0C8E-1C3E-FC84587AC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2" name="Immagine 11" descr="Immagine che contiene Elementi grafici, Carattere, logo, simbolo&#10;&#10;Descrizione generata automaticamente">
            <a:extLst>
              <a:ext uri="{FF2B5EF4-FFF2-40B4-BE49-F238E27FC236}">
                <a16:creationId xmlns:a16="http://schemas.microsoft.com/office/drawing/2014/main" id="{CCDC8D2B-58FA-05F5-4600-1993F802C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3" name="Immagine 12" descr="Immagine che contiene testo, Carattere, Elementi grafici, logo&#10;&#10;Descrizione generata automaticamente">
            <a:extLst>
              <a:ext uri="{FF2B5EF4-FFF2-40B4-BE49-F238E27FC236}">
                <a16:creationId xmlns:a16="http://schemas.microsoft.com/office/drawing/2014/main" id="{7E718EE3-F6CE-28A2-F456-6477AE33D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4" name="Immagine 13" descr="Immagine che contiene testo, Carattere, Elementi grafici, logo&#10;&#10;Descrizione generata automaticamente">
            <a:extLst>
              <a:ext uri="{FF2B5EF4-FFF2-40B4-BE49-F238E27FC236}">
                <a16:creationId xmlns:a16="http://schemas.microsoft.com/office/drawing/2014/main" id="{6ED1904A-123C-8211-DBE5-6E6CC522B4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5" name="Picture 2" descr="ASPTrapani.it - portale dei servizi on-line ASP 9 di Trapani">
            <a:extLst>
              <a:ext uri="{FF2B5EF4-FFF2-40B4-BE49-F238E27FC236}">
                <a16:creationId xmlns:a16="http://schemas.microsoft.com/office/drawing/2014/main" id="{5E777DEB-F354-2481-8DB7-94783F5B28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6" name="Titolo 1">
            <a:extLst>
              <a:ext uri="{FF2B5EF4-FFF2-40B4-BE49-F238E27FC236}">
                <a16:creationId xmlns:a16="http://schemas.microsoft.com/office/drawing/2014/main" id="{9F7DD461-E477-4C1B-919F-8D12053F2587}"/>
              </a:ext>
            </a:extLst>
          </p:cNvPr>
          <p:cNvSpPr txBox="1">
            <a:spLocks/>
          </p:cNvSpPr>
          <p:nvPr/>
        </p:nvSpPr>
        <p:spPr>
          <a:xfrm>
            <a:off x="0" y="923887"/>
            <a:ext cx="8596668" cy="13208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b="1" dirty="0">
                <a:solidFill>
                  <a:srgbClr val="00B050"/>
                </a:solidFill>
              </a:rPr>
              <a:t>CASA DELLA  COMUNITA' (CDC)</a:t>
            </a:r>
          </a:p>
        </p:txBody>
      </p:sp>
    </p:spTree>
    <p:extLst>
      <p:ext uri="{BB962C8B-B14F-4D97-AF65-F5344CB8AC3E}">
        <p14:creationId xmlns:p14="http://schemas.microsoft.com/office/powerpoint/2010/main" val="4002161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055" name="Rectangle 44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036" name="Picture 4" descr="Case della Comunità: cosa sono e quali servizi offrono - Med4Care">
            <a:extLst>
              <a:ext uri="{FF2B5EF4-FFF2-40B4-BE49-F238E27FC236}">
                <a16:creationId xmlns:a16="http://schemas.microsoft.com/office/drawing/2014/main" id="{7FA7A9FA-91CE-A34A-0697-F1A23B9236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932" r="1355"/>
          <a:stretch/>
        </p:blipFill>
        <p:spPr bwMode="auto">
          <a:xfrm>
            <a:off x="4660389"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4057" name="Rectangle 44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1">
            <a:extLst>
              <a:ext uri="{FF2B5EF4-FFF2-40B4-BE49-F238E27FC236}">
                <a16:creationId xmlns:a16="http://schemas.microsoft.com/office/drawing/2014/main" id="{584E006C-7804-EBE1-8002-01B9BB0AF35B}"/>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2800" b="1"/>
              <a:t>OBIETTIVO DELLO SVILUPPO DELLE CDC E' QUELLO DI GARANTIRE IN MODO COORDINATO:</a:t>
            </a:r>
          </a:p>
        </p:txBody>
      </p:sp>
      <p:sp>
        <p:nvSpPr>
          <p:cNvPr id="5" name="Segnaposto contenuto 3">
            <a:extLst>
              <a:ext uri="{FF2B5EF4-FFF2-40B4-BE49-F238E27FC236}">
                <a16:creationId xmlns:a16="http://schemas.microsoft.com/office/drawing/2014/main" id="{1B9284E3-D15E-DBC6-F9D8-90D1DE0E01ED}"/>
              </a:ext>
            </a:extLst>
          </p:cNvPr>
          <p:cNvSpPr txBox="1">
            <a:spLocks/>
          </p:cNvSpPr>
          <p:nvPr/>
        </p:nvSpPr>
        <p:spPr>
          <a:xfrm>
            <a:off x="838200" y="2434201"/>
            <a:ext cx="3822189" cy="3742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t>ACCESSO UNITARIO AI SERVIZI SANITARI ATTRAVERSO LE FUNZIONI DI ASSISTENZA AL PUBBLICO E DI SUPPORTO AMMINISTRATIVO-ORGANIZZATIVO AI PAZIENTI SVOLTE DAL PUA; </a:t>
            </a:r>
          </a:p>
          <a:p>
            <a:r>
              <a:rPr lang="en-US" sz="1400"/>
              <a:t>PREVENZIONE E PROMOZIONE DELLA SALUTE; </a:t>
            </a:r>
          </a:p>
          <a:p>
            <a:r>
              <a:rPr lang="en-US" sz="1400"/>
              <a:t>PRESA IN CARICO DELLA CRONICITA' E FRAGILITA'; </a:t>
            </a:r>
          </a:p>
          <a:p>
            <a:r>
              <a:rPr lang="en-US" sz="1400"/>
              <a:t>VALUTAZIONE DEL BISOGNO DELLA PERSONA E ACCOMPAGNAMENTO ALLA RISPOSTA PIU' APPROPRIATA; </a:t>
            </a:r>
          </a:p>
          <a:p>
            <a:r>
              <a:rPr lang="en-US" sz="1400"/>
              <a:t>ATTIVAZIONE DI PERCORSI DI CURA MULTIDISCIPLINARI; </a:t>
            </a:r>
          </a:p>
          <a:p>
            <a:r>
              <a:rPr lang="en-US" sz="1400"/>
              <a:t>PARTECIPAZIONE DELLA COMUNITA' LOCALE, DELLE ASSOCIAZIONI DI CITTADINI, DEI PAZIENTI, DEI CARE GIVER. </a:t>
            </a:r>
          </a:p>
        </p:txBody>
      </p:sp>
    </p:spTree>
    <p:extLst>
      <p:ext uri="{BB962C8B-B14F-4D97-AF65-F5344CB8AC3E}">
        <p14:creationId xmlns:p14="http://schemas.microsoft.com/office/powerpoint/2010/main" val="1764700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Il ruolo della sanità digitale nel piano di riforma dell'assistenza  territoriale di Agenas e Ministero - Salute Digitale">
            <a:extLst>
              <a:ext uri="{FF2B5EF4-FFF2-40B4-BE49-F238E27FC236}">
                <a16:creationId xmlns:a16="http://schemas.microsoft.com/office/drawing/2014/main" id="{8B745C7D-3C5C-7A0F-4544-1F140A2290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887" y="3590860"/>
            <a:ext cx="4051325" cy="3114740"/>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testo 4">
            <a:extLst>
              <a:ext uri="{FF2B5EF4-FFF2-40B4-BE49-F238E27FC236}">
                <a16:creationId xmlns:a16="http://schemas.microsoft.com/office/drawing/2014/main" id="{8C0C821A-D6C3-6C2E-E44C-3CECBBA333B6}"/>
              </a:ext>
            </a:extLst>
          </p:cNvPr>
          <p:cNvSpPr txBox="1">
            <a:spLocks/>
          </p:cNvSpPr>
          <p:nvPr/>
        </p:nvSpPr>
        <p:spPr>
          <a:xfrm>
            <a:off x="-503112" y="669436"/>
            <a:ext cx="4185623" cy="576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b="1" i="1" dirty="0">
                <a:solidFill>
                  <a:srgbClr val="00B050"/>
                </a:solidFill>
              </a:rPr>
              <a:t>CDC HUB</a:t>
            </a:r>
          </a:p>
        </p:txBody>
      </p:sp>
      <p:sp>
        <p:nvSpPr>
          <p:cNvPr id="6" name="Segnaposto contenuto 2">
            <a:extLst>
              <a:ext uri="{FF2B5EF4-FFF2-40B4-BE49-F238E27FC236}">
                <a16:creationId xmlns:a16="http://schemas.microsoft.com/office/drawing/2014/main" id="{4E76C702-D323-F7BF-1A2F-D7B7979A7539}"/>
              </a:ext>
            </a:extLst>
          </p:cNvPr>
          <p:cNvSpPr txBox="1">
            <a:spLocks/>
          </p:cNvSpPr>
          <p:nvPr/>
        </p:nvSpPr>
        <p:spPr>
          <a:xfrm>
            <a:off x="281312" y="1253146"/>
            <a:ext cx="5444914" cy="51444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dirty="0"/>
              <a:t>PRESENZA MEDICA H24 7 GIORNI SU 7  (AFT, UCCP, SAI UCA); </a:t>
            </a:r>
          </a:p>
          <a:p>
            <a:r>
              <a:rPr lang="it-IT" sz="1800" dirty="0"/>
              <a:t>PRESENZA INFERMIERISTICA H12 7 GIORNI SU 7; </a:t>
            </a:r>
          </a:p>
          <a:p>
            <a:r>
              <a:rPr lang="it-IT" sz="1800" dirty="0"/>
              <a:t>PUA; </a:t>
            </a:r>
          </a:p>
          <a:p>
            <a:r>
              <a:rPr lang="it-IT" sz="1800" dirty="0"/>
              <a:t>PUNTO PRELIEVI; </a:t>
            </a:r>
          </a:p>
          <a:p>
            <a:r>
              <a:rPr lang="it-IT" sz="1800" dirty="0"/>
              <a:t>SERVIZI DIAGNOSTICI DI BASE (ECOGRAFIA, ECG, OCT ECT...);</a:t>
            </a:r>
          </a:p>
          <a:p>
            <a:r>
              <a:rPr lang="it-IT" sz="1800" dirty="0"/>
              <a:t>AMBULATORI SPECIALISTICI; </a:t>
            </a:r>
          </a:p>
          <a:p>
            <a:r>
              <a:rPr lang="it-IT" sz="1800" dirty="0"/>
              <a:t>ATTIVITA' DI PROFILASSI VACCINALE; </a:t>
            </a:r>
          </a:p>
          <a:p>
            <a:r>
              <a:rPr lang="it-IT" sz="1800" dirty="0"/>
              <a:t>INTEGRAZIONE CON I SERVIZI SOCIALI; </a:t>
            </a:r>
          </a:p>
          <a:p>
            <a:r>
              <a:rPr lang="it-IT" sz="1800" dirty="0"/>
              <a:t>COLLEGAMENTO CUP AZIENDALE;</a:t>
            </a:r>
          </a:p>
          <a:p>
            <a:r>
              <a:rPr lang="it-IT" sz="1800" dirty="0"/>
              <a:t>SERVIZIO ADI. </a:t>
            </a:r>
          </a:p>
          <a:p>
            <a:endParaRPr lang="it-IT" sz="1800" dirty="0"/>
          </a:p>
        </p:txBody>
      </p:sp>
      <p:sp>
        <p:nvSpPr>
          <p:cNvPr id="7" name="Segnaposto testo 5">
            <a:extLst>
              <a:ext uri="{FF2B5EF4-FFF2-40B4-BE49-F238E27FC236}">
                <a16:creationId xmlns:a16="http://schemas.microsoft.com/office/drawing/2014/main" id="{16FFC7FC-B81E-CEB0-3179-3A1F8EDB32E3}"/>
              </a:ext>
            </a:extLst>
          </p:cNvPr>
          <p:cNvSpPr txBox="1">
            <a:spLocks/>
          </p:cNvSpPr>
          <p:nvPr/>
        </p:nvSpPr>
        <p:spPr>
          <a:xfrm>
            <a:off x="7661354" y="627367"/>
            <a:ext cx="4185618" cy="576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b="1" i="1" dirty="0">
                <a:solidFill>
                  <a:srgbClr val="00B050"/>
                </a:solidFill>
              </a:rPr>
              <a:t>CDC SPOKE</a:t>
            </a:r>
          </a:p>
        </p:txBody>
      </p:sp>
      <p:sp>
        <p:nvSpPr>
          <p:cNvPr id="8" name="Segnaposto contenuto 3">
            <a:extLst>
              <a:ext uri="{FF2B5EF4-FFF2-40B4-BE49-F238E27FC236}">
                <a16:creationId xmlns:a16="http://schemas.microsoft.com/office/drawing/2014/main" id="{2E3E8BB5-AF6D-B076-0DFF-742FFA51729F}"/>
              </a:ext>
            </a:extLst>
          </p:cNvPr>
          <p:cNvSpPr txBox="1">
            <a:spLocks/>
          </p:cNvSpPr>
          <p:nvPr/>
        </p:nvSpPr>
        <p:spPr>
          <a:xfrm>
            <a:off x="7501294" y="1245698"/>
            <a:ext cx="4505739" cy="44255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1800" dirty="0"/>
              <a:t>PRESENZA MEDICA E INFERMIERISTICA H12 6 GIORNI SU 7; </a:t>
            </a:r>
          </a:p>
          <a:p>
            <a:r>
              <a:rPr lang="it-IT" sz="1800" dirty="0"/>
              <a:t>PUA; </a:t>
            </a:r>
          </a:p>
          <a:p>
            <a:r>
              <a:rPr lang="it-IT" sz="1800" dirty="0"/>
              <a:t>ALCUNI AMBULATORI SPECIALISTICI PER PATOLOGIE AD ELEVATA PREVALENZA; </a:t>
            </a:r>
          </a:p>
          <a:p>
            <a:r>
              <a:rPr lang="it-IT" sz="1800" dirty="0"/>
              <a:t>COLLEGAMENTO CON CDC HUB; </a:t>
            </a:r>
          </a:p>
          <a:p>
            <a:r>
              <a:rPr lang="it-IT" sz="1800" dirty="0"/>
              <a:t>COLLEGAMENTO CUP AZIENDALE; </a:t>
            </a:r>
          </a:p>
          <a:p>
            <a:r>
              <a:rPr lang="it-IT" sz="1800" dirty="0"/>
              <a:t>PROGRAMMI DI SCREENING. </a:t>
            </a:r>
          </a:p>
        </p:txBody>
      </p:sp>
    </p:spTree>
    <p:extLst>
      <p:ext uri="{BB962C8B-B14F-4D97-AF65-F5344CB8AC3E}">
        <p14:creationId xmlns:p14="http://schemas.microsoft.com/office/powerpoint/2010/main" val="4049275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E1E285-E569-C39D-C00C-A28EF790925D}"/>
              </a:ext>
            </a:extLst>
          </p:cNvPr>
          <p:cNvSpPr>
            <a:spLocks noGrp="1"/>
          </p:cNvSpPr>
          <p:nvPr>
            <p:ph type="title"/>
          </p:nvPr>
        </p:nvSpPr>
        <p:spPr>
          <a:xfrm>
            <a:off x="1077671" y="1190299"/>
            <a:ext cx="10515600" cy="1325563"/>
          </a:xfrm>
        </p:spPr>
        <p:txBody>
          <a:bodyPr/>
          <a:lstStyle/>
          <a:p>
            <a:pPr algn="ctr"/>
            <a:br>
              <a:rPr lang="it-IT" b="1" i="1" dirty="0">
                <a:solidFill>
                  <a:srgbClr val="00B050"/>
                </a:solidFill>
              </a:rPr>
            </a:br>
            <a:r>
              <a:rPr lang="it-IT" b="1" i="1" dirty="0">
                <a:solidFill>
                  <a:srgbClr val="00B050"/>
                </a:solidFill>
              </a:rPr>
              <a:t>Gli Anni ’90 e i cambiamenti nel SSN</a:t>
            </a:r>
          </a:p>
        </p:txBody>
      </p:sp>
      <p:sp>
        <p:nvSpPr>
          <p:cNvPr id="3" name="Segnaposto contenuto 2">
            <a:extLst>
              <a:ext uri="{FF2B5EF4-FFF2-40B4-BE49-F238E27FC236}">
                <a16:creationId xmlns:a16="http://schemas.microsoft.com/office/drawing/2014/main" id="{27C81EA7-1DA6-C88B-0067-C4AB0F8AA741}"/>
              </a:ext>
            </a:extLst>
          </p:cNvPr>
          <p:cNvSpPr>
            <a:spLocks noGrp="1"/>
          </p:cNvSpPr>
          <p:nvPr>
            <p:ph idx="1"/>
          </p:nvPr>
        </p:nvSpPr>
        <p:spPr>
          <a:xfrm>
            <a:off x="838200" y="2922004"/>
            <a:ext cx="10515600" cy="4351338"/>
          </a:xfrm>
        </p:spPr>
        <p:txBody>
          <a:bodyPr>
            <a:normAutofit/>
          </a:bodyPr>
          <a:lstStyle/>
          <a:p>
            <a:r>
              <a:rPr lang="it-IT" sz="2400" dirty="0"/>
              <a:t>Legge n. 833 del 1978: Questa legge ha istituito il SSN, basato sui principi di universalità, uguaglianza ed equità. Ha sostituito il sistema delle mutue, garantendo l’accesso alle cure sanitarie a tutti i cittadini</a:t>
            </a:r>
          </a:p>
          <a:p>
            <a:r>
              <a:rPr lang="it-IT" sz="2400" dirty="0"/>
              <a:t>Il SSN ha “ordinato” processi assistenziali disomogenei e disordinati contenuti nell’offerta mutualistica,</a:t>
            </a:r>
          </a:p>
          <a:p>
            <a:r>
              <a:rPr lang="it-IT" sz="2400" dirty="0"/>
              <a:t>Il SSN ha offerto un “pacchetto di prestazioni”: dalla prevenzione all’igiene pubblica, alla medicina generale, alla specialistica, all’assistenza ospedaliera, alla riabilitazione cui tutti possono accedere senza differenza di contribuzione (Universalità ed Equità)</a:t>
            </a:r>
          </a:p>
        </p:txBody>
      </p:sp>
      <p:pic>
        <p:nvPicPr>
          <p:cNvPr id="6" name="Immagine 5">
            <a:extLst>
              <a:ext uri="{FF2B5EF4-FFF2-40B4-BE49-F238E27FC236}">
                <a16:creationId xmlns:a16="http://schemas.microsoft.com/office/drawing/2014/main" id="{2C1DE03C-0203-D33F-2DDA-1007A714DE6A}"/>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73FBBF28-DEC7-47BF-F632-C6D2F77D0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E653FEFE-D87B-8688-5934-383E48283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953DDC15-6BD4-702D-2731-683769E01F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60A7F9D9-0482-2530-BEF0-7FDB40AEE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66CC24AB-349F-ECE2-D949-7C095E9E16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49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04709BA-DF4A-C8F1-3950-6894F41B886A}"/>
              </a:ext>
            </a:extLst>
          </p:cNvPr>
          <p:cNvPicPr>
            <a:picLocks noChangeAspect="1"/>
          </p:cNvPicPr>
          <p:nvPr/>
        </p:nvPicPr>
        <p:blipFill>
          <a:blip r:embed="rId2"/>
          <a:stretch>
            <a:fillRect/>
          </a:stretch>
        </p:blipFill>
        <p:spPr>
          <a:xfrm>
            <a:off x="213489" y="106611"/>
            <a:ext cx="11816109" cy="6697785"/>
          </a:xfrm>
          <a:prstGeom prst="rect">
            <a:avLst/>
          </a:prstGeom>
        </p:spPr>
      </p:pic>
      <p:pic>
        <p:nvPicPr>
          <p:cNvPr id="4" name="Immagine 3">
            <a:extLst>
              <a:ext uri="{FF2B5EF4-FFF2-40B4-BE49-F238E27FC236}">
                <a16:creationId xmlns:a16="http://schemas.microsoft.com/office/drawing/2014/main" id="{46D1C0A4-674C-57D9-3847-CA195CFDE657}"/>
              </a:ext>
            </a:extLst>
          </p:cNvPr>
          <p:cNvPicPr>
            <a:picLocks noChangeAspect="1"/>
          </p:cNvPicPr>
          <p:nvPr/>
        </p:nvPicPr>
        <p:blipFill>
          <a:blip r:embed="rId3"/>
          <a:stretch>
            <a:fillRect/>
          </a:stretch>
        </p:blipFill>
        <p:spPr>
          <a:xfrm>
            <a:off x="10192452" y="6181333"/>
            <a:ext cx="1371719" cy="256054"/>
          </a:xfrm>
          <a:prstGeom prst="rect">
            <a:avLst/>
          </a:prstGeom>
        </p:spPr>
      </p:pic>
    </p:spTree>
    <p:extLst>
      <p:ext uri="{BB962C8B-B14F-4D97-AF65-F5344CB8AC3E}">
        <p14:creationId xmlns:p14="http://schemas.microsoft.com/office/powerpoint/2010/main" val="2218153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id="{3A7213CB-7F13-D20C-A8E5-13D941CD955E}"/>
              </a:ext>
            </a:extLst>
          </p:cNvPr>
          <p:cNvSpPr txBox="1">
            <a:spLocks/>
          </p:cNvSpPr>
          <p:nvPr/>
        </p:nvSpPr>
        <p:spPr>
          <a:xfrm>
            <a:off x="1263780" y="2573181"/>
            <a:ext cx="4184035" cy="3880772"/>
          </a:xfrm>
          <a:prstGeom prst="rect">
            <a:avLst/>
          </a:prstGeom>
        </p:spPr>
        <p:txBody>
          <a:bodyPr vert="horz" lIns="91440" tIns="45720" rIns="91440" bIns="45720" rtlCol="0" anchor="t">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a:t>E' UN MODELLO ORGANIZZATIVO CHE SVOLGE FUNZIONE DI COORDINAMENTO DELLA PRESA IN CARICO DELLA PERSONA E RACCORDO TRA SERVIZI E PROFESSIONISTI COINVOLTI NEI DIVERSI SETTING ASSISTENZIALI: ATTIVITA' TERRITORIALI, SANITARIE E SOCIO-SANITARIE, OSPEDALIERE E DIALOGA CON LA RETE EMERGENZA-URGENZA.</a:t>
            </a:r>
          </a:p>
        </p:txBody>
      </p:sp>
      <p:sp>
        <p:nvSpPr>
          <p:cNvPr id="7" name="Segnaposto contenuto 3">
            <a:extLst>
              <a:ext uri="{FF2B5EF4-FFF2-40B4-BE49-F238E27FC236}">
                <a16:creationId xmlns:a16="http://schemas.microsoft.com/office/drawing/2014/main" id="{87B42B56-DD5C-ED79-9DDB-4BA41C4F475C}"/>
              </a:ext>
            </a:extLst>
          </p:cNvPr>
          <p:cNvSpPr txBox="1">
            <a:spLocks/>
          </p:cNvSpPr>
          <p:nvPr/>
        </p:nvSpPr>
        <p:spPr>
          <a:xfrm>
            <a:off x="6744186" y="2760631"/>
            <a:ext cx="4184034" cy="3880773"/>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dirty="0">
                <a:solidFill>
                  <a:schemeClr val="accent2"/>
                </a:solidFill>
              </a:rPr>
              <a:t>STANDARD ORGANIZZATIVI </a:t>
            </a:r>
          </a:p>
          <a:p>
            <a:pPr marL="285750" indent="-285750">
              <a:buFont typeface="Wingdings" charset="2"/>
              <a:buChar char="Ø"/>
            </a:pPr>
            <a:r>
              <a:rPr lang="it-IT" dirty="0"/>
              <a:t>1 COT OGNI 100.000 ABITANTI O COMUNQUE A VALENZA DISTRETTUALE, QUALORA IL DISTRETTO ABBIA UN BACINO DI UTENZA MAGGIORE; </a:t>
            </a:r>
          </a:p>
          <a:p>
            <a:pPr marL="0" indent="0">
              <a:buFont typeface="Arial" panose="020B0604020202020204" pitchFamily="34" charset="0"/>
              <a:buNone/>
            </a:pPr>
            <a:r>
              <a:rPr lang="it-IT" dirty="0">
                <a:solidFill>
                  <a:schemeClr val="accent2"/>
                </a:solidFill>
              </a:rPr>
              <a:t>STANDARD DI PERSONALE </a:t>
            </a:r>
          </a:p>
          <a:p>
            <a:pPr marL="285750" indent="-285750">
              <a:buFont typeface="Wingdings" charset="2"/>
              <a:buChar char="Ø"/>
            </a:pPr>
            <a:r>
              <a:rPr lang="it-IT" dirty="0"/>
              <a:t>1 COORDINATORE INFERMIERISTICO, 3-5 INFERMIERI, 1-2 UNITA' DI PERSONALE DI SUPPORTO. </a:t>
            </a:r>
          </a:p>
          <a:p>
            <a:pPr marL="0" indent="0">
              <a:buFont typeface="Arial" panose="020B0604020202020204" pitchFamily="34" charset="0"/>
              <a:buNone/>
            </a:pPr>
            <a:endParaRPr lang="it-IT" dirty="0">
              <a:solidFill>
                <a:schemeClr val="accent2"/>
              </a:solidFill>
            </a:endParaRPr>
          </a:p>
          <a:p>
            <a:pPr marL="0" indent="0">
              <a:buFont typeface="Arial" panose="020B0604020202020204" pitchFamily="34" charset="0"/>
              <a:buNone/>
            </a:pPr>
            <a:endParaRPr lang="it-IT" dirty="0">
              <a:solidFill>
                <a:schemeClr val="accent2"/>
              </a:solidFill>
            </a:endParaRPr>
          </a:p>
          <a:p>
            <a:pPr marL="0" indent="0">
              <a:buFont typeface="Arial" panose="020B0604020202020204" pitchFamily="34" charset="0"/>
              <a:buNone/>
            </a:pPr>
            <a:r>
              <a:rPr lang="it-IT" dirty="0">
                <a:solidFill>
                  <a:schemeClr val="accent2"/>
                </a:solidFill>
              </a:rPr>
              <a:t> </a:t>
            </a:r>
          </a:p>
          <a:p>
            <a:pPr marL="0" indent="0">
              <a:buFont typeface="Arial" panose="020B0604020202020204" pitchFamily="34" charset="0"/>
              <a:buNone/>
            </a:pPr>
            <a:endParaRPr lang="it-IT" dirty="0"/>
          </a:p>
          <a:p>
            <a:pPr marL="0" indent="0">
              <a:buFont typeface="Arial" panose="020B0604020202020204" pitchFamily="34" charset="0"/>
              <a:buNone/>
            </a:pPr>
            <a:endParaRPr lang="it-IT" dirty="0"/>
          </a:p>
          <a:p>
            <a:pPr>
              <a:buFont typeface="Wingdings" charset="2"/>
              <a:buChar char="Ø"/>
            </a:pPr>
            <a:endParaRPr lang="it-IT" dirty="0"/>
          </a:p>
        </p:txBody>
      </p:sp>
      <p:pic>
        <p:nvPicPr>
          <p:cNvPr id="8" name="Immagine 7">
            <a:extLst>
              <a:ext uri="{FF2B5EF4-FFF2-40B4-BE49-F238E27FC236}">
                <a16:creationId xmlns:a16="http://schemas.microsoft.com/office/drawing/2014/main" id="{A9331CDB-565E-0746-5114-50A8C6F83C58}"/>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9" name="Immagine 8">
            <a:extLst>
              <a:ext uri="{FF2B5EF4-FFF2-40B4-BE49-F238E27FC236}">
                <a16:creationId xmlns:a16="http://schemas.microsoft.com/office/drawing/2014/main" id="{1043EBA5-4B59-59EC-6C9A-18A5FD5A8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0" name="Immagine 9" descr="Immagine che contiene Elementi grafici, Carattere, logo, simbolo&#10;&#10;Descrizione generata automaticamente">
            <a:extLst>
              <a:ext uri="{FF2B5EF4-FFF2-40B4-BE49-F238E27FC236}">
                <a16:creationId xmlns:a16="http://schemas.microsoft.com/office/drawing/2014/main" id="{EB5860D7-AB9F-6BEA-54FA-9233361BAD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EAD944FC-4369-DDA6-84E8-035B78820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56D94DD7-B8FF-10CC-8EDB-6DA19E37A3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3" name="Picture 2" descr="ASPTrapani.it - portale dei servizi on-line ASP 9 di Trapani">
            <a:extLst>
              <a:ext uri="{FF2B5EF4-FFF2-40B4-BE49-F238E27FC236}">
                <a16:creationId xmlns:a16="http://schemas.microsoft.com/office/drawing/2014/main" id="{D85FD9F0-0A5F-A0BE-E828-36169F29C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A81ACD8-398A-9BB0-FB38-7513DD838B9D}"/>
              </a:ext>
            </a:extLst>
          </p:cNvPr>
          <p:cNvSpPr txBox="1"/>
          <p:nvPr/>
        </p:nvSpPr>
        <p:spPr>
          <a:xfrm>
            <a:off x="-499119" y="1406618"/>
            <a:ext cx="10566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4000" b="1" i="1" dirty="0">
                <a:solidFill>
                  <a:srgbClr val="00B050"/>
                </a:solidFill>
                <a:latin typeface="Calibri" panose="020F0502020204030204"/>
              </a:rPr>
              <a:t>CENTRALE OPERATIVA TERRITORIALE (COT)</a:t>
            </a:r>
            <a:endParaRPr kumimoji="0" lang="it-IT" sz="4000" b="1" i="1"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553513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839C3FE4-F807-A29B-FB8E-7AEA123BE713}"/>
              </a:ext>
            </a:extLst>
          </p:cNvPr>
          <p:cNvSpPr>
            <a:spLocks noGrp="1"/>
          </p:cNvSpPr>
          <p:nvPr>
            <p:ph type="title"/>
          </p:nvPr>
        </p:nvSpPr>
        <p:spPr>
          <a:xfrm>
            <a:off x="677334" y="914400"/>
            <a:ext cx="11245693" cy="1320800"/>
          </a:xfrm>
        </p:spPr>
        <p:txBody>
          <a:bodyPr>
            <a:normAutofit fontScale="90000"/>
          </a:bodyPr>
          <a:lstStyle/>
          <a:p>
            <a:pPr algn="ctr"/>
            <a:r>
              <a:rPr lang="it-IT" b="1" dirty="0">
                <a:solidFill>
                  <a:srgbClr val="00B050"/>
                </a:solidFill>
              </a:rPr>
              <a:t>OBIETTIVO DELLA COT E’ </a:t>
            </a:r>
            <a:br>
              <a:rPr lang="it-IT" dirty="0"/>
            </a:br>
            <a:r>
              <a:rPr lang="it-IT" sz="3100" i="1" dirty="0"/>
              <a:t>ASSICURARE CONTINUITA', ACCESSIBILITA' ED INTEGRAZIONE DELL'ASSISTENZA SANITARIA E SOCIO-SANITARIA</a:t>
            </a:r>
            <a:r>
              <a:rPr lang="it-IT" i="1" dirty="0"/>
              <a:t>.</a:t>
            </a:r>
            <a:br>
              <a:rPr lang="it-IT" dirty="0"/>
            </a:br>
            <a:r>
              <a:rPr lang="it-IT" dirty="0"/>
              <a:t> </a:t>
            </a:r>
          </a:p>
        </p:txBody>
      </p:sp>
      <p:sp>
        <p:nvSpPr>
          <p:cNvPr id="6" name="Segnaposto contenuto 3">
            <a:extLst>
              <a:ext uri="{FF2B5EF4-FFF2-40B4-BE49-F238E27FC236}">
                <a16:creationId xmlns:a16="http://schemas.microsoft.com/office/drawing/2014/main" id="{ABC731EA-D75C-F8DF-8F77-1933A176DA3E}"/>
              </a:ext>
            </a:extLst>
          </p:cNvPr>
          <p:cNvSpPr txBox="1">
            <a:spLocks/>
          </p:cNvSpPr>
          <p:nvPr/>
        </p:nvSpPr>
        <p:spPr>
          <a:xfrm>
            <a:off x="268973" y="2706177"/>
            <a:ext cx="11654054" cy="54191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t>LA COT ASSOLVE AL SUO RUOLO DI RACCORDO TRA I VARI SERVIZI ATTRAVERSO FUNZIONI DISTINTE E SPECIFICHE SEPPUR INTERDIPENDENTI TRA LORO </a:t>
            </a:r>
          </a:p>
          <a:p>
            <a:r>
              <a:rPr lang="it-IT" sz="2000" dirty="0"/>
              <a:t>COORDINAMENTO PRESA IN CARICO DELLA PERSONA TRA I SERVIZI E PROFESSIONISTI SANITARI COINVOLTI NEI DIVERSI SETTING ASSISTENZIALI (TRANSIZIONI TRA SETTING: AMMISSIONE/DIMISSIONE PRESSO STRUTTURE DI RICOVERO INTERMEDIE O DIMISSIONE DOMICILIARE);</a:t>
            </a:r>
          </a:p>
          <a:p>
            <a:r>
              <a:rPr lang="it-IT" sz="2000" dirty="0"/>
              <a:t>COORDINAMENTO/OTTIMIZZAZIONE DEGLI INTERVENTI ATTIVANDO SOGGETTI E RISORSE DELLA RETE ASSISTENZIALE;</a:t>
            </a:r>
          </a:p>
          <a:p>
            <a:r>
              <a:rPr lang="it-IT" sz="2000" dirty="0"/>
              <a:t>TRACCIAMENTO E MONITORAGGIO DELLE TRANSIZIONI;</a:t>
            </a:r>
          </a:p>
          <a:p>
            <a:r>
              <a:rPr lang="it-IT" sz="2000" dirty="0"/>
              <a:t>SUPPORTO INFORMATIVO E LOGISTICO AI PROFESSIONISTI DELLA RETE ASSISTENZIALE; </a:t>
            </a:r>
          </a:p>
          <a:p>
            <a:r>
              <a:rPr lang="it-IT" sz="2000" dirty="0"/>
              <a:t>RACCOLTA, GESTIONE E MONITORAGGIO DEI DATI DI SALUTE, DEI PAZIENTI IN ADI, DEI PERCORSI INTEGRATI DI CRONICITA' ANCHE ATTRAVERSO STRUMENTI DI TELEMEDICINA. </a:t>
            </a:r>
          </a:p>
        </p:txBody>
      </p:sp>
    </p:spTree>
    <p:extLst>
      <p:ext uri="{BB962C8B-B14F-4D97-AF65-F5344CB8AC3E}">
        <p14:creationId xmlns:p14="http://schemas.microsoft.com/office/powerpoint/2010/main" val="1746149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90" name="Rectangle 5018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191" name="Arc 5018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189" name="Freeform: Shape 5018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0180" name="Picture 4" descr="Punto interrogativo png | PNGEgg">
            <a:extLst>
              <a:ext uri="{FF2B5EF4-FFF2-40B4-BE49-F238E27FC236}">
                <a16:creationId xmlns:a16="http://schemas.microsoft.com/office/drawing/2014/main" id="{1323B485-62F0-0003-E8FF-CF23EF6A8C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Segnaposto contenuto 3">
            <a:extLst>
              <a:ext uri="{FF2B5EF4-FFF2-40B4-BE49-F238E27FC236}">
                <a16:creationId xmlns:a16="http://schemas.microsoft.com/office/drawing/2014/main" id="{4EB36AD5-18B7-7C31-CD20-62B59EF8E896}"/>
              </a:ext>
            </a:extLst>
          </p:cNvPr>
          <p:cNvSpPr txBox="1">
            <a:spLocks/>
          </p:cNvSpPr>
          <p:nvPr/>
        </p:nvSpPr>
        <p:spPr>
          <a:xfrm>
            <a:off x="5439367" y="876300"/>
            <a:ext cx="6485326" cy="619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a:p>
            <a:pPr marL="0" indent="0">
              <a:buNone/>
            </a:pPr>
            <a:r>
              <a:rPr lang="en-US" sz="3600" b="1" i="1" dirty="0">
                <a:solidFill>
                  <a:schemeClr val="accent6"/>
                </a:solidFill>
              </a:rPr>
              <a:t>CHI ATTIVA LA COT?</a:t>
            </a:r>
          </a:p>
          <a:p>
            <a:pPr marL="0" indent="0">
              <a:buNone/>
            </a:pPr>
            <a:endParaRPr lang="en-US" sz="2000" dirty="0"/>
          </a:p>
          <a:p>
            <a:pPr marL="0" indent="0">
              <a:buNone/>
            </a:pPr>
            <a:r>
              <a:rPr lang="en-US" sz="2000" dirty="0"/>
              <a:t>TUTTI GLI ATTORI DEL SISTEMA, PERSONALE DISTRETTUALE E OSPEDALIERO, POSSONO RICHIEDERE L'INTERVENTO DELLA COT, OVVERO: MMG, PLS, MEDICI DI CONTINUITA' ASSISTENZIALE, SPECIALISTI AMBULATORIALI INTERNI E ALTRI PROFESSIONISTI SANITARI PRESENTI NEI SERVIZI AZIENDALI E DISTRETTUALI NONCHE' PERSONALE DELLE STRUTTURE DI RICOVERO INTERMEDIE, RESIDENZIALI E SEMIRESIDENZIALI.   </a:t>
            </a:r>
          </a:p>
          <a:p>
            <a:pPr marL="0" indent="0">
              <a:buNone/>
            </a:pPr>
            <a:endParaRPr lang="en-US" sz="2000" dirty="0"/>
          </a:p>
          <a:p>
            <a:pPr marL="0" indent="0">
              <a:buNone/>
            </a:pPr>
            <a:r>
              <a:rPr lang="en-US" sz="2000" dirty="0"/>
              <a:t>AL FINE DI GARANTIRE UN ACCESSO ALLA TOTALITA' DEI SERVIZI DISPONIBILI SUL TERRITORIO, NONCHE' AFFRONTARE SITUAZIONI COMPLESSE O DI EMERGENZA, E' FONDAMENTALE CHE LA COT, A LIVELLO REGIONALE, USUFRUISCA DI UN SISTEMA INFORMATIVO CONDIVISO E INTERCONNESSO CON LA </a:t>
            </a:r>
            <a:r>
              <a:rPr lang="en-US" sz="2000" b="1" dirty="0"/>
              <a:t>CENTRALE OPERATIVA 116117</a:t>
            </a:r>
            <a:r>
              <a:rPr lang="en-US" sz="2000" dirty="0"/>
              <a:t> </a:t>
            </a:r>
          </a:p>
        </p:txBody>
      </p:sp>
    </p:spTree>
    <p:extLst>
      <p:ext uri="{BB962C8B-B14F-4D97-AF65-F5344CB8AC3E}">
        <p14:creationId xmlns:p14="http://schemas.microsoft.com/office/powerpoint/2010/main" val="105148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A81ACD8-398A-9BB0-FB38-7513DD838B9D}"/>
              </a:ext>
            </a:extLst>
          </p:cNvPr>
          <p:cNvSpPr txBox="1"/>
          <p:nvPr/>
        </p:nvSpPr>
        <p:spPr>
          <a:xfrm>
            <a:off x="750277" y="2808538"/>
            <a:ext cx="1099624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La COT è il punto spaziale                                                                                             La COT potrà avere</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prstClr val="black"/>
                </a:solidFill>
                <a:latin typeface="Calibri" panose="020F0502020204030204"/>
              </a:rPr>
              <a:t>che connette le macroaree                                                                                            ulteriori articolazioni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prstClr val="black"/>
                </a:solidFill>
                <a:latin typeface="Calibri" panose="020F0502020204030204"/>
              </a:rPr>
              <a:t>e</a:t>
            </a:r>
            <a:r>
              <a:rPr kumimoji="0" lang="it-IT" sz="2000" i="0" u="none" strike="noStrike" kern="1200" cap="none" spc="0" normalizeH="0" baseline="0" noProof="0" dirty="0">
                <a:ln>
                  <a:noFill/>
                </a:ln>
                <a:solidFill>
                  <a:prstClr val="black"/>
                </a:solidFill>
                <a:effectLst/>
                <a:uLnTx/>
                <a:uFillTx/>
                <a:latin typeface="Calibri" panose="020F0502020204030204"/>
                <a:ea typeface="+mn-ea"/>
                <a:cs typeface="+mn-cs"/>
              </a:rPr>
              <a:t> che si avvale della                                                                                                         specifiche nel rispetto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prstClr val="black"/>
                </a:solidFill>
                <a:latin typeface="Calibri" panose="020F0502020204030204"/>
              </a:rPr>
              <a:t>piattaforma di                                                                                           dei                   criteri di flessibilità</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prstClr val="black"/>
                </a:solidFill>
                <a:latin typeface="Calibri" panose="020F0502020204030204"/>
              </a:rPr>
              <a:t>t</a:t>
            </a:r>
            <a:r>
              <a:rPr kumimoji="0" lang="it-IT" sz="2000" i="0" u="none" strike="noStrike" kern="1200" cap="none" spc="0" normalizeH="0" baseline="0" noProof="0" dirty="0" err="1">
                <a:ln>
                  <a:noFill/>
                </a:ln>
                <a:solidFill>
                  <a:prstClr val="black"/>
                </a:solidFill>
                <a:effectLst/>
                <a:uLnTx/>
                <a:uFillTx/>
                <a:latin typeface="Calibri" panose="020F0502020204030204"/>
                <a:ea typeface="+mn-ea"/>
                <a:cs typeface="+mn-cs"/>
              </a:rPr>
              <a:t>elemedicina</a:t>
            </a:r>
            <a:r>
              <a:rPr kumimoji="0" lang="it-IT" sz="2000" i="0" u="none" strike="noStrike" kern="1200" cap="none" spc="0" normalizeH="0" baseline="0" noProof="0" dirty="0">
                <a:ln>
                  <a:noFill/>
                </a:ln>
                <a:solidFill>
                  <a:prstClr val="black"/>
                </a:solidFill>
                <a:effectLst/>
                <a:uLnTx/>
                <a:uFillTx/>
                <a:latin typeface="Calibri" panose="020F0502020204030204"/>
                <a:ea typeface="+mn-ea"/>
                <a:cs typeface="+mn-cs"/>
              </a:rPr>
              <a:t> quale                                                                                                      e   adattamento al</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a:solidFill>
                  <a:prstClr val="black"/>
                </a:solidFill>
                <a:latin typeface="Calibri" panose="020F0502020204030204"/>
              </a:rPr>
              <a:t>strumento di lavoro.                                                                                                         contesto del modello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i="0" u="none" strike="noStrike" kern="1200" cap="none" spc="0" normalizeH="0" baseline="0" noProof="0" dirty="0">
                <a:ln>
                  <a:noFill/>
                </a:ln>
                <a:solidFill>
                  <a:prstClr val="black"/>
                </a:solidFill>
                <a:effectLst/>
                <a:uLnTx/>
                <a:uFillTx/>
                <a:latin typeface="Calibri" panose="020F0502020204030204"/>
                <a:ea typeface="+mn-ea"/>
                <a:cs typeface="+mn-cs"/>
              </a:rPr>
              <a:t>                                                                                                                                              organizzativo.</a:t>
            </a:r>
          </a:p>
        </p:txBody>
      </p:sp>
      <p:sp>
        <p:nvSpPr>
          <p:cNvPr id="6" name="Ovale 5">
            <a:extLst>
              <a:ext uri="{FF2B5EF4-FFF2-40B4-BE49-F238E27FC236}">
                <a16:creationId xmlns:a16="http://schemas.microsoft.com/office/drawing/2014/main" id="{77A286F8-9EAB-E342-95EA-BBB0ACDC5664}"/>
              </a:ext>
            </a:extLst>
          </p:cNvPr>
          <p:cNvSpPr/>
          <p:nvPr/>
        </p:nvSpPr>
        <p:spPr>
          <a:xfrm>
            <a:off x="4673600" y="3612078"/>
            <a:ext cx="2482111" cy="15572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FF00"/>
                </a:solidFill>
              </a:rPr>
              <a:t>COT</a:t>
            </a:r>
          </a:p>
        </p:txBody>
      </p:sp>
      <p:sp>
        <p:nvSpPr>
          <p:cNvPr id="7" name="Ovale 6">
            <a:extLst>
              <a:ext uri="{FF2B5EF4-FFF2-40B4-BE49-F238E27FC236}">
                <a16:creationId xmlns:a16="http://schemas.microsoft.com/office/drawing/2014/main" id="{843B01F1-D4C7-E604-4CD6-EC38307C9D62}"/>
              </a:ext>
            </a:extLst>
          </p:cNvPr>
          <p:cNvSpPr/>
          <p:nvPr/>
        </p:nvSpPr>
        <p:spPr>
          <a:xfrm>
            <a:off x="5167422" y="2112913"/>
            <a:ext cx="1886961" cy="18955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Continuità Ospedale territorio</a:t>
            </a:r>
          </a:p>
        </p:txBody>
      </p:sp>
      <p:sp>
        <p:nvSpPr>
          <p:cNvPr id="8" name="Ovale 7">
            <a:extLst>
              <a:ext uri="{FF2B5EF4-FFF2-40B4-BE49-F238E27FC236}">
                <a16:creationId xmlns:a16="http://schemas.microsoft.com/office/drawing/2014/main" id="{367142F8-54A3-1EA5-67A2-FA516562E83A}"/>
              </a:ext>
            </a:extLst>
          </p:cNvPr>
          <p:cNvSpPr/>
          <p:nvPr/>
        </p:nvSpPr>
        <p:spPr>
          <a:xfrm>
            <a:off x="6763668" y="3101460"/>
            <a:ext cx="2130418" cy="2246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Residenzialità - disabilità</a:t>
            </a:r>
          </a:p>
        </p:txBody>
      </p:sp>
      <p:sp>
        <p:nvSpPr>
          <p:cNvPr id="9" name="Ovale 8">
            <a:extLst>
              <a:ext uri="{FF2B5EF4-FFF2-40B4-BE49-F238E27FC236}">
                <a16:creationId xmlns:a16="http://schemas.microsoft.com/office/drawing/2014/main" id="{EA1802C1-9B6D-6CF9-FE8E-F9E653E7FA1D}"/>
              </a:ext>
            </a:extLst>
          </p:cNvPr>
          <p:cNvSpPr/>
          <p:nvPr/>
        </p:nvSpPr>
        <p:spPr>
          <a:xfrm>
            <a:off x="5911703" y="4880343"/>
            <a:ext cx="2005282" cy="18513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Domiciliarità ADI</a:t>
            </a:r>
          </a:p>
        </p:txBody>
      </p:sp>
      <p:sp>
        <p:nvSpPr>
          <p:cNvPr id="10" name="Ovale 9">
            <a:extLst>
              <a:ext uri="{FF2B5EF4-FFF2-40B4-BE49-F238E27FC236}">
                <a16:creationId xmlns:a16="http://schemas.microsoft.com/office/drawing/2014/main" id="{7FF4128B-83F7-9F46-F19B-3FD2D229B082}"/>
              </a:ext>
            </a:extLst>
          </p:cNvPr>
          <p:cNvSpPr/>
          <p:nvPr/>
        </p:nvSpPr>
        <p:spPr>
          <a:xfrm>
            <a:off x="3781285" y="4700854"/>
            <a:ext cx="2130418" cy="20308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Ambulatoriale</a:t>
            </a:r>
          </a:p>
        </p:txBody>
      </p:sp>
      <p:sp>
        <p:nvSpPr>
          <p:cNvPr id="11" name="Ovale 10">
            <a:extLst>
              <a:ext uri="{FF2B5EF4-FFF2-40B4-BE49-F238E27FC236}">
                <a16:creationId xmlns:a16="http://schemas.microsoft.com/office/drawing/2014/main" id="{3D47D81F-B8B7-0A66-10FE-05CBEE72DADB}"/>
              </a:ext>
            </a:extLst>
          </p:cNvPr>
          <p:cNvSpPr/>
          <p:nvPr/>
        </p:nvSpPr>
        <p:spPr>
          <a:xfrm>
            <a:off x="3519740" y="2922530"/>
            <a:ext cx="1966662" cy="17783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Cronicità fragilità</a:t>
            </a:r>
          </a:p>
        </p:txBody>
      </p:sp>
      <p:pic>
        <p:nvPicPr>
          <p:cNvPr id="12" name="Immagine 11">
            <a:extLst>
              <a:ext uri="{FF2B5EF4-FFF2-40B4-BE49-F238E27FC236}">
                <a16:creationId xmlns:a16="http://schemas.microsoft.com/office/drawing/2014/main" id="{8F3C3A52-7D65-B087-A765-F03398EB0A16}"/>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13" name="Immagine 12">
            <a:extLst>
              <a:ext uri="{FF2B5EF4-FFF2-40B4-BE49-F238E27FC236}">
                <a16:creationId xmlns:a16="http://schemas.microsoft.com/office/drawing/2014/main" id="{09A00304-ED63-8943-1C49-BAB55A4C4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4" name="Immagine 13" descr="Immagine che contiene Elementi grafici, Carattere, logo, simbolo&#10;&#10;Descrizione generata automaticamente">
            <a:extLst>
              <a:ext uri="{FF2B5EF4-FFF2-40B4-BE49-F238E27FC236}">
                <a16:creationId xmlns:a16="http://schemas.microsoft.com/office/drawing/2014/main" id="{F8BEECED-62DC-E6BD-86BD-B36771AF8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5" name="Immagine 14" descr="Immagine che contiene testo, Carattere, Elementi grafici, logo&#10;&#10;Descrizione generata automaticamente">
            <a:extLst>
              <a:ext uri="{FF2B5EF4-FFF2-40B4-BE49-F238E27FC236}">
                <a16:creationId xmlns:a16="http://schemas.microsoft.com/office/drawing/2014/main" id="{E58F630A-45FE-5FA0-EB5A-234C8A3E9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6" name="Immagine 15" descr="Immagine che contiene testo, Carattere, Elementi grafici, logo&#10;&#10;Descrizione generata automaticamente">
            <a:extLst>
              <a:ext uri="{FF2B5EF4-FFF2-40B4-BE49-F238E27FC236}">
                <a16:creationId xmlns:a16="http://schemas.microsoft.com/office/drawing/2014/main" id="{7F641563-F93C-CAD2-730C-2EE0FACB7F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7" name="Picture 2" descr="ASPTrapani.it - portale dei servizi on-line ASP 9 di Trapani">
            <a:extLst>
              <a:ext uri="{FF2B5EF4-FFF2-40B4-BE49-F238E27FC236}">
                <a16:creationId xmlns:a16="http://schemas.microsoft.com/office/drawing/2014/main" id="{824924EE-09AC-86D3-170A-58D66879A5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22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8450674-6511-6A17-8BBB-A603FDC72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201" y="153640"/>
            <a:ext cx="8361905" cy="933333"/>
          </a:xfrm>
          <a:prstGeom prst="rect">
            <a:avLst/>
          </a:prstGeom>
        </p:spPr>
      </p:pic>
      <p:pic>
        <p:nvPicPr>
          <p:cNvPr id="7" name="image26.png">
            <a:extLst>
              <a:ext uri="{FF2B5EF4-FFF2-40B4-BE49-F238E27FC236}">
                <a16:creationId xmlns:a16="http://schemas.microsoft.com/office/drawing/2014/main" id="{4010942A-F43B-D1D7-83B6-F767D1F74481}"/>
              </a:ext>
            </a:extLst>
          </p:cNvPr>
          <p:cNvPicPr>
            <a:picLocks noChangeAspect="1"/>
          </p:cNvPicPr>
          <p:nvPr/>
        </p:nvPicPr>
        <p:blipFill>
          <a:blip r:embed="rId3" cstate="print"/>
          <a:stretch>
            <a:fillRect/>
          </a:stretch>
        </p:blipFill>
        <p:spPr>
          <a:xfrm>
            <a:off x="1168654" y="2021268"/>
            <a:ext cx="5483860" cy="3529140"/>
          </a:xfrm>
          <a:prstGeom prst="rect">
            <a:avLst/>
          </a:prstGeom>
        </p:spPr>
      </p:pic>
      <p:sp>
        <p:nvSpPr>
          <p:cNvPr id="9" name="CasellaDiTesto 8">
            <a:extLst>
              <a:ext uri="{FF2B5EF4-FFF2-40B4-BE49-F238E27FC236}">
                <a16:creationId xmlns:a16="http://schemas.microsoft.com/office/drawing/2014/main" id="{6E6F89C7-CBBC-A20F-23AF-7E3D6B5804CA}"/>
              </a:ext>
            </a:extLst>
          </p:cNvPr>
          <p:cNvSpPr txBox="1"/>
          <p:nvPr/>
        </p:nvSpPr>
        <p:spPr>
          <a:xfrm>
            <a:off x="6095999" y="2529175"/>
            <a:ext cx="6094476" cy="2494594"/>
          </a:xfrm>
          <a:prstGeom prst="rect">
            <a:avLst/>
          </a:prstGeom>
          <a:noFill/>
        </p:spPr>
        <p:txBody>
          <a:bodyPr wrap="square">
            <a:spAutoFit/>
          </a:bodyPr>
          <a:lstStyle/>
          <a:p>
            <a:pPr marL="742950" marR="300990" lvl="1" indent="-285750">
              <a:lnSpc>
                <a:spcPct val="97000"/>
              </a:lnSpc>
              <a:spcBef>
                <a:spcPts val="5"/>
              </a:spcBef>
              <a:spcAft>
                <a:spcPts val="0"/>
              </a:spcAft>
              <a:buSzPts val="1600"/>
              <a:buFont typeface="Wingdings" panose="05000000000000000000" pitchFamily="2" charset="2"/>
              <a:buChar char=""/>
              <a:tabLst>
                <a:tab pos="6177915" algn="l"/>
              </a:tabLst>
            </a:pPr>
            <a:r>
              <a:rPr lang="it-IT" sz="1600" spc="-5" dirty="0">
                <a:effectLst/>
                <a:latin typeface="Calibri" panose="020F0502020204030204" pitchFamily="34" charset="0"/>
                <a:ea typeface="Wingdings" panose="05000000000000000000" pitchFamily="2" charset="2"/>
                <a:cs typeface="Wingdings" panose="05000000000000000000" pitchFamily="2" charset="2"/>
              </a:rPr>
              <a:t>Piattaforma</a:t>
            </a:r>
            <a:r>
              <a:rPr lang="it-IT" sz="1600" spc="-65" dirty="0">
                <a:effectLst/>
                <a:latin typeface="Calibri" panose="020F0502020204030204" pitchFamily="34" charset="0"/>
                <a:ea typeface="Wingdings" panose="05000000000000000000" pitchFamily="2" charset="2"/>
                <a:cs typeface="Wingdings" panose="05000000000000000000" pitchFamily="2" charset="2"/>
              </a:rPr>
              <a:t> </a:t>
            </a:r>
            <a:r>
              <a:rPr lang="it-IT" sz="1600" spc="-5" dirty="0">
                <a:effectLst/>
                <a:latin typeface="Calibri" panose="020F0502020204030204" pitchFamily="34" charset="0"/>
                <a:ea typeface="Wingdings" panose="05000000000000000000" pitchFamily="2" charset="2"/>
                <a:cs typeface="Wingdings" panose="05000000000000000000" pitchFamily="2" charset="2"/>
              </a:rPr>
              <a:t>di</a:t>
            </a:r>
            <a:r>
              <a:rPr lang="it-IT" sz="1600" spc="-65" dirty="0">
                <a:effectLst/>
                <a:latin typeface="Calibri" panose="020F0502020204030204" pitchFamily="34" charset="0"/>
                <a:ea typeface="Wingdings" panose="05000000000000000000" pitchFamily="2" charset="2"/>
                <a:cs typeface="Wingdings" panose="05000000000000000000" pitchFamily="2" charset="2"/>
              </a:rPr>
              <a:t> </a:t>
            </a:r>
            <a:r>
              <a:rPr lang="it-IT" sz="1600" b="1" spc="-5" dirty="0">
                <a:effectLst/>
                <a:latin typeface="Calibri" panose="020F0502020204030204" pitchFamily="34" charset="0"/>
                <a:ea typeface="Wingdings" panose="05000000000000000000" pitchFamily="2" charset="2"/>
                <a:cs typeface="Wingdings" panose="05000000000000000000" pitchFamily="2" charset="2"/>
              </a:rPr>
              <a:t>interconnessione</a:t>
            </a:r>
            <a:r>
              <a:rPr lang="it-IT" sz="1600" b="1" spc="-34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con tutte le strutture e servizi</a:t>
            </a:r>
            <a:r>
              <a:rPr lang="it-IT" sz="1600" spc="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presenti sul</a:t>
            </a:r>
            <a:r>
              <a:rPr lang="it-IT" sz="1600" spc="-1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territorio</a:t>
            </a:r>
            <a:endParaRPr lang="it-IT" sz="1100" dirty="0">
              <a:effectLst/>
              <a:latin typeface="Calibri" panose="020F0502020204030204" pitchFamily="34" charset="0"/>
              <a:ea typeface="Wingdings" panose="05000000000000000000" pitchFamily="2" charset="2"/>
              <a:cs typeface="Wingdings" panose="05000000000000000000" pitchFamily="2" charset="2"/>
            </a:endParaRPr>
          </a:p>
          <a:p>
            <a:pPr>
              <a:spcBef>
                <a:spcPts val="15"/>
              </a:spcBef>
            </a:pPr>
            <a:r>
              <a:rPr lang="it-IT" sz="1550" dirty="0">
                <a:effectLst/>
                <a:latin typeface="Calibri" panose="020F0502020204030204" pitchFamily="34" charset="0"/>
                <a:ea typeface="Calibri" panose="020F0502020204030204" pitchFamily="34" charset="0"/>
              </a:rPr>
              <a:t> </a:t>
            </a:r>
            <a:endParaRPr lang="it-IT" sz="1800" dirty="0">
              <a:effectLst/>
              <a:latin typeface="Calibri" panose="020F0502020204030204" pitchFamily="34" charset="0"/>
              <a:ea typeface="Calibri" panose="020F0502020204030204" pitchFamily="34" charset="0"/>
            </a:endParaRPr>
          </a:p>
          <a:p>
            <a:pPr marL="742950" lvl="1" indent="-285750">
              <a:buSzPts val="1600"/>
              <a:buFont typeface="Wingdings" panose="05000000000000000000" pitchFamily="2" charset="2"/>
              <a:buChar char=""/>
              <a:tabLst>
                <a:tab pos="6177915" algn="l"/>
              </a:tabLst>
            </a:pPr>
            <a:r>
              <a:rPr lang="it-IT" sz="1600" b="1" dirty="0">
                <a:effectLst/>
                <a:latin typeface="Calibri" panose="020F0502020204030204" pitchFamily="34" charset="0"/>
                <a:ea typeface="Wingdings" panose="05000000000000000000" pitchFamily="2" charset="2"/>
                <a:cs typeface="Wingdings" panose="05000000000000000000" pitchFamily="2" charset="2"/>
              </a:rPr>
              <a:t>Device</a:t>
            </a:r>
            <a:r>
              <a:rPr lang="it-IT" sz="1600" b="1" spc="-40"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per</a:t>
            </a:r>
            <a:r>
              <a:rPr lang="it-IT" sz="1600" spc="-2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pazienti</a:t>
            </a:r>
            <a:r>
              <a:rPr lang="it-IT" sz="1600" spc="-5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ed</a:t>
            </a:r>
            <a:r>
              <a:rPr lang="it-IT" sz="1600" spc="-30"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operatori</a:t>
            </a:r>
            <a:endParaRPr lang="it-IT" sz="1100" dirty="0">
              <a:effectLst/>
              <a:latin typeface="Calibri" panose="020F0502020204030204" pitchFamily="34" charset="0"/>
              <a:ea typeface="Wingdings" panose="05000000000000000000" pitchFamily="2" charset="2"/>
              <a:cs typeface="Wingdings" panose="05000000000000000000" pitchFamily="2" charset="2"/>
            </a:endParaRPr>
          </a:p>
          <a:p>
            <a:pPr>
              <a:spcBef>
                <a:spcPts val="25"/>
              </a:spcBef>
            </a:pPr>
            <a:r>
              <a:rPr lang="it-IT" sz="1550" dirty="0">
                <a:effectLst/>
                <a:latin typeface="Calibri" panose="020F0502020204030204" pitchFamily="34" charset="0"/>
                <a:ea typeface="Calibri" panose="020F0502020204030204" pitchFamily="34" charset="0"/>
              </a:rPr>
              <a:t> </a:t>
            </a:r>
            <a:endParaRPr lang="it-IT" sz="1800" dirty="0">
              <a:effectLst/>
              <a:latin typeface="Calibri" panose="020F0502020204030204" pitchFamily="34" charset="0"/>
              <a:ea typeface="Calibri" panose="020F0502020204030204" pitchFamily="34" charset="0"/>
            </a:endParaRPr>
          </a:p>
          <a:p>
            <a:pPr marL="742950" marR="309880" lvl="1" indent="-285750">
              <a:lnSpc>
                <a:spcPct val="97000"/>
              </a:lnSpc>
              <a:spcAft>
                <a:spcPts val="0"/>
              </a:spcAft>
              <a:buSzPts val="1600"/>
              <a:buFont typeface="Wingdings" panose="05000000000000000000" pitchFamily="2" charset="2"/>
              <a:buChar char=""/>
              <a:tabLst>
                <a:tab pos="6177915" algn="l"/>
              </a:tabLst>
            </a:pPr>
            <a:r>
              <a:rPr lang="it-IT" sz="1600" dirty="0">
                <a:effectLst/>
                <a:latin typeface="Calibri" panose="020F0502020204030204" pitchFamily="34" charset="0"/>
                <a:ea typeface="Wingdings" panose="05000000000000000000" pitchFamily="2" charset="2"/>
                <a:cs typeface="Wingdings" panose="05000000000000000000" pitchFamily="2" charset="2"/>
              </a:rPr>
              <a:t>Sperimentazione</a:t>
            </a:r>
            <a:r>
              <a:rPr lang="it-IT" sz="1600" spc="-30"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di</a:t>
            </a:r>
            <a:r>
              <a:rPr lang="it-IT" sz="1600" spc="-5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strumenti</a:t>
            </a:r>
            <a:r>
              <a:rPr lang="it-IT" sz="1600" spc="-40"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di</a:t>
            </a:r>
            <a:r>
              <a:rPr lang="it-IT" sz="1600" spc="-345" dirty="0">
                <a:effectLst/>
                <a:latin typeface="Calibri" panose="020F0502020204030204" pitchFamily="34" charset="0"/>
                <a:ea typeface="Wingdings" panose="05000000000000000000" pitchFamily="2" charset="2"/>
                <a:cs typeface="Wingdings" panose="05000000000000000000" pitchFamily="2" charset="2"/>
              </a:rPr>
              <a:t>     </a:t>
            </a:r>
            <a:r>
              <a:rPr lang="it-IT" sz="1600" b="1" dirty="0">
                <a:effectLst/>
                <a:latin typeface="Calibri" panose="020F0502020204030204" pitchFamily="34" charset="0"/>
                <a:ea typeface="Wingdings" panose="05000000000000000000" pitchFamily="2" charset="2"/>
                <a:cs typeface="Wingdings" panose="05000000000000000000" pitchFamily="2" charset="2"/>
              </a:rPr>
              <a:t>Intelligenza Artificiale </a:t>
            </a:r>
            <a:r>
              <a:rPr lang="it-IT" sz="1600" dirty="0">
                <a:effectLst/>
                <a:latin typeface="Calibri" panose="020F0502020204030204" pitchFamily="34" charset="0"/>
                <a:ea typeface="Wingdings" panose="05000000000000000000" pitchFamily="2" charset="2"/>
                <a:cs typeface="Wingdings" panose="05000000000000000000" pitchFamily="2" charset="2"/>
              </a:rPr>
              <a:t>e</a:t>
            </a:r>
            <a:r>
              <a:rPr lang="it-IT" sz="1600" spc="5" dirty="0">
                <a:effectLst/>
                <a:latin typeface="Calibri" panose="020F0502020204030204" pitchFamily="34" charset="0"/>
                <a:ea typeface="Wingdings" panose="05000000000000000000" pitchFamily="2" charset="2"/>
                <a:cs typeface="Wingdings" panose="05000000000000000000" pitchFamily="2" charset="2"/>
              </a:rPr>
              <a:t> </a:t>
            </a:r>
            <a:r>
              <a:rPr lang="it-IT" sz="1600" b="1" i="1" dirty="0">
                <a:effectLst/>
                <a:latin typeface="Calibri" panose="020F0502020204030204" pitchFamily="34" charset="0"/>
                <a:ea typeface="Wingdings" panose="05000000000000000000" pitchFamily="2" charset="2"/>
                <a:cs typeface="Wingdings" panose="05000000000000000000" pitchFamily="2" charset="2"/>
              </a:rPr>
              <a:t>Machine</a:t>
            </a:r>
            <a:r>
              <a:rPr lang="it-IT" sz="1600" b="1" i="1" spc="15" dirty="0">
                <a:effectLst/>
                <a:latin typeface="Calibri" panose="020F0502020204030204" pitchFamily="34" charset="0"/>
                <a:ea typeface="Wingdings" panose="05000000000000000000" pitchFamily="2" charset="2"/>
                <a:cs typeface="Wingdings" panose="05000000000000000000" pitchFamily="2" charset="2"/>
              </a:rPr>
              <a:t> </a:t>
            </a:r>
            <a:r>
              <a:rPr lang="it-IT" sz="1600" b="1" i="1" dirty="0">
                <a:effectLst/>
                <a:latin typeface="Calibri" panose="020F0502020204030204" pitchFamily="34" charset="0"/>
                <a:ea typeface="Wingdings" panose="05000000000000000000" pitchFamily="2" charset="2"/>
                <a:cs typeface="Wingdings" panose="05000000000000000000" pitchFamily="2" charset="2"/>
              </a:rPr>
              <a:t>Learning</a:t>
            </a:r>
            <a:r>
              <a:rPr lang="it-IT" sz="1600" b="1" i="1" spc="2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a</a:t>
            </a:r>
            <a:r>
              <a:rPr lang="it-IT" sz="1600" spc="-20"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supporto</a:t>
            </a:r>
            <a:r>
              <a:rPr lang="it-IT" sz="1600" spc="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della gestione clinica e</a:t>
            </a:r>
            <a:r>
              <a:rPr lang="it-IT" sz="1600" spc="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organizzativa</a:t>
            </a:r>
            <a:r>
              <a:rPr lang="it-IT" sz="1600" spc="-40"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dei</a:t>
            </a:r>
            <a:r>
              <a:rPr lang="it-IT" sz="1600" spc="-15" dirty="0">
                <a:effectLst/>
                <a:latin typeface="Calibri" panose="020F0502020204030204" pitchFamily="34" charset="0"/>
                <a:ea typeface="Wingdings" panose="05000000000000000000" pitchFamily="2" charset="2"/>
                <a:cs typeface="Wingdings" panose="05000000000000000000" pitchFamily="2" charset="2"/>
              </a:rPr>
              <a:t> </a:t>
            </a:r>
            <a:r>
              <a:rPr lang="it-IT" sz="1600" dirty="0">
                <a:effectLst/>
                <a:latin typeface="Calibri" panose="020F0502020204030204" pitchFamily="34" charset="0"/>
                <a:ea typeface="Wingdings" panose="05000000000000000000" pitchFamily="2" charset="2"/>
                <a:cs typeface="Wingdings" panose="05000000000000000000" pitchFamily="2" charset="2"/>
              </a:rPr>
              <a:t>pazienti</a:t>
            </a:r>
            <a:endParaRPr lang="it-IT" sz="1100" dirty="0">
              <a:effectLst/>
              <a:latin typeface="Calibri" panose="020F0502020204030204" pitchFamily="34" charset="0"/>
              <a:ea typeface="Wingdings" panose="05000000000000000000" pitchFamily="2" charset="2"/>
              <a:cs typeface="Wingdings" panose="05000000000000000000" pitchFamily="2" charset="2"/>
            </a:endParaRPr>
          </a:p>
          <a:p>
            <a:pPr>
              <a:spcBef>
                <a:spcPts val="30"/>
              </a:spcBef>
            </a:pPr>
            <a:r>
              <a:rPr lang="it-IT" sz="1550" dirty="0">
                <a:effectLst/>
                <a:latin typeface="Calibri" panose="020F0502020204030204" pitchFamily="34" charset="0"/>
                <a:ea typeface="Calibri" panose="020F0502020204030204" pitchFamily="34" charset="0"/>
              </a:rPr>
              <a:t> </a:t>
            </a:r>
            <a:endParaRPr lang="it-IT" sz="1800" dirty="0">
              <a:effectLst/>
              <a:latin typeface="Calibri" panose="020F0502020204030204" pitchFamily="34" charset="0"/>
              <a:ea typeface="Calibri" panose="020F0502020204030204" pitchFamily="34" charset="0"/>
            </a:endParaRPr>
          </a:p>
          <a:p>
            <a:pPr marL="742950" lvl="1" indent="-285750">
              <a:spcBef>
                <a:spcPts val="5"/>
              </a:spcBef>
              <a:spcAft>
                <a:spcPts val="0"/>
              </a:spcAft>
              <a:buSzPts val="1600"/>
              <a:buFont typeface="Wingdings" panose="05000000000000000000" pitchFamily="2" charset="2"/>
              <a:buChar char=""/>
              <a:tabLst>
                <a:tab pos="6177915" algn="l"/>
              </a:tabLst>
            </a:pPr>
            <a:r>
              <a:rPr lang="it-IT" sz="1600" b="1" dirty="0">
                <a:effectLst/>
                <a:latin typeface="Calibri" panose="020F0502020204030204" pitchFamily="34" charset="0"/>
                <a:ea typeface="Wingdings" panose="05000000000000000000" pitchFamily="2" charset="2"/>
                <a:cs typeface="Wingdings" panose="05000000000000000000" pitchFamily="2" charset="2"/>
              </a:rPr>
              <a:t>Infermieri</a:t>
            </a:r>
            <a:r>
              <a:rPr lang="it-IT" sz="1600" b="1" spc="-35" dirty="0">
                <a:effectLst/>
                <a:latin typeface="Calibri" panose="020F0502020204030204" pitchFamily="34" charset="0"/>
                <a:ea typeface="Wingdings" panose="05000000000000000000" pitchFamily="2" charset="2"/>
                <a:cs typeface="Wingdings" panose="05000000000000000000" pitchFamily="2" charset="2"/>
              </a:rPr>
              <a:t> </a:t>
            </a:r>
            <a:r>
              <a:rPr lang="it-IT" sz="1600" b="1" dirty="0">
                <a:effectLst/>
                <a:latin typeface="Calibri" panose="020F0502020204030204" pitchFamily="34" charset="0"/>
                <a:ea typeface="Wingdings" panose="05000000000000000000" pitchFamily="2" charset="2"/>
                <a:cs typeface="Wingdings" panose="05000000000000000000" pitchFamily="2" charset="2"/>
              </a:rPr>
              <a:t>di</a:t>
            </a:r>
            <a:r>
              <a:rPr lang="it-IT" sz="1600" b="1" spc="-45" dirty="0">
                <a:effectLst/>
                <a:latin typeface="Calibri" panose="020F0502020204030204" pitchFamily="34" charset="0"/>
                <a:ea typeface="Wingdings" panose="05000000000000000000" pitchFamily="2" charset="2"/>
                <a:cs typeface="Wingdings" panose="05000000000000000000" pitchFamily="2" charset="2"/>
              </a:rPr>
              <a:t> </a:t>
            </a:r>
            <a:r>
              <a:rPr lang="it-IT" sz="1600" b="1" dirty="0">
                <a:effectLst/>
                <a:latin typeface="Calibri" panose="020F0502020204030204" pitchFamily="34" charset="0"/>
                <a:ea typeface="Wingdings" panose="05000000000000000000" pitchFamily="2" charset="2"/>
                <a:cs typeface="Wingdings" panose="05000000000000000000" pitchFamily="2" charset="2"/>
              </a:rPr>
              <a:t>Famiglia</a:t>
            </a:r>
            <a:endParaRPr lang="it-IT" sz="1100" dirty="0">
              <a:effectLst/>
              <a:latin typeface="Calibri" panose="020F0502020204030204" pitchFamily="34" charset="0"/>
              <a:ea typeface="Wingdings" panose="05000000000000000000" pitchFamily="2" charset="2"/>
              <a:cs typeface="Wingdings" panose="05000000000000000000" pitchFamily="2" charset="2"/>
            </a:endParaRPr>
          </a:p>
        </p:txBody>
      </p:sp>
      <p:pic>
        <p:nvPicPr>
          <p:cNvPr id="2" name="Immagine 1">
            <a:extLst>
              <a:ext uri="{FF2B5EF4-FFF2-40B4-BE49-F238E27FC236}">
                <a16:creationId xmlns:a16="http://schemas.microsoft.com/office/drawing/2014/main" id="{C084A845-0C23-E1AC-C6EB-534DAE6016BB}"/>
              </a:ext>
            </a:extLst>
          </p:cNvPr>
          <p:cNvPicPr>
            <a:picLocks noChangeAspect="1"/>
          </p:cNvPicPr>
          <p:nvPr/>
        </p:nvPicPr>
        <p:blipFill>
          <a:blip r:embed="rId4"/>
          <a:stretch>
            <a:fillRect/>
          </a:stretch>
        </p:blipFill>
        <p:spPr>
          <a:xfrm>
            <a:off x="2683890" y="5669177"/>
            <a:ext cx="6980525" cy="1188823"/>
          </a:xfrm>
          <a:prstGeom prst="rect">
            <a:avLst/>
          </a:prstGeom>
        </p:spPr>
      </p:pic>
    </p:spTree>
    <p:extLst>
      <p:ext uri="{BB962C8B-B14F-4D97-AF65-F5344CB8AC3E}">
        <p14:creationId xmlns:p14="http://schemas.microsoft.com/office/powerpoint/2010/main" val="3274764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id="{B3D99616-A979-C2AA-0C41-F9D274BB4A6D}"/>
              </a:ext>
            </a:extLst>
          </p:cNvPr>
          <p:cNvSpPr txBox="1">
            <a:spLocks/>
          </p:cNvSpPr>
          <p:nvPr/>
        </p:nvSpPr>
        <p:spPr>
          <a:xfrm>
            <a:off x="624646" y="2568761"/>
            <a:ext cx="5023419" cy="388077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2000" dirty="0">
                <a:solidFill>
                  <a:srgbClr val="19191A"/>
                </a:solidFill>
                <a:ea typeface="Roboto Mono"/>
              </a:rPr>
              <a:t>L'OSPEDALE DI COMUNITA' (ODC) E' UNA STRUTTURA SANITARIA DI   RICOVERO CHE AFFERISCE ALLA RETE DI OFFERTA DELL'ASSISTENZA TERRITORIALE E SVOLGE UNA FUNZIONE INTERMEDIA TRA IL DOMICILIO E IL RICOVERO OSPEDALIERO, CON LA FINALITA' DI EVITARE RICOVERI OSPEDALIERI IMPROPRI O DI FAVORIRE DIMISSIONI PROTETTE IN LUOGHI PIU' IDONEI AL PREVALERE DI FABBISOGNI SOCIOSANITARI, DI STABILIZZAZIONE CLINICA, DI RECUPERO FUNZIONALE E DELL'AUTONOMIA E PIU' PROSSIMI AL DOMICILIO.        </a:t>
            </a:r>
            <a:endParaRPr lang="it-IT" sz="2000" dirty="0"/>
          </a:p>
        </p:txBody>
      </p:sp>
      <p:sp>
        <p:nvSpPr>
          <p:cNvPr id="7" name="Segnaposto contenuto 3">
            <a:extLst>
              <a:ext uri="{FF2B5EF4-FFF2-40B4-BE49-F238E27FC236}">
                <a16:creationId xmlns:a16="http://schemas.microsoft.com/office/drawing/2014/main" id="{13C4C11A-1A61-37B8-C467-BCF3280CD922}"/>
              </a:ext>
            </a:extLst>
          </p:cNvPr>
          <p:cNvSpPr txBox="1">
            <a:spLocks/>
          </p:cNvSpPr>
          <p:nvPr/>
        </p:nvSpPr>
        <p:spPr>
          <a:xfrm>
            <a:off x="6095999" y="2295591"/>
            <a:ext cx="5873651" cy="442711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b="1" dirty="0">
                <a:solidFill>
                  <a:schemeClr val="accent2"/>
                </a:solidFill>
                <a:ea typeface="Roboto Mono"/>
              </a:rPr>
              <a:t>STANDARD:</a:t>
            </a:r>
            <a:r>
              <a:rPr lang="it-IT" sz="2000" dirty="0">
                <a:solidFill>
                  <a:srgbClr val="19191A"/>
                </a:solidFill>
                <a:ea typeface="Roboto Mono"/>
              </a:rPr>
              <a:t>                                                          - 1 OSPEDALE DI COMUNITA' DOTATO DI 20 POSTI LETTO OGNI 100.000 ABITANTI;                                                        
- 0,2 POSTI LETTO PER 1000 ABITANTI DA ATTUARSI IN MODO PROGRESSIVO SECONDO LA PROGRAMMAZIONE REGIONALE. </a:t>
            </a:r>
            <a:endParaRPr lang="it-IT" sz="2000" dirty="0">
              <a:solidFill>
                <a:srgbClr val="404040"/>
              </a:solidFill>
              <a:ea typeface="Roboto Mono"/>
            </a:endParaRPr>
          </a:p>
          <a:p>
            <a:r>
              <a:rPr lang="it-IT" sz="2000" dirty="0">
                <a:solidFill>
                  <a:schemeClr val="accent2"/>
                </a:solidFill>
                <a:ea typeface="Roboto Mono"/>
              </a:rPr>
              <a:t>STANDARD DI PERSONALE</a:t>
            </a:r>
            <a:r>
              <a:rPr lang="it-IT" sz="2000" dirty="0">
                <a:solidFill>
                  <a:srgbClr val="19191A"/>
                </a:solidFill>
                <a:ea typeface="Roboto Mono"/>
              </a:rPr>
              <a:t> PER 1 OSPEDALE DI COMUNITA' DOTATO DI 20 POSTI LETTO:                                                       
7-9 INFERMIERI (DI CUI 1 COORDINATORE INFERMIERISTICO), 4-6 OPERATORI SOCIOSANITARI, 1-2 UNITA' DI ALTRO PERSONALE SANITARIO CON FUNZIONI RIABILITATIVE E UN MEDICO PER 4,5 ORE AL GIORNO 6 GIORNI SU 7.              </a:t>
            </a:r>
            <a:endParaRPr lang="it-IT" sz="2000" dirty="0"/>
          </a:p>
        </p:txBody>
      </p:sp>
      <p:pic>
        <p:nvPicPr>
          <p:cNvPr id="8" name="Immagine 7">
            <a:extLst>
              <a:ext uri="{FF2B5EF4-FFF2-40B4-BE49-F238E27FC236}">
                <a16:creationId xmlns:a16="http://schemas.microsoft.com/office/drawing/2014/main" id="{331CA679-2DBC-DD3F-DAD6-4C24B80CAF2D}"/>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9" name="Immagine 8">
            <a:extLst>
              <a:ext uri="{FF2B5EF4-FFF2-40B4-BE49-F238E27FC236}">
                <a16:creationId xmlns:a16="http://schemas.microsoft.com/office/drawing/2014/main" id="{E87CFF94-9837-9E3A-CF57-82DA4D8126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10" name="Immagine 9" descr="Immagine che contiene Elementi grafici, Carattere, logo, simbolo&#10;&#10;Descrizione generata automaticamente">
            <a:extLst>
              <a:ext uri="{FF2B5EF4-FFF2-40B4-BE49-F238E27FC236}">
                <a16:creationId xmlns:a16="http://schemas.microsoft.com/office/drawing/2014/main" id="{1EF13330-BFBD-D08F-FD93-0533D6261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0796B6EF-9F63-11CC-8D82-42B465EFD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7A15C1A9-C98D-CBC1-F46B-8B6F79099D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3" name="Picture 2" descr="ASPTrapani.it - portale dei servizi on-line ASP 9 di Trapani">
            <a:extLst>
              <a:ext uri="{FF2B5EF4-FFF2-40B4-BE49-F238E27FC236}">
                <a16:creationId xmlns:a16="http://schemas.microsoft.com/office/drawing/2014/main" id="{47303087-4A8E-527D-E055-5C4058D391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A81ACD8-398A-9BB0-FB38-7513DD838B9D}"/>
              </a:ext>
            </a:extLst>
          </p:cNvPr>
          <p:cNvSpPr txBox="1"/>
          <p:nvPr/>
        </p:nvSpPr>
        <p:spPr>
          <a:xfrm>
            <a:off x="-414495" y="1464594"/>
            <a:ext cx="9335522" cy="830997"/>
          </a:xfrm>
          <a:prstGeom prst="rect">
            <a:avLst/>
          </a:prstGeom>
          <a:noFill/>
        </p:spPr>
        <p:txBody>
          <a:bodyPr wrap="square" rtlCol="0">
            <a:spAutoFit/>
          </a:bodyPr>
          <a:lstStyle/>
          <a:p>
            <a:pPr lvl="0" algn="ctr">
              <a:defRPr/>
            </a:pPr>
            <a:r>
              <a:rPr kumimoji="0" lang="it-IT"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it-IT" sz="4800" b="1" i="0" u="none" strike="noStrike" kern="1200" cap="none" spc="0" normalizeH="0" baseline="0" noProof="0" dirty="0">
                <a:ln>
                  <a:noFill/>
                </a:ln>
                <a:solidFill>
                  <a:srgbClr val="00B050"/>
                </a:solidFill>
                <a:effectLst/>
                <a:uLnTx/>
                <a:uFillTx/>
                <a:latin typeface="Calibri" panose="020F0502020204030204"/>
                <a:ea typeface="+mn-ea"/>
                <a:cs typeface="+mn-cs"/>
              </a:rPr>
              <a:t>OSPEDAL</a:t>
            </a:r>
            <a:r>
              <a:rPr lang="it-IT" sz="4800" b="1" dirty="0">
                <a:solidFill>
                  <a:srgbClr val="00B050"/>
                </a:solidFill>
                <a:latin typeface="Calibri" panose="020F0502020204030204"/>
              </a:rPr>
              <a:t>E</a:t>
            </a:r>
            <a:r>
              <a:rPr kumimoji="0" lang="it-IT" sz="4800" b="1" i="0" u="none" strike="noStrike" kern="1200" cap="none" spc="0" normalizeH="0" baseline="0" noProof="0" dirty="0">
                <a:ln>
                  <a:noFill/>
                </a:ln>
                <a:solidFill>
                  <a:srgbClr val="00B050"/>
                </a:solidFill>
                <a:effectLst/>
                <a:uLnTx/>
                <a:uFillTx/>
                <a:latin typeface="Calibri" panose="020F0502020204030204"/>
                <a:ea typeface="+mn-ea"/>
                <a:cs typeface="+mn-cs"/>
              </a:rPr>
              <a:t> DI COMUNITA’ </a:t>
            </a:r>
            <a:r>
              <a:rPr lang="it-IT" sz="4800" dirty="0">
                <a:solidFill>
                  <a:srgbClr val="00B050"/>
                </a:solidFill>
              </a:rPr>
              <a:t>(ODC)</a:t>
            </a:r>
            <a:endParaRPr kumimoji="0" lang="it-IT" sz="4800" b="1" i="0" u="none" strike="noStrike" kern="1200" cap="none" spc="0" normalizeH="0" baseline="0" noProof="0" dirty="0">
              <a:ln>
                <a:noFill/>
              </a:ln>
              <a:solidFill>
                <a:srgbClr val="00B050"/>
              </a:solidFill>
              <a:effectLst/>
              <a:uLnTx/>
              <a:uFillTx/>
              <a:latin typeface="Calibri" panose="020F0502020204030204"/>
            </a:endParaRPr>
          </a:p>
        </p:txBody>
      </p:sp>
    </p:spTree>
    <p:extLst>
      <p:ext uri="{BB962C8B-B14F-4D97-AF65-F5344CB8AC3E}">
        <p14:creationId xmlns:p14="http://schemas.microsoft.com/office/powerpoint/2010/main" val="324874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id="{CEACF166-CA7B-FB3D-6905-EAFA3DA6BEEF}"/>
              </a:ext>
            </a:extLst>
          </p:cNvPr>
          <p:cNvSpPr>
            <a:spLocks noGrp="1"/>
          </p:cNvSpPr>
          <p:nvPr>
            <p:ph idx="1"/>
          </p:nvPr>
        </p:nvSpPr>
        <p:spPr>
          <a:xfrm>
            <a:off x="912361" y="2411567"/>
            <a:ext cx="10308089" cy="3703483"/>
          </a:xfrm>
        </p:spPr>
        <p:txBody>
          <a:bodyPr vert="horz" lIns="91440" tIns="45720" rIns="91440" bIns="45720" rtlCol="0" anchor="t">
            <a:normAutofit fontScale="70000" lnSpcReduction="20000"/>
          </a:bodyPr>
          <a:lstStyle/>
          <a:p>
            <a:pPr marL="0" indent="0" algn="ctr">
              <a:buNone/>
            </a:pPr>
            <a:r>
              <a:rPr lang="it-IT" dirty="0">
                <a:solidFill>
                  <a:srgbClr val="19191A"/>
                </a:solidFill>
                <a:ea typeface="Roboto Mono"/>
              </a:rPr>
              <a:t>L'ODC E' UNA STRUTTURA SANITARIA TERRITORIALE, RIVOLTA  A  PAZIENTI CHE,  A  SEGUITO  DI  UN  EPISODIO  DI  ACUZIE  MINORE   O   PER   LA RIACUTIZZAZIONE DI  PATOLOGIE  CRONICHE,  NECESSITANO  DI  INTERVENTI SANITARI  A  BASSA  INTENSITA'  CLINICA  POTENZIALMENTE  EROGABILI  A DOMICILIO, MA CHE NECESSITANO  DI  ASSISTENZA/SORVEGLIANZA  SANITARIA INFERMIERISTICA  CONTINUATIVA,  ANCHE  NOTTURNA,  NON   EROGABILE   A DOMICILIO  O  IN  MANCANZA  DI   IDONEITA'   DEL   DOMICILIO   STESSO (STRUTTURALE E/O FAMILIARE). TALI NECESSITA'  POSSONO  CONCRETIZZARSI
SIA IN OCCASIONE DI DIMISSIONE  DA  STRUTTURA  OSPEDALIERA,  SIA  PER PAZIENTI CHE SI TROVANO AL LORO DOMICILIO,  IN  QUESTO  SECONDO  CASO POSSONO RIENTRARE  ANCHE  RICOVERI  BREVI. L'ODC PUO' AVERE UNA SEDE PROPRIA, ESSERE  COLLOCATO  IN  UNA  CASA DELLA  COMUNITA',  IN  STRUTTURE  SANITARIE  POLIFUNZIONALI,   PRESSO STRUTTURE RESIDENZIALI SOCIOSANITARIE OPPURE ESSERE  SITUATO  IN  UNA STRUTTURA OSPEDALIERA, MA  E'  RICONDUCIBILE  AI  SERVIZI  RICOMPRESI NELL'ASSISTENZA TERRITORIALE DISTRETTUALE. </a:t>
            </a:r>
          </a:p>
        </p:txBody>
      </p:sp>
      <p:pic>
        <p:nvPicPr>
          <p:cNvPr id="7" name="Immagine 6">
            <a:extLst>
              <a:ext uri="{FF2B5EF4-FFF2-40B4-BE49-F238E27FC236}">
                <a16:creationId xmlns:a16="http://schemas.microsoft.com/office/drawing/2014/main" id="{7080E99D-61A3-7F70-418E-BC9368D10796}"/>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8" name="Immagine 7">
            <a:extLst>
              <a:ext uri="{FF2B5EF4-FFF2-40B4-BE49-F238E27FC236}">
                <a16:creationId xmlns:a16="http://schemas.microsoft.com/office/drawing/2014/main" id="{DB798900-1B40-978A-F43C-8916C36270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9" name="Immagine 8" descr="Immagine che contiene Elementi grafici, Carattere, logo, simbolo&#10;&#10;Descrizione generata automaticamente">
            <a:extLst>
              <a:ext uri="{FF2B5EF4-FFF2-40B4-BE49-F238E27FC236}">
                <a16:creationId xmlns:a16="http://schemas.microsoft.com/office/drawing/2014/main" id="{32CF2A62-7E18-5775-76E5-5FB2985C0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966020BB-874D-F253-6B3C-09882016B7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1" name="Immagine 10" descr="Immagine che contiene testo, Carattere, Elementi grafici, logo&#10;&#10;Descrizione generata automaticamente">
            <a:extLst>
              <a:ext uri="{FF2B5EF4-FFF2-40B4-BE49-F238E27FC236}">
                <a16:creationId xmlns:a16="http://schemas.microsoft.com/office/drawing/2014/main" id="{E3C895BC-8092-3DA1-FE5D-F30FF5FA73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2" name="Picture 2" descr="ASPTrapani.it - portale dei servizi on-line ASP 9 di Trapani">
            <a:extLst>
              <a:ext uri="{FF2B5EF4-FFF2-40B4-BE49-F238E27FC236}">
                <a16:creationId xmlns:a16="http://schemas.microsoft.com/office/drawing/2014/main" id="{AA5FA586-F667-D5DF-F19F-642C45A37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034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36" name="Rectangle 471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106" name="Picture 2" descr="Uomo anziano con il vettore del fisioterapista 146585 Arte vettoriale a  Vecteezy">
            <a:extLst>
              <a:ext uri="{FF2B5EF4-FFF2-40B4-BE49-F238E27FC236}">
                <a16:creationId xmlns:a16="http://schemas.microsoft.com/office/drawing/2014/main" id="{F0E65A38-D799-1791-FD19-2F3D8B90F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02" b="1"/>
          <a:stretch/>
        </p:blipFill>
        <p:spPr bwMode="auto">
          <a:xfrm>
            <a:off x="-1944010"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7135" name="Rectangle 471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1">
            <a:extLst>
              <a:ext uri="{FF2B5EF4-FFF2-40B4-BE49-F238E27FC236}">
                <a16:creationId xmlns:a16="http://schemas.microsoft.com/office/drawing/2014/main" id="{84C03A65-9FDF-7763-A431-A228009B61F0}"/>
              </a:ext>
            </a:extLst>
          </p:cNvPr>
          <p:cNvSpPr>
            <a:spLocks noGrp="1"/>
          </p:cNvSpPr>
          <p:nvPr>
            <p:ph type="title"/>
          </p:nvPr>
        </p:nvSpPr>
        <p:spPr>
          <a:xfrm>
            <a:off x="5125019" y="-146748"/>
            <a:ext cx="8153400" cy="1899912"/>
          </a:xfrm>
        </p:spPr>
        <p:txBody>
          <a:bodyPr>
            <a:normAutofit/>
          </a:bodyPr>
          <a:lstStyle/>
          <a:p>
            <a:r>
              <a:rPr lang="it-IT" sz="4000" b="1" dirty="0"/>
              <a:t>CHI PUO' ACCEDERE ALL'ODC?</a:t>
            </a:r>
          </a:p>
        </p:txBody>
      </p:sp>
      <p:sp>
        <p:nvSpPr>
          <p:cNvPr id="5" name="Segnaposto contenuto 2">
            <a:extLst>
              <a:ext uri="{FF2B5EF4-FFF2-40B4-BE49-F238E27FC236}">
                <a16:creationId xmlns:a16="http://schemas.microsoft.com/office/drawing/2014/main" id="{E3BC1672-3A07-679C-06FC-9D6CB536CD5B}"/>
              </a:ext>
            </a:extLst>
          </p:cNvPr>
          <p:cNvSpPr>
            <a:spLocks noGrp="1"/>
          </p:cNvSpPr>
          <p:nvPr>
            <p:ph idx="1"/>
          </p:nvPr>
        </p:nvSpPr>
        <p:spPr>
          <a:xfrm>
            <a:off x="5596823" y="1019457"/>
            <a:ext cx="6420419" cy="6572250"/>
          </a:xfrm>
        </p:spPr>
        <p:txBody>
          <a:bodyPr vert="horz" lIns="91440" tIns="45720" rIns="91440" bIns="45720" rtlCol="0">
            <a:noAutofit/>
          </a:bodyPr>
          <a:lstStyle/>
          <a:p>
            <a:pPr marL="0" indent="0">
              <a:buNone/>
            </a:pPr>
            <a:r>
              <a:rPr lang="it-IT" sz="1800" dirty="0">
                <a:ea typeface="Roboto Mono"/>
              </a:rPr>
              <a:t> </a:t>
            </a:r>
          </a:p>
          <a:p>
            <a:pPr marL="0" indent="0">
              <a:buNone/>
            </a:pPr>
            <a:r>
              <a:rPr lang="it-IT" sz="1800" dirty="0">
                <a:ea typeface="Roboto Mono"/>
              </a:rPr>
              <a:t>CATEGORIE PRINCIPALI DI PAZIENTI ELEGGIBILI</a:t>
            </a:r>
          </a:p>
          <a:p>
            <a:pPr marL="0" indent="0">
              <a:buNone/>
            </a:pPr>
            <a:r>
              <a:rPr lang="it-IT" sz="1800" dirty="0">
                <a:ea typeface="Roboto Mono"/>
              </a:rPr>
              <a:t>    A) PAZIENTI FRAGILI E/O CRONICI, PROVENIENTI DAL  DOMICILIO,  PER LA PRESENZA DI RIACUTIZZAZIONE DI  CONDIZIONE  CLINICA  PREESISTENTE, INSORGENZA DI UN QUADRO IMPREVISTO, IN CUI IL  RICOVERO  IN  OSPEDALE RISULTI INAPPROPRIATO; 
    B)  PAZIENTI,   PREVALENTEMENTE   AFFETTI   DA   MULTIMORBIDITA’, PROVENIENTI DA STRUTTURA  OSPEDALIERA,  PER  ACUTI  O  RIABILITATIVA, CLINICAMENTE DIMISSIBILI PER  CONCLUSIONE  DEL  PERCORSO  DIAGNOSTICO TERAPEUTICO OSPEDALIERO, MA  CON  CONDIZIONI  RICHIEDENTI  ASSISTENZA INFERMIERISTICA CONTINUATIVA; 
    C) PAZIENTI CHE NECESSITANO DI ASSISTENZA NELLA  SOMMINISTRAZIONE DI FARMACI O NELLA GESTIONE DI PRESIDI E DISPOSITIVI, CHE NECESSITANO DI INTERVENTI  DI AFFIANCAMENTO,  EDUCAZIONE  ED  ADDESTRAMENTO  DEL PAZIENTE E DEL CAREGIVER PRIMA DEL RITORNO AL DOMICILIO; 
    D)      PAZIENTI      CHE      NECESSITANO      DI       SUPPORTO RIABILITATIVO-RIEDUCATIVO.</a:t>
            </a:r>
            <a:endParaRPr lang="it-IT" sz="1800" dirty="0"/>
          </a:p>
        </p:txBody>
      </p:sp>
    </p:spTree>
    <p:extLst>
      <p:ext uri="{BB962C8B-B14F-4D97-AF65-F5344CB8AC3E}">
        <p14:creationId xmlns:p14="http://schemas.microsoft.com/office/powerpoint/2010/main" val="1628897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magine 9" descr="Immagine che contiene vestiti, cartone animato, persona, illustrazione&#10;&#10;Descrizione generata automaticamente">
            <a:extLst>
              <a:ext uri="{FF2B5EF4-FFF2-40B4-BE49-F238E27FC236}">
                <a16:creationId xmlns:a16="http://schemas.microsoft.com/office/drawing/2014/main" id="{DD2D8F2D-A609-EE72-7BE6-F497443DBF6D}"/>
              </a:ext>
            </a:extLst>
          </p:cNvPr>
          <p:cNvPicPr>
            <a:picLocks noChangeAspect="1"/>
          </p:cNvPicPr>
          <p:nvPr/>
        </p:nvPicPr>
        <p:blipFill>
          <a:blip r:embed="rId2">
            <a:extLst>
              <a:ext uri="{28A0092B-C50C-407E-A947-70E740481C1C}">
                <a14:useLocalDpi xmlns:a14="http://schemas.microsoft.com/office/drawing/2010/main" val="0"/>
              </a:ext>
            </a:extLst>
          </a:blip>
          <a:srcRect l="5884" r="-1"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1">
            <a:extLst>
              <a:ext uri="{FF2B5EF4-FFF2-40B4-BE49-F238E27FC236}">
                <a16:creationId xmlns:a16="http://schemas.microsoft.com/office/drawing/2014/main" id="{0174ECA9-A86B-930B-E808-20869A7E3074}"/>
              </a:ext>
            </a:extLst>
          </p:cNvPr>
          <p:cNvSpPr>
            <a:spLocks noGrp="1"/>
          </p:cNvSpPr>
          <p:nvPr>
            <p:ph type="title"/>
          </p:nvPr>
        </p:nvSpPr>
        <p:spPr>
          <a:xfrm>
            <a:off x="5907268" y="-154050"/>
            <a:ext cx="7524749" cy="1899912"/>
          </a:xfrm>
        </p:spPr>
        <p:txBody>
          <a:bodyPr>
            <a:normAutofit/>
          </a:bodyPr>
          <a:lstStyle/>
          <a:p>
            <a:r>
              <a:rPr lang="it-IT" sz="4000" b="1" dirty="0"/>
              <a:t>CHI PROPONE IL RICOVERO? </a:t>
            </a:r>
          </a:p>
        </p:txBody>
      </p:sp>
      <p:sp>
        <p:nvSpPr>
          <p:cNvPr id="5" name="Segnaposto contenuto 2">
            <a:extLst>
              <a:ext uri="{FF2B5EF4-FFF2-40B4-BE49-F238E27FC236}">
                <a16:creationId xmlns:a16="http://schemas.microsoft.com/office/drawing/2014/main" id="{9BB2CFF1-B291-8841-A655-3B5DAB1E4580}"/>
              </a:ext>
            </a:extLst>
          </p:cNvPr>
          <p:cNvSpPr>
            <a:spLocks noGrp="1"/>
          </p:cNvSpPr>
          <p:nvPr>
            <p:ph idx="1"/>
          </p:nvPr>
        </p:nvSpPr>
        <p:spPr>
          <a:xfrm>
            <a:off x="7684010" y="1226343"/>
            <a:ext cx="4319257" cy="4710113"/>
          </a:xfrm>
        </p:spPr>
        <p:txBody>
          <a:bodyPr vert="horz" lIns="91440" tIns="45720" rIns="91440" bIns="45720" rtlCol="0">
            <a:noAutofit/>
          </a:bodyPr>
          <a:lstStyle/>
          <a:p>
            <a:pPr marL="0" indent="0" algn="ctr">
              <a:buNone/>
            </a:pPr>
            <a:r>
              <a:rPr lang="it-IT" sz="2000" dirty="0">
                <a:ea typeface="Roboto Mono"/>
              </a:rPr>
              <a:t>MEDICO DI MEDICINA GENERALE; </a:t>
            </a:r>
          </a:p>
          <a:p>
            <a:pPr marL="0" indent="0" algn="ctr">
              <a:buNone/>
            </a:pPr>
            <a:r>
              <a:rPr lang="it-IT" sz="2000" dirty="0">
                <a:ea typeface="Roboto Mono"/>
              </a:rPr>
              <a:t>MEDICO DI CONTINUITA' ASSISTENZIALE; 
MEDICO SPECIALISTA AMBULATORIALE INTERNO ED OSPEDALIERO; </a:t>
            </a:r>
          </a:p>
          <a:p>
            <a:pPr marL="0" indent="0" algn="ctr">
              <a:buNone/>
            </a:pPr>
            <a:r>
              <a:rPr lang="it-IT" sz="2000" dirty="0">
                <a:ea typeface="Roboto Mono"/>
              </a:rPr>
              <a:t>MEDICO DEL PRONTO SOCCORSO; </a:t>
            </a:r>
          </a:p>
          <a:p>
            <a:pPr marL="0" indent="0" algn="ctr">
              <a:buNone/>
            </a:pPr>
            <a:r>
              <a:rPr lang="it-IT" sz="2000" dirty="0">
                <a:ea typeface="Roboto Mono"/>
              </a:rPr>
              <a:t>PEDIATRA DI LIBERA SCELTA. </a:t>
            </a:r>
          </a:p>
          <a:p>
            <a:pPr marL="0" indent="0" algn="ctr">
              <a:buNone/>
            </a:pPr>
            <a:r>
              <a:rPr lang="it-IT" sz="2000" dirty="0">
                <a:ea typeface="Roboto Mono"/>
              </a:rPr>
              <a:t>IL RICOVERO PRESSO L'ODC DEVE AVERE UNA DURATA NON SUPERIORE  A  30
GIORNI. SOLO IN CASI ECCEZIONALI E COMUNQUE MOTIVATI  DALLA  PRESENZA
DI SITUAZIONI CLINICHE NON  RISOLTE  LA  DEGENZA  POTRA'  PROLUNGARSI
ULTERIORMENTE. </a:t>
            </a:r>
            <a:endParaRPr lang="it-IT" sz="2000" dirty="0"/>
          </a:p>
        </p:txBody>
      </p:sp>
      <p:sp>
        <p:nvSpPr>
          <p:cNvPr id="6" name="AutoShape 2" descr="40,000,000+ immagini vettoriali stock di Dottore | Depositphotos">
            <a:extLst>
              <a:ext uri="{FF2B5EF4-FFF2-40B4-BE49-F238E27FC236}">
                <a16:creationId xmlns:a16="http://schemas.microsoft.com/office/drawing/2014/main" id="{E6E1201D-B663-AA5B-E076-44FB3C47A1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343405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50" name="Rectangle 3994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38" name="Picture 2" descr="Diritto amministrativo e legislazione sanitaria - Edizioni Simone">
            <a:extLst>
              <a:ext uri="{FF2B5EF4-FFF2-40B4-BE49-F238E27FC236}">
                <a16:creationId xmlns:a16="http://schemas.microsoft.com/office/drawing/2014/main" id="{49F62A5D-B737-22BC-204E-20E22AB20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6198" b="-1"/>
          <a:stretch/>
        </p:blipFill>
        <p:spPr bwMode="auto">
          <a:xfrm>
            <a:off x="255544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9952" name="Rectangle 3995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egnaposto contenuto 2">
            <a:extLst>
              <a:ext uri="{FF2B5EF4-FFF2-40B4-BE49-F238E27FC236}">
                <a16:creationId xmlns:a16="http://schemas.microsoft.com/office/drawing/2014/main" id="{D53A9912-7C9E-2A47-347D-47604D1D9F89}"/>
              </a:ext>
            </a:extLst>
          </p:cNvPr>
          <p:cNvSpPr>
            <a:spLocks noGrp="1"/>
          </p:cNvSpPr>
          <p:nvPr>
            <p:ph idx="1"/>
          </p:nvPr>
        </p:nvSpPr>
        <p:spPr>
          <a:xfrm>
            <a:off x="228030" y="1181100"/>
            <a:ext cx="3982020" cy="4791075"/>
          </a:xfrm>
        </p:spPr>
        <p:txBody>
          <a:bodyPr>
            <a:normAutofit fontScale="62500" lnSpcReduction="20000"/>
          </a:bodyPr>
          <a:lstStyle/>
          <a:p>
            <a:pPr marL="0" indent="0" algn="ctr">
              <a:buNone/>
            </a:pPr>
            <a:r>
              <a:rPr lang="it-IT" sz="3600" i="1" dirty="0"/>
              <a:t>I Decreti Legislativi 502/92 e 517/93</a:t>
            </a:r>
          </a:p>
          <a:p>
            <a:pPr marL="0" indent="0" algn="ctr">
              <a:buNone/>
            </a:pPr>
            <a:r>
              <a:rPr lang="it-IT" sz="3600" i="1" dirty="0"/>
              <a:t>Parole chiavi: Aziendalizzazione e Regionalizzazione </a:t>
            </a:r>
          </a:p>
          <a:p>
            <a:pPr marL="0" indent="0" algn="ctr">
              <a:buNone/>
            </a:pPr>
            <a:r>
              <a:rPr lang="it-IT" sz="3600" i="1" dirty="0"/>
              <a:t>Sistema di remunerazione per quota Capitaria Tariffe e DRG/ROD</a:t>
            </a:r>
          </a:p>
          <a:p>
            <a:pPr marL="0" indent="0" algn="ctr">
              <a:buNone/>
            </a:pPr>
            <a:r>
              <a:rPr lang="it-IT" sz="3600" i="1" dirty="0"/>
              <a:t>Livelli uniformi di assistenza </a:t>
            </a:r>
          </a:p>
          <a:p>
            <a:pPr marL="0" indent="0" algn="ctr">
              <a:buNone/>
            </a:pPr>
            <a:endParaRPr lang="it-IT" sz="3600" i="1" dirty="0"/>
          </a:p>
          <a:p>
            <a:pPr marL="0" indent="0" algn="ctr">
              <a:buNone/>
            </a:pPr>
            <a:r>
              <a:rPr lang="it-IT" sz="3600" i="1" dirty="0"/>
              <a:t>Il Decreto Legislativo 229/99</a:t>
            </a:r>
          </a:p>
          <a:p>
            <a:pPr marL="0" indent="0" algn="ctr">
              <a:buNone/>
            </a:pPr>
            <a:r>
              <a:rPr lang="it-IT" sz="3600" i="1" dirty="0"/>
              <a:t>Parole chiavi: Livelli essenziali ed uniformi di assistenza prevenzione collettiva e sanità pubblica Assistenza distrettuale Assistenza ospedaliera</a:t>
            </a:r>
          </a:p>
          <a:p>
            <a:pPr marL="0" indent="0" algn="ctr">
              <a:buNone/>
            </a:pPr>
            <a:endParaRPr lang="it-IT" sz="3600" i="1" dirty="0"/>
          </a:p>
          <a:p>
            <a:pPr algn="ctr"/>
            <a:endParaRPr lang="it-IT" sz="1800" i="1" dirty="0"/>
          </a:p>
        </p:txBody>
      </p:sp>
    </p:spTree>
    <p:extLst>
      <p:ext uri="{BB962C8B-B14F-4D97-AF65-F5344CB8AC3E}">
        <p14:creationId xmlns:p14="http://schemas.microsoft.com/office/powerpoint/2010/main" val="51971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A8E70790-3414-C56B-F3AF-72862BC0894D}"/>
              </a:ext>
            </a:extLst>
          </p:cNvPr>
          <p:cNvSpPr>
            <a:spLocks noGrp="1"/>
          </p:cNvSpPr>
          <p:nvPr>
            <p:ph type="title"/>
          </p:nvPr>
        </p:nvSpPr>
        <p:spPr>
          <a:xfrm>
            <a:off x="1797666" y="647700"/>
            <a:ext cx="8596668" cy="1320800"/>
          </a:xfrm>
        </p:spPr>
        <p:txBody>
          <a:bodyPr/>
          <a:lstStyle/>
          <a:p>
            <a:pPr algn="ctr"/>
            <a:r>
              <a:rPr lang="it-IT" b="1" dirty="0">
                <a:solidFill>
                  <a:srgbClr val="00B050"/>
                </a:solidFill>
              </a:rPr>
              <a:t>RESPONSABILITA'</a:t>
            </a:r>
          </a:p>
        </p:txBody>
      </p:sp>
      <p:sp>
        <p:nvSpPr>
          <p:cNvPr id="5" name="Segnaposto contenuto 2">
            <a:extLst>
              <a:ext uri="{FF2B5EF4-FFF2-40B4-BE49-F238E27FC236}">
                <a16:creationId xmlns:a16="http://schemas.microsoft.com/office/drawing/2014/main" id="{7C424E54-AEDE-41AD-2E95-A9F54312790B}"/>
              </a:ext>
            </a:extLst>
          </p:cNvPr>
          <p:cNvSpPr>
            <a:spLocks noGrp="1"/>
          </p:cNvSpPr>
          <p:nvPr>
            <p:ph idx="1"/>
          </p:nvPr>
        </p:nvSpPr>
        <p:spPr>
          <a:xfrm>
            <a:off x="500592" y="2329527"/>
            <a:ext cx="11190816" cy="3880773"/>
          </a:xfrm>
        </p:spPr>
        <p:txBody>
          <a:bodyPr vert="horz" lIns="91440" tIns="45720" rIns="91440" bIns="45720" rtlCol="0" anchor="t">
            <a:normAutofit/>
          </a:bodyPr>
          <a:lstStyle/>
          <a:p>
            <a:pPr marL="0" indent="0" algn="ctr">
              <a:buNone/>
            </a:pPr>
            <a:r>
              <a:rPr lang="it-IT" sz="2400" dirty="0">
                <a:solidFill>
                  <a:srgbClr val="19191A"/>
                </a:solidFill>
                <a:ea typeface="Roboto Mono"/>
              </a:rPr>
              <a:t>LA RESPONSABILITA' IGIENICO SANITARIA E CLINICA  DELL’ODC E' IN CAPO AL MEDICO E PUO' ESSERE ATTRIBUITA AD UN MEDICO DIPENDENTE O CONVENZIONATO CON IL SSN, PERTANTO PUO' ESSERE ATTRIBUITA  ANCHE  A MMG/PLS, SAI.  LA RESPONSABILITA'  ORGANIZZATIVA  E'  AFFIDATA  AD UN RESPONSABILE INFERMIERISTICO (CFR. DM  N.  70/2015),  SECONDO  QUANTO PREVISTO DALL'ACCORDO STATO-REGIONI DEL 20 FEBBRAIO 2020. </a:t>
            </a:r>
            <a:endParaRPr lang="it-IT" sz="2400" dirty="0"/>
          </a:p>
        </p:txBody>
      </p:sp>
      <p:pic>
        <p:nvPicPr>
          <p:cNvPr id="6" name="Immagine 5">
            <a:extLst>
              <a:ext uri="{FF2B5EF4-FFF2-40B4-BE49-F238E27FC236}">
                <a16:creationId xmlns:a16="http://schemas.microsoft.com/office/drawing/2014/main" id="{9C28D148-6C87-8117-9690-25A7C60CF2B7}"/>
              </a:ext>
            </a:extLst>
          </p:cNvPr>
          <p:cNvPicPr>
            <a:picLocks noChangeAspect="1"/>
          </p:cNvPicPr>
          <p:nvPr/>
        </p:nvPicPr>
        <p:blipFill>
          <a:blip r:embed="rId2"/>
          <a:stretch>
            <a:fillRect/>
          </a:stretch>
        </p:blipFill>
        <p:spPr>
          <a:xfrm>
            <a:off x="2108910" y="5331417"/>
            <a:ext cx="1585009" cy="1233294"/>
          </a:xfrm>
          <a:prstGeom prst="rect">
            <a:avLst/>
          </a:prstGeom>
        </p:spPr>
      </p:pic>
      <p:pic>
        <p:nvPicPr>
          <p:cNvPr id="7" name="Immagine 6">
            <a:extLst>
              <a:ext uri="{FF2B5EF4-FFF2-40B4-BE49-F238E27FC236}">
                <a16:creationId xmlns:a16="http://schemas.microsoft.com/office/drawing/2014/main" id="{FA6CB7A8-8CB1-1B80-E95D-AD5068A40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6331" y="5677677"/>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19A878B1-ABE9-A5A1-51BB-15DFCD93DA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5406" y="5503984"/>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BF7B92B2-3638-8792-DEFD-CD6AF66639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521" y="5697088"/>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1E789891-C23B-297D-AB53-73D2393274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0927" y="52078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1B69F8E7-286A-A4A6-BFCC-5C08852771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673" y="5507312"/>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75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1" name="Rectangle 41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Ospedale medico edificio esterno. Un'ambulanza vicino all'edificio dell' ospedale. Vista esterna della struttura medica isolata con alberi e nuvole  sullo sfondo. Illustrazione vettoriale piatta | Vettore Premium">
            <a:extLst>
              <a:ext uri="{FF2B5EF4-FFF2-40B4-BE49-F238E27FC236}">
                <a16:creationId xmlns:a16="http://schemas.microsoft.com/office/drawing/2014/main" id="{AE33BBE7-8054-3611-5313-C127280EA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941" b="3866"/>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41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1">
            <a:extLst>
              <a:ext uri="{FF2B5EF4-FFF2-40B4-BE49-F238E27FC236}">
                <a16:creationId xmlns:a16="http://schemas.microsoft.com/office/drawing/2014/main" id="{6CC87883-5C67-8A5D-6ED7-AA23B5AEF4DB}"/>
              </a:ext>
            </a:extLst>
          </p:cNvPr>
          <p:cNvSpPr>
            <a:spLocks noGrp="1"/>
          </p:cNvSpPr>
          <p:nvPr>
            <p:ph type="title"/>
          </p:nvPr>
        </p:nvSpPr>
        <p:spPr>
          <a:xfrm>
            <a:off x="609737" y="365120"/>
            <a:ext cx="5486263" cy="1899912"/>
          </a:xfrm>
        </p:spPr>
        <p:txBody>
          <a:bodyPr>
            <a:normAutofit/>
          </a:bodyPr>
          <a:lstStyle/>
          <a:p>
            <a:r>
              <a:rPr lang="it-IT" sz="4000" b="1" i="1" dirty="0">
                <a:solidFill>
                  <a:srgbClr val="00B050"/>
                </a:solidFill>
                <a:latin typeface="+mn-lt"/>
              </a:rPr>
              <a:t>E IN CASO DI EMERGENZA? </a:t>
            </a:r>
          </a:p>
        </p:txBody>
      </p:sp>
      <p:sp>
        <p:nvSpPr>
          <p:cNvPr id="5" name="Segnaposto contenuto 2">
            <a:extLst>
              <a:ext uri="{FF2B5EF4-FFF2-40B4-BE49-F238E27FC236}">
                <a16:creationId xmlns:a16="http://schemas.microsoft.com/office/drawing/2014/main" id="{09D5E3C4-7EDD-216D-7901-F02D14C63C8A}"/>
              </a:ext>
            </a:extLst>
          </p:cNvPr>
          <p:cNvSpPr>
            <a:spLocks noGrp="1"/>
          </p:cNvSpPr>
          <p:nvPr>
            <p:ph idx="1"/>
          </p:nvPr>
        </p:nvSpPr>
        <p:spPr>
          <a:xfrm>
            <a:off x="609737" y="2265037"/>
            <a:ext cx="3822189" cy="3742762"/>
          </a:xfrm>
        </p:spPr>
        <p:txBody>
          <a:bodyPr vert="horz" lIns="91440" tIns="45720" rIns="91440" bIns="45720" rtlCol="0">
            <a:normAutofit/>
          </a:bodyPr>
          <a:lstStyle/>
          <a:p>
            <a:pPr marL="0" indent="0">
              <a:buNone/>
            </a:pPr>
            <a:r>
              <a:rPr lang="it-IT" sz="2000" dirty="0">
                <a:ea typeface="Roboto Mono"/>
              </a:rPr>
              <a:t>DOVRANNO  ESSERE  ATTIVATE  LE  PROCEDURE PREVISTE, A  LIVELLO  REGIONALE,  TRAMITE  IL  SISTEMA  DI  EMERGENZA URGENZA  TERRITORIALE. NEL  CASO  IN  CUI  LA  SEDE   DELL'ODC   SIA ALL'INTERNO DI UN PRESIDIO OSPEDALIERO POTRANNO  ESSERE  ATTIVATE  LE PROCEDURE D'URGENZA DEL PRESIDIO OSPEDALIERO. </a:t>
            </a:r>
            <a:endParaRPr lang="it-IT" sz="2000" dirty="0"/>
          </a:p>
        </p:txBody>
      </p:sp>
    </p:spTree>
    <p:extLst>
      <p:ext uri="{BB962C8B-B14F-4D97-AF65-F5344CB8AC3E}">
        <p14:creationId xmlns:p14="http://schemas.microsoft.com/office/powerpoint/2010/main" val="100358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DC3F7FFD-1CE1-7C1A-8DE4-B3EDF44C8B6C}"/>
              </a:ext>
            </a:extLst>
          </p:cNvPr>
          <p:cNvPicPr>
            <a:picLocks noChangeAspect="1"/>
          </p:cNvPicPr>
          <p:nvPr/>
        </p:nvPicPr>
        <p:blipFill>
          <a:blip r:embed="rId2"/>
          <a:stretch>
            <a:fillRect/>
          </a:stretch>
        </p:blipFill>
        <p:spPr>
          <a:xfrm>
            <a:off x="521208" y="1133856"/>
            <a:ext cx="11237976" cy="5294376"/>
          </a:xfrm>
          <a:prstGeom prst="rect">
            <a:avLst/>
          </a:prstGeom>
        </p:spPr>
      </p:pic>
    </p:spTree>
    <p:extLst>
      <p:ext uri="{BB962C8B-B14F-4D97-AF65-F5344CB8AC3E}">
        <p14:creationId xmlns:p14="http://schemas.microsoft.com/office/powerpoint/2010/main" val="64465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B881C1-3EE1-FE4B-B012-6A3966E52836}"/>
              </a:ext>
            </a:extLst>
          </p:cNvPr>
          <p:cNvSpPr>
            <a:spLocks noGrp="1"/>
          </p:cNvSpPr>
          <p:nvPr>
            <p:ph type="title"/>
          </p:nvPr>
        </p:nvSpPr>
        <p:spPr/>
        <p:txBody>
          <a:bodyPr/>
          <a:lstStyle/>
          <a:p>
            <a:r>
              <a:rPr lang="it-IT" b="1" i="1" dirty="0">
                <a:solidFill>
                  <a:srgbClr val="00B050"/>
                </a:solidFill>
              </a:rPr>
              <a:t>CENTRALE OPERATIVA 116117</a:t>
            </a:r>
          </a:p>
        </p:txBody>
      </p:sp>
      <p:sp>
        <p:nvSpPr>
          <p:cNvPr id="3" name="Segnaposto contenuto 2">
            <a:extLst>
              <a:ext uri="{FF2B5EF4-FFF2-40B4-BE49-F238E27FC236}">
                <a16:creationId xmlns:a16="http://schemas.microsoft.com/office/drawing/2014/main" id="{269015AA-1BD1-FF6F-08AE-AAEB7D7E4AEA}"/>
              </a:ext>
            </a:extLst>
          </p:cNvPr>
          <p:cNvSpPr>
            <a:spLocks noGrp="1"/>
          </p:cNvSpPr>
          <p:nvPr>
            <p:ph sz="half" idx="1"/>
          </p:nvPr>
        </p:nvSpPr>
        <p:spPr>
          <a:xfrm>
            <a:off x="244527" y="1425575"/>
            <a:ext cx="11702946" cy="4351338"/>
          </a:xfrm>
        </p:spPr>
        <p:txBody>
          <a:bodyPr vert="horz" lIns="91440" tIns="45720" rIns="91440" bIns="45720" rtlCol="0" anchor="t">
            <a:normAutofit fontScale="77500" lnSpcReduction="20000"/>
          </a:bodyPr>
          <a:lstStyle/>
          <a:p>
            <a:r>
              <a:rPr lang="it-IT" dirty="0"/>
              <a:t>LA CENTRALE OPERATIVA 116117 SEDE DEL NUMERO ARMONIZZATO (NEA) PER LE CURE MEDICHE NON URGENTI OFFRE UN SERVIZIO TELEFONICO GRATUITO ALLA POPOLAZIONE ATTIVO 24 ORE SU 24 E 7 GIORNI SU 7 PER TUTTE LE PRESTAIONI SANITARIE E SOCIO SANITARIE A BASSA INTENSITA' ASSISTENZIALE. </a:t>
            </a:r>
          </a:p>
        </p:txBody>
      </p:sp>
      <p:sp>
        <p:nvSpPr>
          <p:cNvPr id="4" name="Segnaposto contenuto 3">
            <a:extLst>
              <a:ext uri="{FF2B5EF4-FFF2-40B4-BE49-F238E27FC236}">
                <a16:creationId xmlns:a16="http://schemas.microsoft.com/office/drawing/2014/main" id="{12921D60-7246-F5AC-E6AD-5BF485F288BA}"/>
              </a:ext>
            </a:extLst>
          </p:cNvPr>
          <p:cNvSpPr>
            <a:spLocks noGrp="1"/>
          </p:cNvSpPr>
          <p:nvPr>
            <p:ph sz="half" idx="2"/>
          </p:nvPr>
        </p:nvSpPr>
        <p:spPr>
          <a:xfrm>
            <a:off x="7435746" y="2751138"/>
            <a:ext cx="4457203" cy="3880773"/>
          </a:xfrm>
        </p:spPr>
        <p:txBody>
          <a:bodyPr vert="horz" lIns="91440" tIns="45720" rIns="91440" bIns="45720" rtlCol="0" anchor="t">
            <a:normAutofit fontScale="77500" lnSpcReduction="20000"/>
          </a:bodyPr>
          <a:lstStyle/>
          <a:p>
            <a:pPr marL="0" indent="0">
              <a:buNone/>
            </a:pPr>
            <a:r>
              <a:rPr lang="it-IT" b="1" dirty="0">
                <a:solidFill>
                  <a:schemeClr val="accent1"/>
                </a:solidFill>
              </a:rPr>
              <a:t>STANDARD</a:t>
            </a:r>
            <a:endParaRPr lang="it-IT" dirty="0"/>
          </a:p>
          <a:p>
            <a:pPr marL="0" indent="0">
              <a:buNone/>
            </a:pPr>
            <a:r>
              <a:rPr lang="it-IT" dirty="0">
                <a:solidFill>
                  <a:schemeClr val="tx1"/>
                </a:solidFill>
              </a:rPr>
              <a:t>1 CENTRALE OPERATIVA NEA 116117 OGNI 1-2 MILIONI DI ABITANTI O COMUNQUE A VALENZA REGIONALE, INCREMENTABILE SULLA BASE DELLA NUMEROSITA' DELLA POPOLAZIONE . </a:t>
            </a:r>
          </a:p>
          <a:p>
            <a:pPr marL="0" indent="0">
              <a:buNone/>
            </a:pPr>
            <a:r>
              <a:rPr lang="it-IT" dirty="0">
                <a:solidFill>
                  <a:schemeClr val="tx1"/>
                </a:solidFill>
              </a:rPr>
              <a:t>LA CENTRALE RACCOGLIE LE CHIAMATE DI UNO O PIU' DISTRETTI TELEFONICI IN FUNZIONE DELLE DIMENSIONI DEI DISTRETTI STESSI E DELLE MODALITA' ORGANIZZATIVE DELLE REGIONI. </a:t>
            </a:r>
          </a:p>
        </p:txBody>
      </p:sp>
      <p:pic>
        <p:nvPicPr>
          <p:cNvPr id="46082" name="Picture 2" descr="Da oggi in funzione il nuovo numero unico 116.117 per chiamare la Guardia  medica - Lavocediasti.it">
            <a:extLst>
              <a:ext uri="{FF2B5EF4-FFF2-40B4-BE49-F238E27FC236}">
                <a16:creationId xmlns:a16="http://schemas.microsoft.com/office/drawing/2014/main" id="{19E1D190-B71F-6CEA-4D90-256C761E4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50" y="2693988"/>
            <a:ext cx="6003873" cy="3672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01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0D8971B-7F06-8A74-F0E0-C14E2FFA1F98}"/>
              </a:ext>
            </a:extLst>
          </p:cNvPr>
          <p:cNvPicPr>
            <a:picLocks noChangeAspect="1"/>
          </p:cNvPicPr>
          <p:nvPr/>
        </p:nvPicPr>
        <p:blipFill>
          <a:blip r:embed="rId2"/>
          <a:stretch>
            <a:fillRect/>
          </a:stretch>
        </p:blipFill>
        <p:spPr>
          <a:xfrm>
            <a:off x="2127960" y="123573"/>
            <a:ext cx="1585009" cy="1233294"/>
          </a:xfrm>
          <a:prstGeom prst="rect">
            <a:avLst/>
          </a:prstGeom>
        </p:spPr>
      </p:pic>
      <p:pic>
        <p:nvPicPr>
          <p:cNvPr id="4" name="Immagine 3">
            <a:extLst>
              <a:ext uri="{FF2B5EF4-FFF2-40B4-BE49-F238E27FC236}">
                <a16:creationId xmlns:a16="http://schemas.microsoft.com/office/drawing/2014/main" id="{A02E5580-F2E8-9199-3F38-06F137786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381" y="469833"/>
            <a:ext cx="1820959" cy="919599"/>
          </a:xfrm>
          <a:prstGeom prst="rect">
            <a:avLst/>
          </a:prstGeom>
        </p:spPr>
      </p:pic>
      <p:pic>
        <p:nvPicPr>
          <p:cNvPr id="5" name="Immagine 4" descr="Immagine che contiene Elementi grafici, Carattere, logo, simbolo&#10;&#10;Descrizione generata automaticamente">
            <a:extLst>
              <a:ext uri="{FF2B5EF4-FFF2-40B4-BE49-F238E27FC236}">
                <a16:creationId xmlns:a16="http://schemas.microsoft.com/office/drawing/2014/main" id="{E607E33A-2B12-82E1-B0B7-81FBE8EBC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4456" y="296140"/>
            <a:ext cx="3656040" cy="1184031"/>
          </a:xfrm>
          <a:prstGeom prst="rect">
            <a:avLst/>
          </a:prstGeom>
        </p:spPr>
      </p:pic>
      <p:pic>
        <p:nvPicPr>
          <p:cNvPr id="6" name="Immagine 5" descr="Immagine che contiene testo, Carattere, Elementi grafici, logo&#10;&#10;Descrizione generata automaticamente">
            <a:extLst>
              <a:ext uri="{FF2B5EF4-FFF2-40B4-BE49-F238E27FC236}">
                <a16:creationId xmlns:a16="http://schemas.microsoft.com/office/drawing/2014/main" id="{DD498A6A-36DA-CB12-F9AB-461967D8A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3571" y="489244"/>
            <a:ext cx="1494347" cy="919598"/>
          </a:xfrm>
          <a:prstGeom prst="rect">
            <a:avLst/>
          </a:prstGeom>
        </p:spPr>
      </p:pic>
      <p:pic>
        <p:nvPicPr>
          <p:cNvPr id="7" name="Immagine 6" descr="Immagine che contiene testo, Carattere, Elementi grafici, logo&#10;&#10;Descrizione generata automaticamente">
            <a:extLst>
              <a:ext uri="{FF2B5EF4-FFF2-40B4-BE49-F238E27FC236}">
                <a16:creationId xmlns:a16="http://schemas.microsoft.com/office/drawing/2014/main" id="{807A87E4-B79E-B893-5996-5DD1B7F547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9977" y="0"/>
            <a:ext cx="1820959" cy="1880558"/>
          </a:xfrm>
          <a:prstGeom prst="rect">
            <a:avLst/>
          </a:prstGeom>
        </p:spPr>
      </p:pic>
      <p:pic>
        <p:nvPicPr>
          <p:cNvPr id="8" name="Picture 2" descr="ASPTrapani.it - portale dei servizi on-line ASP 9 di Trapani">
            <a:extLst>
              <a:ext uri="{FF2B5EF4-FFF2-40B4-BE49-F238E27FC236}">
                <a16:creationId xmlns:a16="http://schemas.microsoft.com/office/drawing/2014/main" id="{EFD95A71-542C-05DC-7F7B-D2BAD9339E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723" y="299468"/>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8F0841DA-25EB-B2C4-52CC-4ECBE2C62155}"/>
              </a:ext>
            </a:extLst>
          </p:cNvPr>
          <p:cNvSpPr>
            <a:spLocks noGrp="1"/>
          </p:cNvSpPr>
          <p:nvPr>
            <p:ph sz="half" idx="1"/>
          </p:nvPr>
        </p:nvSpPr>
        <p:spPr>
          <a:xfrm>
            <a:off x="1934015" y="1880558"/>
            <a:ext cx="8323970" cy="7125747"/>
          </a:xfrm>
        </p:spPr>
        <p:txBody>
          <a:bodyPr vert="horz" lIns="91440" tIns="45720" rIns="91440" bIns="45720" rtlCol="0" anchor="t">
            <a:normAutofit/>
          </a:bodyPr>
          <a:lstStyle/>
          <a:p>
            <a:pPr marL="0" indent="0" algn="ctr">
              <a:buNone/>
            </a:pPr>
            <a:r>
              <a:rPr lang="it-IT" sz="2000" dirty="0">
                <a:solidFill>
                  <a:srgbClr val="19191A"/>
                </a:solidFill>
                <a:ea typeface="Roboto Mono"/>
                <a:cs typeface="Courier New"/>
              </a:rPr>
              <a:t>IL NUMERO EUROPEO ARMONIZZATO A VALENZA  SOCIALE  116117  E'  STATO INDIVIDUATO DALLA DECISIONE DELLA COMMISSIONE EUROPEA NUMERO 116  DEL 15 FEBBRAIO 2007, CHE HA RISERVATO L'ARCO  DI  NUMERAZIONE  NAZIONALE CON INIZIO «116» AI NUMERI DESTINATI A SERVIZI ARMONIZZATI A  VALENZA SOCIALE, E DALLA DECISIONE N.  884  DEL  30  NOVEMBRE  2009,  CHE  HA RISERVATO TALE NUMERO PER IL SERVIZIO  DI  CONTINUITA'  ASSISTENZIALE PER  LE  CURE  NON  URGENTI.  A  LIVELLO  NAZIONALE   CON   L'ACCORDO STATO-REGIONI  DEL  7/02/2013   E   SUCCESSIVAMENTE   CON   L'ACCORDO STATO-REGIONI DEL 24 NOVEMBRE 2016 SONO STATE INDIVIDUATE  LE  "LINEE DI INDIRIZZO SUI CRITERI E LE MODALITA'  DI  ATTIVAZIONE  DEL  NUMERO EUROPEO ARMONIZZATO A VALENZA SOCIALE 116117".  IL SERVIZIO E' APERTO, GRATUITO E ATTIVO H24 7/7 GIORNI, E PERMETTE ALLA POPOLAZIONE DI ENTRARE IN CONTATTO CON UN OPERATORE, SANITARIO O TECNICO-AMMINISTRATIVO  OPPORTUNAMENTE  FORMATO,  CHE  POSSA  FORNIRE ASSISTENZA, DIRETTAMENTE O ATTRAVERSO IL TRASFERIMENTO DI CHIAMATA AL SERVIZIO COMPETENTE, A VALENZA SOCIOSANITARIA. </a:t>
            </a:r>
          </a:p>
        </p:txBody>
      </p:sp>
    </p:spTree>
    <p:extLst>
      <p:ext uri="{BB962C8B-B14F-4D97-AF65-F5344CB8AC3E}">
        <p14:creationId xmlns:p14="http://schemas.microsoft.com/office/powerpoint/2010/main" val="1600033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43FAF-957F-7C05-E32F-CD1A0F56A8B6}"/>
              </a:ext>
            </a:extLst>
          </p:cNvPr>
          <p:cNvSpPr>
            <a:spLocks noGrp="1"/>
          </p:cNvSpPr>
          <p:nvPr>
            <p:ph type="title"/>
          </p:nvPr>
        </p:nvSpPr>
        <p:spPr>
          <a:xfrm>
            <a:off x="7732663" y="-329351"/>
            <a:ext cx="4012678" cy="1558022"/>
          </a:xfrm>
        </p:spPr>
        <p:txBody>
          <a:bodyPr>
            <a:normAutofit/>
          </a:bodyPr>
          <a:lstStyle/>
          <a:p>
            <a:r>
              <a:rPr lang="it-IT" sz="6600" b="1" dirty="0">
                <a:solidFill>
                  <a:srgbClr val="00B050"/>
                </a:solidFill>
                <a:latin typeface="+mn-lt"/>
              </a:rPr>
              <a:t>OBIETTIVO</a:t>
            </a:r>
          </a:p>
        </p:txBody>
      </p:sp>
      <p:sp>
        <p:nvSpPr>
          <p:cNvPr id="3" name="Segnaposto contenuto 2">
            <a:extLst>
              <a:ext uri="{FF2B5EF4-FFF2-40B4-BE49-F238E27FC236}">
                <a16:creationId xmlns:a16="http://schemas.microsoft.com/office/drawing/2014/main" id="{271C081F-5542-499D-EE5C-456C463A2C62}"/>
              </a:ext>
            </a:extLst>
          </p:cNvPr>
          <p:cNvSpPr>
            <a:spLocks noGrp="1"/>
          </p:cNvSpPr>
          <p:nvPr>
            <p:ph idx="1"/>
          </p:nvPr>
        </p:nvSpPr>
        <p:spPr>
          <a:xfrm>
            <a:off x="246013" y="3567527"/>
            <a:ext cx="11699974" cy="6230927"/>
          </a:xfrm>
        </p:spPr>
        <p:txBody>
          <a:bodyPr vert="horz" lIns="91440" tIns="45720" rIns="91440" bIns="45720" rtlCol="0" anchor="t">
            <a:noAutofit/>
          </a:bodyPr>
          <a:lstStyle/>
          <a:p>
            <a:r>
              <a:rPr lang="it-IT" sz="1600" dirty="0">
                <a:solidFill>
                  <a:srgbClr val="19191A"/>
                </a:solidFill>
                <a:latin typeface="Trebuchet MS"/>
                <a:ea typeface="Roboto Mono"/>
              </a:rPr>
              <a:t>LA NEA 116117 EROGA SERVIZI: 
CHE GARANTISCONO UNA RISPOSTA OPERATIVA  CON  TRASFERIMENTO  DI CHIAMATA (SERVIZIO EROGABILE OBBLIGATORIO) PER:  PRESTAZIONI E/O CONSIGLI MEDICI  NON  URGENTI  NELLE  ORE  DI APERTURA DEL SERVIZIO DI CONTINUITA' ASSISTENZIALE, O INDIVIDUAZIONE E TRASFERIMENTO DELLE  RICHIESTE  DI  SOCCORSO SANITARIO URGENTE AL 118/112. 
 CHE GARANTISCONO LA  RISPOSTA  DI  TIPO  INFORMATIVO  (SERVIZIO EROGABILE OBBLIGATORIO).  PUO'  ESSERE  PREVISTA  ANCHE  LA  RISPOSTA OPERATIVA CON TRASFERIMENTO DI CHIAMATA (SERVIZIO CONSIGLIATO) PER:   O MODALITA' DI ACCESSO A MMG/PLS ANCHE IN CASO  DI  DIFFICOLTA' DI REPERIMENTO, O CONSIGLI SANITARI NON URGENTI PRIMA DELL'ORARIO  DI  APERTURA
DEL SERVIZIO DI CONTINUITA' ASSISTENZIALE E DOPO L'ORARIO DI CHIUSURA CON EVENTUALE INOLTRO DELLA CHIAMATA AL 118,  O MODALITA' DI ACCESSO ALLA GUARDIA MEDICA TURISTICA. </a:t>
            </a:r>
            <a:endParaRPr lang="it-IT" sz="1600" dirty="0">
              <a:latin typeface="Trebuchet MS"/>
            </a:endParaRPr>
          </a:p>
        </p:txBody>
      </p:sp>
      <p:sp>
        <p:nvSpPr>
          <p:cNvPr id="4" name="Segnaposto testo 3">
            <a:extLst>
              <a:ext uri="{FF2B5EF4-FFF2-40B4-BE49-F238E27FC236}">
                <a16:creationId xmlns:a16="http://schemas.microsoft.com/office/drawing/2014/main" id="{0A198724-1A92-871B-AE4B-F9A6DDD20195}"/>
              </a:ext>
            </a:extLst>
          </p:cNvPr>
          <p:cNvSpPr>
            <a:spLocks noGrp="1"/>
          </p:cNvSpPr>
          <p:nvPr>
            <p:ph type="body" sz="half" idx="2"/>
          </p:nvPr>
        </p:nvSpPr>
        <p:spPr>
          <a:xfrm>
            <a:off x="246013" y="1228671"/>
            <a:ext cx="11699974" cy="3797337"/>
          </a:xfrm>
        </p:spPr>
        <p:txBody>
          <a:bodyPr vert="horz" lIns="91440" tIns="45720" rIns="91440" bIns="45720" rtlCol="0" anchor="t">
            <a:noAutofit/>
          </a:bodyPr>
          <a:lstStyle/>
          <a:p>
            <a:pPr algn="ctr"/>
            <a:r>
              <a:rPr lang="it-IT" sz="1800" dirty="0">
                <a:solidFill>
                  <a:srgbClr val="19191A"/>
                </a:solidFill>
                <a:ea typeface="Roboto Mono"/>
              </a:rPr>
              <a:t>IL NUMERO 116117 (NEA), UNICO A LIVELLO NAZIONALE ED EUROPEO, HA LA FUNZIONE DI FACILITARE L'ACCESSO DELLA POPOLAZIONE ALLE CURE  MEDICHE NON  URGENTI  E  AD  ALTRI  SERVIZI  SANITARI TERRITORIALI  A  BASSA INTENSITA'/PRIORITA' DI CURA, RACCORDANDOSI ANCHE CON IL SERVIZIO  DI CONTINUITA' ASSISTENZIALE E DI EMERGENZA  URGENZA,  CON  LE  CENTRALI
OPERATIVE TERRITORIALI E  CON  ALTRI  SERVIZI  PREVISTI  DA  CIASCUNA REGIONE O PROVINCIA AUTONOMA. </a:t>
            </a:r>
          </a:p>
          <a:p>
            <a:pPr algn="ctr"/>
            <a:endParaRPr lang="it-IT" sz="1200" dirty="0">
              <a:solidFill>
                <a:srgbClr val="19191A"/>
              </a:solidFill>
              <a:ea typeface="Roboto Mono"/>
            </a:endParaRPr>
          </a:p>
        </p:txBody>
      </p:sp>
    </p:spTree>
    <p:extLst>
      <p:ext uri="{BB962C8B-B14F-4D97-AF65-F5344CB8AC3E}">
        <p14:creationId xmlns:p14="http://schemas.microsoft.com/office/powerpoint/2010/main" val="1093986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1491500-6749-0C26-99C4-CCFEEA953265}"/>
              </a:ext>
            </a:extLst>
          </p:cNvPr>
          <p:cNvPicPr>
            <a:picLocks noChangeAspect="1"/>
          </p:cNvPicPr>
          <p:nvPr/>
        </p:nvPicPr>
        <p:blipFill>
          <a:blip r:embed="rId2"/>
          <a:stretch>
            <a:fillRect/>
          </a:stretch>
        </p:blipFill>
        <p:spPr>
          <a:xfrm>
            <a:off x="118832" y="393267"/>
            <a:ext cx="11612880" cy="5913120"/>
          </a:xfrm>
          <a:prstGeom prst="rect">
            <a:avLst/>
          </a:prstGeom>
        </p:spPr>
      </p:pic>
      <p:sp>
        <p:nvSpPr>
          <p:cNvPr id="5" name="CasellaDiTesto 4">
            <a:extLst>
              <a:ext uri="{FF2B5EF4-FFF2-40B4-BE49-F238E27FC236}">
                <a16:creationId xmlns:a16="http://schemas.microsoft.com/office/drawing/2014/main" id="{6A4D5C88-A13B-A76A-30AC-54E2A9475FEA}"/>
              </a:ext>
            </a:extLst>
          </p:cNvPr>
          <p:cNvSpPr txBox="1"/>
          <p:nvPr/>
        </p:nvSpPr>
        <p:spPr>
          <a:xfrm>
            <a:off x="2170020" y="6062018"/>
            <a:ext cx="2255716" cy="276999"/>
          </a:xfrm>
          <a:prstGeom prst="rect">
            <a:avLst/>
          </a:prstGeom>
          <a:noFill/>
        </p:spPr>
        <p:txBody>
          <a:bodyPr wrap="square" rtlCol="0">
            <a:spAutoFit/>
          </a:bodyPr>
          <a:lstStyle/>
          <a:p>
            <a:r>
              <a:rPr lang="it-IT" sz="1200" dirty="0"/>
              <a:t>Ogni mille ab</a:t>
            </a:r>
          </a:p>
        </p:txBody>
      </p:sp>
      <p:pic>
        <p:nvPicPr>
          <p:cNvPr id="6" name="Immagine 5">
            <a:extLst>
              <a:ext uri="{FF2B5EF4-FFF2-40B4-BE49-F238E27FC236}">
                <a16:creationId xmlns:a16="http://schemas.microsoft.com/office/drawing/2014/main" id="{5EBFE2E8-ED75-BCE6-8C66-6F83541156CA}"/>
              </a:ext>
            </a:extLst>
          </p:cNvPr>
          <p:cNvPicPr>
            <a:picLocks noChangeAspect="1"/>
          </p:cNvPicPr>
          <p:nvPr/>
        </p:nvPicPr>
        <p:blipFill>
          <a:blip r:embed="rId3"/>
          <a:stretch>
            <a:fillRect/>
          </a:stretch>
        </p:blipFill>
        <p:spPr>
          <a:xfrm>
            <a:off x="6388510" y="6200518"/>
            <a:ext cx="2255716" cy="329213"/>
          </a:xfrm>
          <a:prstGeom prst="rect">
            <a:avLst/>
          </a:prstGeom>
        </p:spPr>
      </p:pic>
      <p:pic>
        <p:nvPicPr>
          <p:cNvPr id="7" name="Immagine 6">
            <a:extLst>
              <a:ext uri="{FF2B5EF4-FFF2-40B4-BE49-F238E27FC236}">
                <a16:creationId xmlns:a16="http://schemas.microsoft.com/office/drawing/2014/main" id="{65116A1A-88DA-AA33-5A51-E00109337852}"/>
              </a:ext>
            </a:extLst>
          </p:cNvPr>
          <p:cNvPicPr>
            <a:picLocks noChangeAspect="1"/>
          </p:cNvPicPr>
          <p:nvPr/>
        </p:nvPicPr>
        <p:blipFill>
          <a:blip r:embed="rId4"/>
          <a:stretch>
            <a:fillRect/>
          </a:stretch>
        </p:blipFill>
        <p:spPr>
          <a:xfrm>
            <a:off x="10607000" y="4778070"/>
            <a:ext cx="908383" cy="896190"/>
          </a:xfrm>
          <a:prstGeom prst="rect">
            <a:avLst/>
          </a:prstGeom>
        </p:spPr>
      </p:pic>
      <p:cxnSp>
        <p:nvCxnSpPr>
          <p:cNvPr id="9" name="Connettore 2 8">
            <a:extLst>
              <a:ext uri="{FF2B5EF4-FFF2-40B4-BE49-F238E27FC236}">
                <a16:creationId xmlns:a16="http://schemas.microsoft.com/office/drawing/2014/main" id="{DA3821DD-FD97-114C-E3CB-8D85F4CA30F2}"/>
              </a:ext>
            </a:extLst>
          </p:cNvPr>
          <p:cNvCxnSpPr>
            <a:cxnSpLocks/>
          </p:cNvCxnSpPr>
          <p:nvPr/>
        </p:nvCxnSpPr>
        <p:spPr>
          <a:xfrm>
            <a:off x="9738199" y="5267759"/>
            <a:ext cx="725584" cy="16047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1" name="Immagine 10">
            <a:extLst>
              <a:ext uri="{FF2B5EF4-FFF2-40B4-BE49-F238E27FC236}">
                <a16:creationId xmlns:a16="http://schemas.microsoft.com/office/drawing/2014/main" id="{9B972540-C9D9-082E-02AB-24AC9FD4FBD8}"/>
              </a:ext>
            </a:extLst>
          </p:cNvPr>
          <p:cNvPicPr>
            <a:picLocks noChangeAspect="1"/>
          </p:cNvPicPr>
          <p:nvPr/>
        </p:nvPicPr>
        <p:blipFill>
          <a:blip r:embed="rId5"/>
          <a:stretch>
            <a:fillRect/>
          </a:stretch>
        </p:blipFill>
        <p:spPr>
          <a:xfrm>
            <a:off x="9091967" y="4913079"/>
            <a:ext cx="646232" cy="634039"/>
          </a:xfrm>
          <a:prstGeom prst="rect">
            <a:avLst/>
          </a:prstGeom>
        </p:spPr>
      </p:pic>
      <p:cxnSp>
        <p:nvCxnSpPr>
          <p:cNvPr id="14" name="Connettore 2 13">
            <a:extLst>
              <a:ext uri="{FF2B5EF4-FFF2-40B4-BE49-F238E27FC236}">
                <a16:creationId xmlns:a16="http://schemas.microsoft.com/office/drawing/2014/main" id="{917FF9A0-D94D-E763-93B9-4F396D80FDCB}"/>
              </a:ext>
            </a:extLst>
          </p:cNvPr>
          <p:cNvCxnSpPr>
            <a:cxnSpLocks/>
          </p:cNvCxnSpPr>
          <p:nvPr/>
        </p:nvCxnSpPr>
        <p:spPr>
          <a:xfrm flipV="1">
            <a:off x="9738199" y="3803904"/>
            <a:ext cx="274481" cy="6263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B061805F-7641-50D2-2883-0F9CA250B428}"/>
              </a:ext>
            </a:extLst>
          </p:cNvPr>
          <p:cNvSpPr txBox="1"/>
          <p:nvPr/>
        </p:nvSpPr>
        <p:spPr>
          <a:xfrm>
            <a:off x="10607000" y="4376386"/>
            <a:ext cx="1124712" cy="307777"/>
          </a:xfrm>
          <a:prstGeom prst="rect">
            <a:avLst/>
          </a:prstGeom>
          <a:noFill/>
        </p:spPr>
        <p:txBody>
          <a:bodyPr wrap="square" rtlCol="0">
            <a:spAutoFit/>
          </a:bodyPr>
          <a:lstStyle/>
          <a:p>
            <a:r>
              <a:rPr lang="it-IT" sz="1400" dirty="0">
                <a:solidFill>
                  <a:srgbClr val="FF0000"/>
                </a:solidFill>
              </a:rPr>
              <a:t>Domicilio</a:t>
            </a:r>
          </a:p>
        </p:txBody>
      </p:sp>
      <p:sp>
        <p:nvSpPr>
          <p:cNvPr id="19" name="CasellaDiTesto 18">
            <a:extLst>
              <a:ext uri="{FF2B5EF4-FFF2-40B4-BE49-F238E27FC236}">
                <a16:creationId xmlns:a16="http://schemas.microsoft.com/office/drawing/2014/main" id="{48189663-ECB2-F9AC-F00C-CD572E2B3E1D}"/>
              </a:ext>
            </a:extLst>
          </p:cNvPr>
          <p:cNvSpPr txBox="1"/>
          <p:nvPr/>
        </p:nvSpPr>
        <p:spPr>
          <a:xfrm>
            <a:off x="8826767" y="4296615"/>
            <a:ext cx="1316736" cy="646331"/>
          </a:xfrm>
          <a:prstGeom prst="rect">
            <a:avLst/>
          </a:prstGeom>
          <a:noFill/>
        </p:spPr>
        <p:txBody>
          <a:bodyPr wrap="square" rtlCol="0">
            <a:spAutoFit/>
          </a:bodyPr>
          <a:lstStyle/>
          <a:p>
            <a:r>
              <a:rPr lang="it-IT" dirty="0">
                <a:solidFill>
                  <a:srgbClr val="FF0000"/>
                </a:solidFill>
              </a:rPr>
              <a:t>Casa della Comunità</a:t>
            </a:r>
          </a:p>
        </p:txBody>
      </p:sp>
      <p:pic>
        <p:nvPicPr>
          <p:cNvPr id="22" name="Immagine 21">
            <a:extLst>
              <a:ext uri="{FF2B5EF4-FFF2-40B4-BE49-F238E27FC236}">
                <a16:creationId xmlns:a16="http://schemas.microsoft.com/office/drawing/2014/main" id="{6FC58DCF-1BCE-A122-4844-4B35FA879604}"/>
              </a:ext>
            </a:extLst>
          </p:cNvPr>
          <p:cNvPicPr>
            <a:picLocks noChangeAspect="1"/>
          </p:cNvPicPr>
          <p:nvPr/>
        </p:nvPicPr>
        <p:blipFill>
          <a:blip r:embed="rId6"/>
          <a:stretch>
            <a:fillRect/>
          </a:stretch>
        </p:blipFill>
        <p:spPr>
          <a:xfrm>
            <a:off x="10274689" y="6423861"/>
            <a:ext cx="1371719" cy="256054"/>
          </a:xfrm>
          <a:prstGeom prst="rect">
            <a:avLst/>
          </a:prstGeom>
        </p:spPr>
      </p:pic>
      <p:cxnSp>
        <p:nvCxnSpPr>
          <p:cNvPr id="24" name="Connettore 2 23">
            <a:extLst>
              <a:ext uri="{FF2B5EF4-FFF2-40B4-BE49-F238E27FC236}">
                <a16:creationId xmlns:a16="http://schemas.microsoft.com/office/drawing/2014/main" id="{12F1A8EB-ABB6-61DC-0852-BE33348C673C}"/>
              </a:ext>
            </a:extLst>
          </p:cNvPr>
          <p:cNvCxnSpPr>
            <a:cxnSpLocks/>
          </p:cNvCxnSpPr>
          <p:nvPr/>
        </p:nvCxnSpPr>
        <p:spPr>
          <a:xfrm>
            <a:off x="7772400" y="5120640"/>
            <a:ext cx="107419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7514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39EBDE4-6862-C023-F12C-82B6F2A0E53F}"/>
              </a:ext>
            </a:extLst>
          </p:cNvPr>
          <p:cNvPicPr>
            <a:picLocks noChangeAspect="1"/>
          </p:cNvPicPr>
          <p:nvPr/>
        </p:nvPicPr>
        <p:blipFill>
          <a:blip r:embed="rId2"/>
          <a:stretch>
            <a:fillRect/>
          </a:stretch>
        </p:blipFill>
        <p:spPr>
          <a:xfrm>
            <a:off x="566928" y="1115568"/>
            <a:ext cx="11311128" cy="5049012"/>
          </a:xfrm>
          <a:prstGeom prst="rect">
            <a:avLst/>
          </a:prstGeom>
        </p:spPr>
      </p:pic>
      <p:sp>
        <p:nvSpPr>
          <p:cNvPr id="3" name="CasellaDiTesto 2">
            <a:extLst>
              <a:ext uri="{FF2B5EF4-FFF2-40B4-BE49-F238E27FC236}">
                <a16:creationId xmlns:a16="http://schemas.microsoft.com/office/drawing/2014/main" id="{D457A05D-5722-353B-31B5-42481709C50E}"/>
              </a:ext>
            </a:extLst>
          </p:cNvPr>
          <p:cNvSpPr txBox="1"/>
          <p:nvPr/>
        </p:nvSpPr>
        <p:spPr>
          <a:xfrm>
            <a:off x="960120" y="438912"/>
            <a:ext cx="8933688" cy="369332"/>
          </a:xfrm>
          <a:prstGeom prst="rect">
            <a:avLst/>
          </a:prstGeom>
          <a:noFill/>
        </p:spPr>
        <p:txBody>
          <a:bodyPr wrap="square" rtlCol="0">
            <a:spAutoFit/>
          </a:bodyPr>
          <a:lstStyle/>
          <a:p>
            <a:r>
              <a:rPr lang="it-IT" dirty="0"/>
              <a:t>La riorganizzazione territoriale: modello Organizzativo</a:t>
            </a:r>
          </a:p>
        </p:txBody>
      </p:sp>
      <p:pic>
        <p:nvPicPr>
          <p:cNvPr id="4" name="Immagine 3">
            <a:extLst>
              <a:ext uri="{FF2B5EF4-FFF2-40B4-BE49-F238E27FC236}">
                <a16:creationId xmlns:a16="http://schemas.microsoft.com/office/drawing/2014/main" id="{A9A7C098-5C68-EB76-B3D2-020B33CE8454}"/>
              </a:ext>
            </a:extLst>
          </p:cNvPr>
          <p:cNvPicPr>
            <a:picLocks noChangeAspect="1"/>
          </p:cNvPicPr>
          <p:nvPr/>
        </p:nvPicPr>
        <p:blipFill>
          <a:blip r:embed="rId3"/>
          <a:stretch>
            <a:fillRect/>
          </a:stretch>
        </p:blipFill>
        <p:spPr>
          <a:xfrm>
            <a:off x="5596130" y="1115568"/>
            <a:ext cx="1737358" cy="911378"/>
          </a:xfrm>
          <a:prstGeom prst="rect">
            <a:avLst/>
          </a:prstGeom>
        </p:spPr>
      </p:pic>
      <p:cxnSp>
        <p:nvCxnSpPr>
          <p:cNvPr id="6" name="Connettore 2 5">
            <a:extLst>
              <a:ext uri="{FF2B5EF4-FFF2-40B4-BE49-F238E27FC236}">
                <a16:creationId xmlns:a16="http://schemas.microsoft.com/office/drawing/2014/main" id="{0BDE3CB1-09BC-38D4-E88B-78DAB5E0F24F}"/>
              </a:ext>
            </a:extLst>
          </p:cNvPr>
          <p:cNvCxnSpPr>
            <a:cxnSpLocks/>
          </p:cNvCxnSpPr>
          <p:nvPr/>
        </p:nvCxnSpPr>
        <p:spPr>
          <a:xfrm>
            <a:off x="6501384" y="2026946"/>
            <a:ext cx="0" cy="392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897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rrowheads="1"/>
          </p:cNvPicPr>
          <p:nvPr/>
        </p:nvPicPr>
        <p:blipFill>
          <a:blip r:embed="rId2" cstate="print"/>
          <a:srcRect/>
          <a:stretch>
            <a:fillRect/>
          </a:stretch>
        </p:blipFill>
        <p:spPr bwMode="auto">
          <a:xfrm>
            <a:off x="0" y="0"/>
            <a:ext cx="12315528" cy="6965156"/>
          </a:xfrm>
          <a:prstGeom prst="rect">
            <a:avLst/>
          </a:prstGeom>
          <a:noFill/>
          <a:ln w="9525">
            <a:noFill/>
            <a:round/>
            <a:headEnd/>
            <a:tailEnd/>
          </a:ln>
        </p:spPr>
      </p:pic>
      <p:sp>
        <p:nvSpPr>
          <p:cNvPr id="2" name="Rectangle 2"/>
          <p:cNvSpPr>
            <a:spLocks/>
          </p:cNvSpPr>
          <p:nvPr/>
        </p:nvSpPr>
        <p:spPr bwMode="auto">
          <a:xfrm>
            <a:off x="1295400" y="0"/>
            <a:ext cx="10363200" cy="4495800"/>
          </a:xfrm>
          <a:prstGeom prst="rect">
            <a:avLst/>
          </a:prstGeom>
          <a:noFill/>
          <a:ln w="12700" cap="flat">
            <a:noFill/>
            <a:miter lim="800000"/>
            <a:headEnd type="none" w="med" len="med"/>
            <a:tailEnd type="none" w="med" len="med"/>
          </a:ln>
          <a:effectLst>
            <a:outerShdw dist="12700" algn="ctr" rotWithShape="0">
              <a:srgbClr val="FEFFFE">
                <a:alpha val="44998"/>
              </a:srgbClr>
            </a:outerShdw>
          </a:effectLst>
        </p:spPr>
        <p:txBody>
          <a:bodyPr lIns="0" tIns="0" rIns="42332" bIns="0" anchor="ctr"/>
          <a:lstStyle/>
          <a:p>
            <a:pPr marL="41191">
              <a:lnSpc>
                <a:spcPct val="93000"/>
              </a:lnSpc>
              <a:tabLst>
                <a:tab pos="42520" algn="l"/>
                <a:tab pos="520865" algn="l"/>
                <a:tab pos="1009841" algn="l"/>
                <a:tab pos="1498816" algn="l"/>
                <a:tab pos="1977161" algn="l"/>
                <a:tab pos="2466137" algn="l"/>
                <a:tab pos="2944482" algn="l"/>
                <a:tab pos="3444088" algn="l"/>
                <a:tab pos="3922433" algn="l"/>
                <a:tab pos="4400779" algn="l"/>
                <a:tab pos="4900384" algn="l"/>
                <a:tab pos="5378729" algn="l"/>
                <a:tab pos="5857075" algn="l"/>
                <a:tab pos="6346050" algn="l"/>
                <a:tab pos="6835026" algn="l"/>
                <a:tab pos="7324001" algn="l"/>
                <a:tab pos="7802347" algn="l"/>
                <a:tab pos="8280692" algn="l"/>
                <a:tab pos="8780297" algn="l"/>
                <a:tab pos="9258643" algn="l"/>
                <a:tab pos="9736988" algn="l"/>
                <a:tab pos="9747618" algn="l"/>
                <a:tab pos="9949586" algn="l"/>
              </a:tabLst>
              <a:defRPr/>
            </a:pPr>
            <a:endParaRPr lang="en-US" sz="3900" b="1" i="1" dirty="0">
              <a:solidFill>
                <a:schemeClr val="accent3">
                  <a:lumMod val="20000"/>
                  <a:lumOff val="80000"/>
                </a:schemeClr>
              </a:solidFill>
              <a:latin typeface="Times New Roman" charset="0"/>
              <a:cs typeface="Times New Roman" charset="0"/>
              <a:sym typeface="Times New Roman" charset="0"/>
            </a:endParaRPr>
          </a:p>
          <a:p>
            <a:pPr marL="41191">
              <a:lnSpc>
                <a:spcPct val="93000"/>
              </a:lnSpc>
              <a:tabLst>
                <a:tab pos="42520" algn="l"/>
                <a:tab pos="520865" algn="l"/>
                <a:tab pos="1009841" algn="l"/>
                <a:tab pos="1498816" algn="l"/>
                <a:tab pos="1977161" algn="l"/>
                <a:tab pos="2466137" algn="l"/>
                <a:tab pos="2944482" algn="l"/>
                <a:tab pos="3444088" algn="l"/>
                <a:tab pos="3922433" algn="l"/>
                <a:tab pos="4400779" algn="l"/>
                <a:tab pos="4900384" algn="l"/>
                <a:tab pos="5378729" algn="l"/>
                <a:tab pos="5857075" algn="l"/>
                <a:tab pos="6346050" algn="l"/>
                <a:tab pos="6835026" algn="l"/>
                <a:tab pos="7324001" algn="l"/>
                <a:tab pos="7802347" algn="l"/>
                <a:tab pos="8280692" algn="l"/>
                <a:tab pos="8780297" algn="l"/>
                <a:tab pos="9258643" algn="l"/>
                <a:tab pos="9736988" algn="l"/>
                <a:tab pos="9747618" algn="l"/>
                <a:tab pos="9949586" algn="l"/>
              </a:tabLst>
              <a:defRPr/>
            </a:pPr>
            <a:r>
              <a:rPr lang="en-US" sz="3900" b="1" i="1" dirty="0" err="1">
                <a:solidFill>
                  <a:schemeClr val="accent3">
                    <a:lumMod val="20000"/>
                    <a:lumOff val="80000"/>
                  </a:schemeClr>
                </a:solidFill>
                <a:latin typeface="Times New Roman" charset="0"/>
                <a:cs typeface="Times New Roman" charset="0"/>
                <a:sym typeface="Times New Roman" charset="0"/>
              </a:rPr>
              <a:t>L’unico</a:t>
            </a:r>
            <a:r>
              <a:rPr lang="en-US" sz="3900" b="1" i="1" dirty="0">
                <a:solidFill>
                  <a:schemeClr val="accent3">
                    <a:lumMod val="20000"/>
                    <a:lumOff val="80000"/>
                  </a:schemeClr>
                </a:solidFill>
                <a:latin typeface="Times New Roman" charset="0"/>
                <a:cs typeface="Times New Roman" charset="0"/>
                <a:sym typeface="Times New Roman" charset="0"/>
              </a:rPr>
              <a:t> vero </a:t>
            </a:r>
            <a:r>
              <a:rPr lang="en-US" sz="3900" b="1" i="1" dirty="0" err="1">
                <a:solidFill>
                  <a:schemeClr val="accent3">
                    <a:lumMod val="20000"/>
                    <a:lumOff val="80000"/>
                  </a:schemeClr>
                </a:solidFill>
                <a:latin typeface="Times New Roman" charset="0"/>
                <a:cs typeface="Times New Roman" charset="0"/>
                <a:sym typeface="Times New Roman" charset="0"/>
              </a:rPr>
              <a:t>viaggio</a:t>
            </a:r>
            <a:r>
              <a:rPr lang="en-US" sz="3900" b="1" i="1" dirty="0">
                <a:solidFill>
                  <a:schemeClr val="accent3">
                    <a:lumMod val="20000"/>
                    <a:lumOff val="80000"/>
                  </a:schemeClr>
                </a:solidFill>
                <a:latin typeface="Times New Roman" charset="0"/>
                <a:cs typeface="Times New Roman" charset="0"/>
                <a:sym typeface="Times New Roman" charset="0"/>
              </a:rPr>
              <a:t> di </a:t>
            </a:r>
            <a:r>
              <a:rPr lang="en-US" sz="3900" b="1" i="1" dirty="0" err="1">
                <a:solidFill>
                  <a:schemeClr val="accent3">
                    <a:lumMod val="20000"/>
                    <a:lumOff val="80000"/>
                  </a:schemeClr>
                </a:solidFill>
                <a:latin typeface="Times New Roman" charset="0"/>
                <a:cs typeface="Times New Roman" charset="0"/>
                <a:sym typeface="Times New Roman" charset="0"/>
              </a:rPr>
              <a:t>scoperta</a:t>
            </a:r>
            <a:r>
              <a:rPr lang="en-US" sz="3900" b="1" i="1" dirty="0">
                <a:solidFill>
                  <a:schemeClr val="accent3">
                    <a:lumMod val="20000"/>
                    <a:lumOff val="80000"/>
                  </a:schemeClr>
                </a:solidFill>
                <a:latin typeface="Times New Roman" charset="0"/>
                <a:cs typeface="Times New Roman" charset="0"/>
                <a:sym typeface="Times New Roman" charset="0"/>
              </a:rPr>
              <a:t> </a:t>
            </a:r>
            <a:r>
              <a:rPr lang="en-US" sz="3900" b="1" i="1" dirty="0" err="1">
                <a:solidFill>
                  <a:schemeClr val="accent3">
                    <a:lumMod val="20000"/>
                    <a:lumOff val="80000"/>
                  </a:schemeClr>
                </a:solidFill>
                <a:latin typeface="Times New Roman" charset="0"/>
                <a:cs typeface="Times New Roman" charset="0"/>
                <a:sym typeface="Times New Roman" charset="0"/>
              </a:rPr>
              <a:t>consiste</a:t>
            </a:r>
            <a:r>
              <a:rPr lang="en-US" sz="3900" b="1" i="1" dirty="0">
                <a:solidFill>
                  <a:schemeClr val="accent3">
                    <a:lumMod val="20000"/>
                    <a:lumOff val="80000"/>
                  </a:schemeClr>
                </a:solidFill>
                <a:latin typeface="Times New Roman" charset="0"/>
                <a:cs typeface="Times New Roman" charset="0"/>
                <a:sym typeface="Times New Roman" charset="0"/>
              </a:rPr>
              <a:t> non </a:t>
            </a:r>
            <a:r>
              <a:rPr lang="en-US" sz="3900" b="1" i="1" dirty="0" err="1">
                <a:solidFill>
                  <a:schemeClr val="accent3">
                    <a:lumMod val="20000"/>
                    <a:lumOff val="80000"/>
                  </a:schemeClr>
                </a:solidFill>
                <a:latin typeface="Times New Roman" charset="0"/>
                <a:cs typeface="Times New Roman" charset="0"/>
                <a:sym typeface="Times New Roman" charset="0"/>
              </a:rPr>
              <a:t>nel</a:t>
            </a:r>
            <a:r>
              <a:rPr lang="en-US" sz="3900" b="1" i="1" dirty="0">
                <a:solidFill>
                  <a:schemeClr val="accent3">
                    <a:lumMod val="20000"/>
                    <a:lumOff val="80000"/>
                  </a:schemeClr>
                </a:solidFill>
                <a:latin typeface="Times New Roman" charset="0"/>
                <a:cs typeface="Times New Roman" charset="0"/>
                <a:sym typeface="Times New Roman" charset="0"/>
              </a:rPr>
              <a:t> </a:t>
            </a:r>
            <a:r>
              <a:rPr lang="en-US" sz="3900" b="1" i="1" dirty="0" err="1">
                <a:solidFill>
                  <a:schemeClr val="accent3">
                    <a:lumMod val="20000"/>
                    <a:lumOff val="80000"/>
                  </a:schemeClr>
                </a:solidFill>
                <a:latin typeface="Times New Roman" charset="0"/>
                <a:cs typeface="Times New Roman" charset="0"/>
                <a:sym typeface="Times New Roman" charset="0"/>
              </a:rPr>
              <a:t>cercare</a:t>
            </a:r>
            <a:r>
              <a:rPr lang="en-US" sz="3900" b="1" i="1" dirty="0">
                <a:solidFill>
                  <a:schemeClr val="accent3">
                    <a:lumMod val="20000"/>
                    <a:lumOff val="80000"/>
                  </a:schemeClr>
                </a:solidFill>
                <a:latin typeface="Times New Roman" charset="0"/>
                <a:cs typeface="Times New Roman" charset="0"/>
                <a:sym typeface="Times New Roman" charset="0"/>
              </a:rPr>
              <a:t> </a:t>
            </a:r>
            <a:r>
              <a:rPr lang="en-US" sz="3900" b="1" i="1" dirty="0" err="1">
                <a:solidFill>
                  <a:schemeClr val="accent3">
                    <a:lumMod val="20000"/>
                    <a:lumOff val="80000"/>
                  </a:schemeClr>
                </a:solidFill>
                <a:latin typeface="Times New Roman" charset="0"/>
                <a:cs typeface="Times New Roman" charset="0"/>
                <a:sym typeface="Times New Roman" charset="0"/>
              </a:rPr>
              <a:t>nuovi</a:t>
            </a:r>
            <a:r>
              <a:rPr lang="en-US" sz="3900" b="1" i="1" dirty="0">
                <a:solidFill>
                  <a:schemeClr val="accent3">
                    <a:lumMod val="20000"/>
                    <a:lumOff val="80000"/>
                  </a:schemeClr>
                </a:solidFill>
                <a:latin typeface="Times New Roman" charset="0"/>
                <a:cs typeface="Times New Roman" charset="0"/>
                <a:sym typeface="Times New Roman" charset="0"/>
              </a:rPr>
              <a:t> </a:t>
            </a:r>
            <a:r>
              <a:rPr lang="en-US" sz="3900" b="1" i="1" dirty="0" err="1">
                <a:solidFill>
                  <a:schemeClr val="accent3">
                    <a:lumMod val="20000"/>
                    <a:lumOff val="80000"/>
                  </a:schemeClr>
                </a:solidFill>
                <a:latin typeface="Times New Roman" charset="0"/>
                <a:cs typeface="Times New Roman" charset="0"/>
                <a:sym typeface="Times New Roman" charset="0"/>
              </a:rPr>
              <a:t>panorami</a:t>
            </a:r>
            <a:r>
              <a:rPr lang="en-US" sz="3900" b="1" i="1" dirty="0">
                <a:solidFill>
                  <a:schemeClr val="accent3">
                    <a:lumMod val="20000"/>
                    <a:lumOff val="80000"/>
                  </a:schemeClr>
                </a:solidFill>
                <a:latin typeface="Times New Roman" charset="0"/>
                <a:cs typeface="Times New Roman" charset="0"/>
                <a:sym typeface="Times New Roman" charset="0"/>
              </a:rPr>
              <a:t>, ma </a:t>
            </a:r>
            <a:r>
              <a:rPr lang="en-US" sz="3900" b="1" i="1" dirty="0" err="1">
                <a:solidFill>
                  <a:schemeClr val="accent3">
                    <a:lumMod val="20000"/>
                    <a:lumOff val="80000"/>
                  </a:schemeClr>
                </a:solidFill>
                <a:latin typeface="Times New Roman" charset="0"/>
                <a:cs typeface="Times New Roman" charset="0"/>
                <a:sym typeface="Times New Roman" charset="0"/>
              </a:rPr>
              <a:t>nell’osservare</a:t>
            </a:r>
            <a:r>
              <a:rPr lang="en-US" sz="3900" b="1" i="1" dirty="0">
                <a:solidFill>
                  <a:schemeClr val="accent3">
                    <a:lumMod val="20000"/>
                    <a:lumOff val="80000"/>
                  </a:schemeClr>
                </a:solidFill>
                <a:latin typeface="Times New Roman" charset="0"/>
                <a:cs typeface="Times New Roman" charset="0"/>
                <a:sym typeface="Times New Roman" charset="0"/>
              </a:rPr>
              <a:t> con </a:t>
            </a:r>
            <a:r>
              <a:rPr lang="en-US" sz="3900" b="1" i="1" dirty="0" err="1">
                <a:solidFill>
                  <a:schemeClr val="accent3">
                    <a:lumMod val="20000"/>
                    <a:lumOff val="80000"/>
                  </a:schemeClr>
                </a:solidFill>
                <a:latin typeface="Times New Roman" charset="0"/>
                <a:cs typeface="Times New Roman" charset="0"/>
                <a:sym typeface="Times New Roman" charset="0"/>
              </a:rPr>
              <a:t>occhi</a:t>
            </a:r>
            <a:r>
              <a:rPr lang="en-US" sz="3900" b="1" i="1" dirty="0">
                <a:solidFill>
                  <a:schemeClr val="accent3">
                    <a:lumMod val="20000"/>
                    <a:lumOff val="80000"/>
                  </a:schemeClr>
                </a:solidFill>
                <a:latin typeface="Times New Roman" charset="0"/>
                <a:cs typeface="Times New Roman" charset="0"/>
                <a:sym typeface="Times New Roman" charset="0"/>
              </a:rPr>
              <a:t> </a:t>
            </a:r>
            <a:r>
              <a:rPr lang="en-US" sz="3900" b="1" i="1" dirty="0" err="1">
                <a:solidFill>
                  <a:schemeClr val="accent3">
                    <a:lumMod val="20000"/>
                    <a:lumOff val="80000"/>
                  </a:schemeClr>
                </a:solidFill>
                <a:latin typeface="Times New Roman" charset="0"/>
                <a:cs typeface="Times New Roman" charset="0"/>
                <a:sym typeface="Times New Roman" charset="0"/>
              </a:rPr>
              <a:t>nuovi</a:t>
            </a:r>
            <a:endParaRPr lang="en-US" sz="3900" b="1" i="1" dirty="0">
              <a:solidFill>
                <a:schemeClr val="accent3">
                  <a:lumMod val="20000"/>
                  <a:lumOff val="80000"/>
                </a:schemeClr>
              </a:solidFill>
              <a:latin typeface="Times New Roman" charset="0"/>
              <a:cs typeface="Times New Roman" charset="0"/>
              <a:sym typeface="Times New Roman" charset="0"/>
            </a:endParaRPr>
          </a:p>
        </p:txBody>
      </p:sp>
      <p:sp>
        <p:nvSpPr>
          <p:cNvPr id="75779" name="Rectangle 3"/>
          <p:cNvSpPr>
            <a:spLocks/>
          </p:cNvSpPr>
          <p:nvPr/>
        </p:nvSpPr>
        <p:spPr bwMode="auto">
          <a:xfrm>
            <a:off x="8489156" y="2812852"/>
            <a:ext cx="2428875" cy="196453"/>
          </a:xfrm>
          <a:prstGeom prst="rect">
            <a:avLst/>
          </a:prstGeom>
          <a:noFill/>
          <a:ln w="12700" cap="flat">
            <a:noFill/>
            <a:miter lim="800000"/>
            <a:headEnd type="none" w="med" len="med"/>
            <a:tailEnd type="none" w="med" len="med"/>
          </a:ln>
          <a:effectLst>
            <a:outerShdw dist="12700" algn="ctr" rotWithShape="0">
              <a:srgbClr val="FEFFFE">
                <a:alpha val="44998"/>
              </a:srgbClr>
            </a:outerShdw>
          </a:effectLst>
        </p:spPr>
        <p:txBody>
          <a:bodyPr lIns="0" tIns="0" rIns="42332" bIns="0" anchor="ctr"/>
          <a:lstStyle/>
          <a:p>
            <a:pPr marL="41191">
              <a:lnSpc>
                <a:spcPct val="155000"/>
              </a:lnSpc>
              <a:spcBef>
                <a:spcPts val="2009"/>
              </a:spcBef>
              <a:tabLst>
                <a:tab pos="42520" algn="l"/>
                <a:tab pos="520865" algn="l"/>
                <a:tab pos="1009841" algn="l"/>
                <a:tab pos="1498816" algn="l"/>
                <a:tab pos="1977161" algn="l"/>
                <a:tab pos="2466137" algn="l"/>
                <a:tab pos="2944482" algn="l"/>
                <a:tab pos="3444088" algn="l"/>
                <a:tab pos="3922433" algn="l"/>
                <a:tab pos="4400779" algn="l"/>
                <a:tab pos="4900384" algn="l"/>
                <a:tab pos="5378729" algn="l"/>
                <a:tab pos="5857075" algn="l"/>
                <a:tab pos="6346050" algn="l"/>
                <a:tab pos="6835026" algn="l"/>
                <a:tab pos="7324001" algn="l"/>
                <a:tab pos="7802347" algn="l"/>
                <a:tab pos="8280692" algn="l"/>
                <a:tab pos="8780297" algn="l"/>
                <a:tab pos="9258643" algn="l"/>
                <a:tab pos="9736988" algn="l"/>
                <a:tab pos="9747618" algn="l"/>
                <a:tab pos="9949586" algn="l"/>
              </a:tabLst>
              <a:defRPr/>
            </a:pPr>
            <a:r>
              <a:rPr lang="en-US" sz="1700" dirty="0">
                <a:solidFill>
                  <a:srgbClr val="3D4A2F"/>
                </a:solidFill>
                <a:latin typeface="Georgia" charset="0"/>
                <a:ea typeface="Georgia" charset="0"/>
                <a:cs typeface="Georgia" charset="0"/>
                <a:sym typeface="Georgia" charset="0"/>
              </a:rPr>
              <a:t>S. </a:t>
            </a:r>
            <a:r>
              <a:rPr lang="en-US" sz="1700" dirty="0" err="1">
                <a:solidFill>
                  <a:srgbClr val="3D4A2F"/>
                </a:solidFill>
                <a:latin typeface="Georgia" charset="0"/>
                <a:ea typeface="Georgia" charset="0"/>
                <a:cs typeface="Georgia" charset="0"/>
                <a:sym typeface="Georgia" charset="0"/>
              </a:rPr>
              <a:t>Bambaren</a:t>
            </a:r>
            <a:endParaRPr lang="en-US" sz="1700" dirty="0">
              <a:solidFill>
                <a:srgbClr val="3D4A2F"/>
              </a:solidFill>
              <a:latin typeface="Georgia" charset="0"/>
              <a:ea typeface="Georgia" charset="0"/>
              <a:cs typeface="Georgia" charset="0"/>
              <a:sym typeface="Georgia"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5778"/>
                                        </p:tgtEl>
                                        <p:attrNameLst>
                                          <p:attrName>style.visibility</p:attrName>
                                        </p:attrNameLst>
                                      </p:cBhvr>
                                      <p:to>
                                        <p:strVal val="visible"/>
                                      </p:to>
                                    </p:set>
                                    <p:animEffect transition="in" filter="wipe(down)">
                                      <p:cBhvr>
                                        <p:cTn id="7" dur="500"/>
                                        <p:tgtEl>
                                          <p:spTgt spid="75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2FE6D80-29D7-A3EA-E3BE-C3F9D52D98A8}"/>
              </a:ext>
            </a:extLst>
          </p:cNvPr>
          <p:cNvSpPr>
            <a:spLocks noGrp="1"/>
          </p:cNvSpPr>
          <p:nvPr>
            <p:ph idx="1"/>
          </p:nvPr>
        </p:nvSpPr>
        <p:spPr>
          <a:xfrm>
            <a:off x="304800" y="194735"/>
            <a:ext cx="11049000" cy="5982228"/>
          </a:xfrm>
        </p:spPr>
        <p:txBody>
          <a:bodyPr/>
          <a:lstStyle/>
          <a:p>
            <a:pPr marL="0" indent="0" algn="ctr">
              <a:buNone/>
            </a:pPr>
            <a:r>
              <a:rPr lang="it-IT" i="1" dirty="0">
                <a:solidFill>
                  <a:srgbClr val="FF0000"/>
                </a:solidFill>
              </a:rPr>
              <a:t>Casa come Primo luogo di Cura</a:t>
            </a:r>
          </a:p>
          <a:p>
            <a:pPr marL="0" indent="0" algn="ctr">
              <a:buNone/>
            </a:pPr>
            <a:r>
              <a:rPr lang="it-IT" i="1" dirty="0">
                <a:solidFill>
                  <a:srgbClr val="FF0000"/>
                </a:solidFill>
              </a:rPr>
              <a:t>A.D.I- PUA e UVM</a:t>
            </a:r>
          </a:p>
        </p:txBody>
      </p:sp>
      <p:pic>
        <p:nvPicPr>
          <p:cNvPr id="5" name="Immagine 4">
            <a:extLst>
              <a:ext uri="{FF2B5EF4-FFF2-40B4-BE49-F238E27FC236}">
                <a16:creationId xmlns:a16="http://schemas.microsoft.com/office/drawing/2014/main" id="{496E6807-C833-4F03-EE7C-0D293E8A6D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268" y="2742972"/>
            <a:ext cx="9520766" cy="3817144"/>
          </a:xfrm>
          <a:prstGeom prst="rect">
            <a:avLst/>
          </a:prstGeom>
        </p:spPr>
      </p:pic>
      <p:pic>
        <p:nvPicPr>
          <p:cNvPr id="6" name="Immagine 5">
            <a:extLst>
              <a:ext uri="{FF2B5EF4-FFF2-40B4-BE49-F238E27FC236}">
                <a16:creationId xmlns:a16="http://schemas.microsoft.com/office/drawing/2014/main" id="{91DDA974-43A1-148E-6A5E-3D52B707FFC7}"/>
              </a:ext>
            </a:extLst>
          </p:cNvPr>
          <p:cNvPicPr>
            <a:picLocks noChangeAspect="1"/>
          </p:cNvPicPr>
          <p:nvPr/>
        </p:nvPicPr>
        <p:blipFill>
          <a:blip r:embed="rId3"/>
          <a:stretch>
            <a:fillRect/>
          </a:stretch>
        </p:blipFill>
        <p:spPr>
          <a:xfrm>
            <a:off x="199381" y="7370"/>
            <a:ext cx="2158171" cy="1347333"/>
          </a:xfrm>
          <a:prstGeom prst="rect">
            <a:avLst/>
          </a:prstGeom>
        </p:spPr>
      </p:pic>
      <p:sp>
        <p:nvSpPr>
          <p:cNvPr id="4" name="CasellaDiTesto 3">
            <a:extLst>
              <a:ext uri="{FF2B5EF4-FFF2-40B4-BE49-F238E27FC236}">
                <a16:creationId xmlns:a16="http://schemas.microsoft.com/office/drawing/2014/main" id="{D85C527E-277F-F1BF-37B7-B6ADDDD8DF30}"/>
              </a:ext>
            </a:extLst>
          </p:cNvPr>
          <p:cNvSpPr txBox="1"/>
          <p:nvPr/>
        </p:nvSpPr>
        <p:spPr>
          <a:xfrm>
            <a:off x="516467" y="1354703"/>
            <a:ext cx="10837333" cy="646331"/>
          </a:xfrm>
          <a:prstGeom prst="rect">
            <a:avLst/>
          </a:prstGeom>
          <a:noFill/>
        </p:spPr>
        <p:txBody>
          <a:bodyPr wrap="square">
            <a:spAutoFit/>
          </a:bodyPr>
          <a:lstStyle/>
          <a:p>
            <a:r>
              <a:rPr lang="it-IT" dirty="0"/>
              <a:t>La casa non è solo un rifugio fisico, ma anche un luogo di guarigione emotiva e mentale. A volte, la migliore medicina è semplicemente stare nel comfort del proprio spazio, con le persone care e le cose che ami.</a:t>
            </a:r>
          </a:p>
        </p:txBody>
      </p:sp>
    </p:spTree>
    <p:extLst>
      <p:ext uri="{BB962C8B-B14F-4D97-AF65-F5344CB8AC3E}">
        <p14:creationId xmlns:p14="http://schemas.microsoft.com/office/powerpoint/2010/main" val="2047237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ED86C3A-ADCA-CEBA-FE43-4D186EA85D22}"/>
              </a:ext>
            </a:extLst>
          </p:cNvPr>
          <p:cNvSpPr>
            <a:spLocks noGrp="1"/>
          </p:cNvSpPr>
          <p:nvPr>
            <p:ph idx="1"/>
          </p:nvPr>
        </p:nvSpPr>
        <p:spPr>
          <a:xfrm>
            <a:off x="838200" y="2116373"/>
            <a:ext cx="10515600" cy="4351338"/>
          </a:xfrm>
        </p:spPr>
        <p:txBody>
          <a:bodyPr>
            <a:normAutofit fontScale="85000" lnSpcReduction="20000"/>
          </a:bodyPr>
          <a:lstStyle/>
          <a:p>
            <a:r>
              <a:rPr lang="it-IT" dirty="0"/>
              <a:t>l'esigenza dell'ulteriore sviluppo del sistema data  dalla   crescita   esponenziale   delle condizioni di  "fragilità"  che  caratterizzano la struttura della Popolazione:</a:t>
            </a:r>
          </a:p>
          <a:p>
            <a:r>
              <a:rPr lang="it-IT" dirty="0"/>
              <a:t>Anziani</a:t>
            </a:r>
          </a:p>
          <a:p>
            <a:r>
              <a:rPr lang="it-IT" dirty="0"/>
              <a:t>Malati cronici</a:t>
            </a:r>
          </a:p>
          <a:p>
            <a:r>
              <a:rPr lang="it-IT" dirty="0"/>
              <a:t>Disabili</a:t>
            </a:r>
          </a:p>
          <a:p>
            <a:r>
              <a:rPr lang="it-IT" dirty="0"/>
              <a:t>Dipendenze patologiche </a:t>
            </a:r>
          </a:p>
          <a:p>
            <a:pPr marL="0" indent="0">
              <a:buNone/>
            </a:pPr>
            <a:r>
              <a:rPr lang="it-IT" dirty="0"/>
              <a:t>All’interno della domanda sociale significative sono le componenti che esprimono consistenti bisogni di cure e di protezione sociale, connotati dalla continuativa richiesta agli interventi, ciò a causa della tendenziale "cronicizzazione delle fragilità" che contraddistingue ed accompagna:</a:t>
            </a:r>
          </a:p>
          <a:p>
            <a:pPr marL="0" indent="0">
              <a:buNone/>
            </a:pPr>
            <a:r>
              <a:rPr lang="it-IT" dirty="0"/>
              <a:t>la vecchiaia, l'handicap, la malattia mentale, il disadattamento familiare e minorile, la dipendenza, l'esclusione delle nuove povertà, degli immigrati, dei reclusi. </a:t>
            </a:r>
          </a:p>
        </p:txBody>
      </p:sp>
      <p:pic>
        <p:nvPicPr>
          <p:cNvPr id="4" name="Immagine 3">
            <a:extLst>
              <a:ext uri="{FF2B5EF4-FFF2-40B4-BE49-F238E27FC236}">
                <a16:creationId xmlns:a16="http://schemas.microsoft.com/office/drawing/2014/main" id="{56C682B4-1D6E-BE40-2CCE-FA4B2E2F9A85}"/>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6" name="Immagine 5">
            <a:extLst>
              <a:ext uri="{FF2B5EF4-FFF2-40B4-BE49-F238E27FC236}">
                <a16:creationId xmlns:a16="http://schemas.microsoft.com/office/drawing/2014/main" id="{7749E368-0DB8-ACB0-020B-835A2372C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7" name="Immagine 6" descr="Immagine che contiene Elementi grafici, Carattere, logo, simbolo&#10;&#10;Descrizione generata automaticamente">
            <a:extLst>
              <a:ext uri="{FF2B5EF4-FFF2-40B4-BE49-F238E27FC236}">
                <a16:creationId xmlns:a16="http://schemas.microsoft.com/office/drawing/2014/main" id="{9784DBE7-29C3-B932-E4EE-BEA86C2A65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8" name="Immagine 7" descr="Immagine che contiene testo, Carattere, Elementi grafici, logo&#10;&#10;Descrizione generata automaticamente">
            <a:extLst>
              <a:ext uri="{FF2B5EF4-FFF2-40B4-BE49-F238E27FC236}">
                <a16:creationId xmlns:a16="http://schemas.microsoft.com/office/drawing/2014/main" id="{6516BA7F-679C-7043-CCCB-03CA89688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036A3AA9-85E6-139D-2CCA-742BBAC48A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0" name="Picture 2" descr="ASPTrapani.it - portale dei servizi on-line ASP 9 di Trapani">
            <a:extLst>
              <a:ext uri="{FF2B5EF4-FFF2-40B4-BE49-F238E27FC236}">
                <a16:creationId xmlns:a16="http://schemas.microsoft.com/office/drawing/2014/main" id="{53CD4CB0-4684-1843-88A5-9B5AA980CB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797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74CBC01B-5F6A-EDFD-3373-48DB128E9702}"/>
              </a:ext>
            </a:extLst>
          </p:cNvPr>
          <p:cNvPicPr>
            <a:picLocks noChangeAspect="1"/>
          </p:cNvPicPr>
          <p:nvPr/>
        </p:nvPicPr>
        <p:blipFill>
          <a:blip r:embed="rId2"/>
          <a:stretch>
            <a:fillRect/>
          </a:stretch>
        </p:blipFill>
        <p:spPr>
          <a:xfrm>
            <a:off x="7853247" y="343355"/>
            <a:ext cx="2158171" cy="1347333"/>
          </a:xfrm>
          <a:prstGeom prst="rect">
            <a:avLst/>
          </a:prstGeom>
        </p:spPr>
      </p:pic>
      <p:pic>
        <p:nvPicPr>
          <p:cNvPr id="9" name="Immagine 8">
            <a:extLst>
              <a:ext uri="{FF2B5EF4-FFF2-40B4-BE49-F238E27FC236}">
                <a16:creationId xmlns:a16="http://schemas.microsoft.com/office/drawing/2014/main" id="{05D275C3-4EE5-B572-4048-905EBE4B21D0}"/>
              </a:ext>
            </a:extLst>
          </p:cNvPr>
          <p:cNvPicPr>
            <a:picLocks noChangeAspect="1"/>
          </p:cNvPicPr>
          <p:nvPr/>
        </p:nvPicPr>
        <p:blipFill>
          <a:blip r:embed="rId3"/>
          <a:stretch>
            <a:fillRect/>
          </a:stretch>
        </p:blipFill>
        <p:spPr>
          <a:xfrm>
            <a:off x="72380" y="60696"/>
            <a:ext cx="2158171" cy="1694835"/>
          </a:xfrm>
          <a:prstGeom prst="rect">
            <a:avLst/>
          </a:prstGeom>
        </p:spPr>
      </p:pic>
      <p:pic>
        <p:nvPicPr>
          <p:cNvPr id="5" name="Segnaposto contenuto 4">
            <a:extLst>
              <a:ext uri="{FF2B5EF4-FFF2-40B4-BE49-F238E27FC236}">
                <a16:creationId xmlns:a16="http://schemas.microsoft.com/office/drawing/2014/main" id="{ADF189D0-1AD5-A40E-D54E-132D2D1E4ED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592234" y="1893358"/>
            <a:ext cx="5682610" cy="4351338"/>
          </a:xfrm>
        </p:spPr>
      </p:pic>
      <p:pic>
        <p:nvPicPr>
          <p:cNvPr id="7" name="Immagine 6">
            <a:extLst>
              <a:ext uri="{FF2B5EF4-FFF2-40B4-BE49-F238E27FC236}">
                <a16:creationId xmlns:a16="http://schemas.microsoft.com/office/drawing/2014/main" id="{A3571677-9DD6-7B0F-1FFA-5A7E25D628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34" y="1913996"/>
            <a:ext cx="5461000" cy="4330700"/>
          </a:xfrm>
          <a:prstGeom prst="rect">
            <a:avLst/>
          </a:prstGeom>
        </p:spPr>
      </p:pic>
    </p:spTree>
    <p:extLst>
      <p:ext uri="{BB962C8B-B14F-4D97-AF65-F5344CB8AC3E}">
        <p14:creationId xmlns:p14="http://schemas.microsoft.com/office/powerpoint/2010/main" val="1788425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B7CADBEB-8CD9-6E88-D7BE-D461EF6F311A}"/>
              </a:ext>
            </a:extLst>
          </p:cNvPr>
          <p:cNvPicPr>
            <a:picLocks noChangeAspect="1"/>
          </p:cNvPicPr>
          <p:nvPr/>
        </p:nvPicPr>
        <p:blipFill>
          <a:blip r:embed="rId2"/>
          <a:stretch>
            <a:fillRect/>
          </a:stretch>
        </p:blipFill>
        <p:spPr>
          <a:xfrm>
            <a:off x="7446847" y="354239"/>
            <a:ext cx="2158171" cy="1347333"/>
          </a:xfrm>
          <a:prstGeom prst="rect">
            <a:avLst/>
          </a:prstGeom>
        </p:spPr>
      </p:pic>
      <p:pic>
        <p:nvPicPr>
          <p:cNvPr id="9" name="Immagine 8">
            <a:extLst>
              <a:ext uri="{FF2B5EF4-FFF2-40B4-BE49-F238E27FC236}">
                <a16:creationId xmlns:a16="http://schemas.microsoft.com/office/drawing/2014/main" id="{EA530950-385C-D6FA-0077-91A635D5E9B0}"/>
              </a:ext>
            </a:extLst>
          </p:cNvPr>
          <p:cNvPicPr>
            <a:picLocks noChangeAspect="1"/>
          </p:cNvPicPr>
          <p:nvPr/>
        </p:nvPicPr>
        <p:blipFill>
          <a:blip r:embed="rId3"/>
          <a:stretch>
            <a:fillRect/>
          </a:stretch>
        </p:blipFill>
        <p:spPr>
          <a:xfrm>
            <a:off x="838200" y="252497"/>
            <a:ext cx="2158171" cy="1694835"/>
          </a:xfrm>
          <a:prstGeom prst="rect">
            <a:avLst/>
          </a:prstGeom>
        </p:spPr>
      </p:pic>
      <p:pic>
        <p:nvPicPr>
          <p:cNvPr id="5" name="Segnaposto contenuto 4">
            <a:extLst>
              <a:ext uri="{FF2B5EF4-FFF2-40B4-BE49-F238E27FC236}">
                <a16:creationId xmlns:a16="http://schemas.microsoft.com/office/drawing/2014/main" id="{59959FC3-68A1-B671-7786-2ADBF134760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783291"/>
            <a:ext cx="4392195" cy="4351338"/>
          </a:xfrm>
        </p:spPr>
      </p:pic>
      <p:pic>
        <p:nvPicPr>
          <p:cNvPr id="7" name="Immagine 6">
            <a:extLst>
              <a:ext uri="{FF2B5EF4-FFF2-40B4-BE49-F238E27FC236}">
                <a16:creationId xmlns:a16="http://schemas.microsoft.com/office/drawing/2014/main" id="{63EB1E29-8A75-C0B0-E6E3-B8A2D3962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800" y="1947332"/>
            <a:ext cx="5461000" cy="4280429"/>
          </a:xfrm>
          <a:prstGeom prst="rect">
            <a:avLst/>
          </a:prstGeom>
        </p:spPr>
      </p:pic>
    </p:spTree>
    <p:extLst>
      <p:ext uri="{BB962C8B-B14F-4D97-AF65-F5344CB8AC3E}">
        <p14:creationId xmlns:p14="http://schemas.microsoft.com/office/powerpoint/2010/main" val="2073289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04B726-9A9D-4E82-7F7C-C647FD2184AF}"/>
              </a:ext>
            </a:extLst>
          </p:cNvPr>
          <p:cNvSpPr>
            <a:spLocks noGrp="1"/>
          </p:cNvSpPr>
          <p:nvPr>
            <p:ph type="title"/>
          </p:nvPr>
        </p:nvSpPr>
        <p:spPr/>
        <p:txBody>
          <a:bodyPr/>
          <a:lstStyle/>
          <a:p>
            <a:pPr algn="ctr"/>
            <a:r>
              <a:rPr lang="it-IT" dirty="0">
                <a:solidFill>
                  <a:srgbClr val="FF0000"/>
                </a:solidFill>
              </a:rPr>
              <a:t>P.U.A</a:t>
            </a:r>
            <a:br>
              <a:rPr lang="it-IT" dirty="0">
                <a:solidFill>
                  <a:srgbClr val="FF0000"/>
                </a:solidFill>
              </a:rPr>
            </a:br>
            <a:r>
              <a:rPr lang="it-IT" dirty="0">
                <a:solidFill>
                  <a:srgbClr val="FF0000"/>
                </a:solidFill>
              </a:rPr>
              <a:t>PUNTO UNICO D’ACCESSO</a:t>
            </a:r>
          </a:p>
        </p:txBody>
      </p:sp>
      <p:sp>
        <p:nvSpPr>
          <p:cNvPr id="3" name="Segnaposto contenuto 2">
            <a:extLst>
              <a:ext uri="{FF2B5EF4-FFF2-40B4-BE49-F238E27FC236}">
                <a16:creationId xmlns:a16="http://schemas.microsoft.com/office/drawing/2014/main" id="{B5E0078F-6566-7983-05A5-8234CE20CB80}"/>
              </a:ext>
            </a:extLst>
          </p:cNvPr>
          <p:cNvSpPr>
            <a:spLocks noGrp="1"/>
          </p:cNvSpPr>
          <p:nvPr>
            <p:ph idx="1"/>
          </p:nvPr>
        </p:nvSpPr>
        <p:spPr/>
        <p:txBody>
          <a:bodyPr/>
          <a:lstStyle/>
          <a:p>
            <a:pPr marL="0" indent="0" algn="ctr">
              <a:buNone/>
            </a:pPr>
            <a:endParaRPr lang="it-IT" sz="6000" i="1" dirty="0">
              <a:solidFill>
                <a:srgbClr val="0070C0"/>
              </a:solidFill>
            </a:endParaRPr>
          </a:p>
          <a:p>
            <a:pPr marL="0" indent="0" algn="ctr">
              <a:buNone/>
            </a:pPr>
            <a:r>
              <a:rPr lang="it-IT" sz="6000" i="1" dirty="0">
                <a:solidFill>
                  <a:srgbClr val="0070C0"/>
                </a:solidFill>
              </a:rPr>
              <a:t>UNA PORTA UNITARIA D’ACCESSO AI SERVIZI SANITARI   E </a:t>
            </a:r>
          </a:p>
          <a:p>
            <a:pPr marL="0" indent="0">
              <a:buNone/>
            </a:pPr>
            <a:r>
              <a:rPr lang="it-IT" sz="6000" i="1" dirty="0">
                <a:solidFill>
                  <a:srgbClr val="0070C0"/>
                </a:solidFill>
              </a:rPr>
              <a:t>       SOCIALI DEL TERRITORIO</a:t>
            </a:r>
          </a:p>
          <a:p>
            <a:endParaRPr lang="it-IT" dirty="0"/>
          </a:p>
        </p:txBody>
      </p:sp>
      <p:pic>
        <p:nvPicPr>
          <p:cNvPr id="4" name="Immagine 3">
            <a:extLst>
              <a:ext uri="{FF2B5EF4-FFF2-40B4-BE49-F238E27FC236}">
                <a16:creationId xmlns:a16="http://schemas.microsoft.com/office/drawing/2014/main" id="{810042E2-B642-C275-1733-69E171292D25}"/>
              </a:ext>
            </a:extLst>
          </p:cNvPr>
          <p:cNvPicPr>
            <a:picLocks noChangeAspect="1"/>
          </p:cNvPicPr>
          <p:nvPr/>
        </p:nvPicPr>
        <p:blipFill>
          <a:blip r:embed="rId2"/>
          <a:stretch>
            <a:fillRect/>
          </a:stretch>
        </p:blipFill>
        <p:spPr>
          <a:xfrm>
            <a:off x="368714" y="230188"/>
            <a:ext cx="2158171" cy="1347333"/>
          </a:xfrm>
          <a:prstGeom prst="rect">
            <a:avLst/>
          </a:prstGeom>
        </p:spPr>
      </p:pic>
    </p:spTree>
    <p:extLst>
      <p:ext uri="{BB962C8B-B14F-4D97-AF65-F5344CB8AC3E}">
        <p14:creationId xmlns:p14="http://schemas.microsoft.com/office/powerpoint/2010/main" val="355818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21231452-FE45-1A59-4262-0E0DE2A18B97}"/>
              </a:ext>
            </a:extLst>
          </p:cNvPr>
          <p:cNvSpPr>
            <a:spLocks noGrp="1"/>
          </p:cNvSpPr>
          <p:nvPr>
            <p:ph idx="1"/>
          </p:nvPr>
        </p:nvSpPr>
        <p:spPr/>
        <p:txBody>
          <a:bodyPr>
            <a:normAutofit/>
          </a:bodyPr>
          <a:lstStyle/>
          <a:p>
            <a:r>
              <a:rPr lang="it-IT" b="1" dirty="0">
                <a:solidFill>
                  <a:srgbClr val="002060"/>
                </a:solidFill>
              </a:rPr>
              <a:t>Il lavoro dell’operatore “non è solo un fare cose, non esprime solo il cosa, il dove ,il quando si fa, ma il come e soprattutto il perché e il per chi lo facciamo.</a:t>
            </a:r>
          </a:p>
          <a:p>
            <a:r>
              <a:rPr lang="it-IT" b="1" dirty="0">
                <a:solidFill>
                  <a:srgbClr val="002060"/>
                </a:solidFill>
              </a:rPr>
              <a:t>(…) è una coscienza professionale: un conoscere la straordinaria potenza dei nostri gesti, del nostro fare, del nostro stare ed un imparare a spenderla in un progetto verificabile di aiuto al paziente</a:t>
            </a:r>
          </a:p>
          <a:p>
            <a:r>
              <a:rPr lang="it-IT" b="1" dirty="0">
                <a:solidFill>
                  <a:srgbClr val="002060"/>
                </a:solidFill>
              </a:rPr>
              <a:t>(…) è questione di consapevolezza dei tempi, dei luoghi, delle potenze, dei vincoli affettivi che stanno dentro il piatto del fare e dello stare che quotidianamente somministriamo”</a:t>
            </a:r>
          </a:p>
          <a:p>
            <a:pPr marL="0" indent="0">
              <a:buNone/>
            </a:pPr>
            <a:r>
              <a:rPr lang="it-IT" dirty="0"/>
              <a:t>                           Giovanni Braidi, il corpo curante, FrancoAngeli editore</a:t>
            </a:r>
          </a:p>
          <a:p>
            <a:endParaRPr lang="it-IT" dirty="0"/>
          </a:p>
        </p:txBody>
      </p:sp>
      <p:pic>
        <p:nvPicPr>
          <p:cNvPr id="4" name="Immagine 3">
            <a:extLst>
              <a:ext uri="{FF2B5EF4-FFF2-40B4-BE49-F238E27FC236}">
                <a16:creationId xmlns:a16="http://schemas.microsoft.com/office/drawing/2014/main" id="{B69A9AC3-34BE-4227-DE58-FDF70AAB38A1}"/>
              </a:ext>
            </a:extLst>
          </p:cNvPr>
          <p:cNvPicPr>
            <a:picLocks noChangeAspect="1"/>
          </p:cNvPicPr>
          <p:nvPr/>
        </p:nvPicPr>
        <p:blipFill>
          <a:blip r:embed="rId2"/>
          <a:stretch>
            <a:fillRect/>
          </a:stretch>
        </p:blipFill>
        <p:spPr>
          <a:xfrm>
            <a:off x="4517380" y="156066"/>
            <a:ext cx="2158171" cy="1347333"/>
          </a:xfrm>
          <a:prstGeom prst="rect">
            <a:avLst/>
          </a:prstGeom>
        </p:spPr>
      </p:pic>
    </p:spTree>
    <p:extLst>
      <p:ext uri="{BB962C8B-B14F-4D97-AF65-F5344CB8AC3E}">
        <p14:creationId xmlns:p14="http://schemas.microsoft.com/office/powerpoint/2010/main" val="100507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8AE4535-FDBE-4312-04C9-D9ECBDDF24DE}"/>
              </a:ext>
            </a:extLst>
          </p:cNvPr>
          <p:cNvSpPr>
            <a:spLocks noGrp="1"/>
          </p:cNvSpPr>
          <p:nvPr>
            <p:ph idx="1"/>
          </p:nvPr>
        </p:nvSpPr>
        <p:spPr>
          <a:xfrm>
            <a:off x="838200" y="645459"/>
            <a:ext cx="10515600" cy="5531504"/>
          </a:xfrm>
        </p:spPr>
        <p:txBody>
          <a:bodyPr>
            <a:normAutofit/>
          </a:bodyPr>
          <a:lstStyle/>
          <a:p>
            <a:r>
              <a:rPr lang="it-IT" dirty="0"/>
              <a:t>«Comitato Ospedalizzazione domiciliare (D.M. 12/04/2002) – Documento </a:t>
            </a:r>
            <a:r>
              <a:rPr lang="it-IT"/>
              <a:t>Conclusivo redatto il 30/09/2002:</a:t>
            </a:r>
            <a:endParaRPr lang="it-IT" dirty="0"/>
          </a:p>
          <a:p>
            <a:r>
              <a:rPr lang="it-IT" dirty="0"/>
              <a:t>“Una delle priorità di tutti i sistemi sanitari occidentali è il Governo dell’accesso” inteso come l’individuazione dei criteri di accesso a tutte le strutture /funzioni sociali e sanitarie; ciò rappresenta la prima garanzia di appropriatezza del processo clinico assistenziale e, quindi, il primo strumento di controllo di gestione e di qualità dei costi. L’analisi della domanda e, ancor più e meglio, l’analisi dei fabbisogni che consentono di individuare i “criteri di accesso”, rappresentano il punto di partenza per un’efficace ed efficiente progettazione dell’offerta di assistenza»</a:t>
            </a:r>
          </a:p>
          <a:p>
            <a:endParaRPr lang="it-IT" dirty="0"/>
          </a:p>
        </p:txBody>
      </p:sp>
      <p:pic>
        <p:nvPicPr>
          <p:cNvPr id="4" name="Immagine 3">
            <a:extLst>
              <a:ext uri="{FF2B5EF4-FFF2-40B4-BE49-F238E27FC236}">
                <a16:creationId xmlns:a16="http://schemas.microsoft.com/office/drawing/2014/main" id="{70A2E6DD-2BDD-326D-B194-503435471CCB}"/>
              </a:ext>
            </a:extLst>
          </p:cNvPr>
          <p:cNvPicPr>
            <a:picLocks noChangeAspect="1"/>
          </p:cNvPicPr>
          <p:nvPr/>
        </p:nvPicPr>
        <p:blipFill>
          <a:blip r:embed="rId2"/>
          <a:stretch>
            <a:fillRect/>
          </a:stretch>
        </p:blipFill>
        <p:spPr>
          <a:xfrm>
            <a:off x="8100773" y="4951686"/>
            <a:ext cx="2158171" cy="1347333"/>
          </a:xfrm>
          <a:prstGeom prst="rect">
            <a:avLst/>
          </a:prstGeom>
        </p:spPr>
      </p:pic>
    </p:spTree>
    <p:extLst>
      <p:ext uri="{BB962C8B-B14F-4D97-AF65-F5344CB8AC3E}">
        <p14:creationId xmlns:p14="http://schemas.microsoft.com/office/powerpoint/2010/main" val="225057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105F23-26AE-62CD-503F-BB3209EFF61F}"/>
              </a:ext>
            </a:extLst>
          </p:cNvPr>
          <p:cNvSpPr>
            <a:spLocks noGrp="1"/>
          </p:cNvSpPr>
          <p:nvPr>
            <p:ph type="title"/>
          </p:nvPr>
        </p:nvSpPr>
        <p:spPr/>
        <p:txBody>
          <a:bodyPr/>
          <a:lstStyle/>
          <a:p>
            <a:r>
              <a:rPr lang="it-IT" dirty="0"/>
              <a:t>L’Assistenza domiciliare integrata</a:t>
            </a:r>
          </a:p>
        </p:txBody>
      </p:sp>
      <p:pic>
        <p:nvPicPr>
          <p:cNvPr id="5" name="Segnaposto contenuto 4">
            <a:extLst>
              <a:ext uri="{FF2B5EF4-FFF2-40B4-BE49-F238E27FC236}">
                <a16:creationId xmlns:a16="http://schemas.microsoft.com/office/drawing/2014/main" id="{488D6913-C505-406E-29C2-A3597622B16B}"/>
              </a:ext>
            </a:extLst>
          </p:cNvPr>
          <p:cNvPicPr>
            <a:picLocks noGrp="1" noChangeAspect="1"/>
          </p:cNvPicPr>
          <p:nvPr>
            <p:ph idx="1"/>
          </p:nvPr>
        </p:nvPicPr>
        <p:blipFill>
          <a:blip r:embed="rId2"/>
          <a:stretch>
            <a:fillRect/>
          </a:stretch>
        </p:blipFill>
        <p:spPr>
          <a:xfrm>
            <a:off x="940898" y="1350349"/>
            <a:ext cx="9144793" cy="1859441"/>
          </a:xfrm>
          <a:prstGeom prst="rect">
            <a:avLst/>
          </a:prstGeom>
        </p:spPr>
      </p:pic>
      <p:sp>
        <p:nvSpPr>
          <p:cNvPr id="7" name="CasellaDiTesto 6">
            <a:extLst>
              <a:ext uri="{FF2B5EF4-FFF2-40B4-BE49-F238E27FC236}">
                <a16:creationId xmlns:a16="http://schemas.microsoft.com/office/drawing/2014/main" id="{9B3413A9-304D-03F1-5A3F-CB409DEAD000}"/>
              </a:ext>
            </a:extLst>
          </p:cNvPr>
          <p:cNvSpPr txBox="1"/>
          <p:nvPr/>
        </p:nvSpPr>
        <p:spPr>
          <a:xfrm>
            <a:off x="448235" y="3913565"/>
            <a:ext cx="10694894" cy="1384995"/>
          </a:xfrm>
          <a:prstGeom prst="rect">
            <a:avLst/>
          </a:prstGeom>
          <a:noFill/>
        </p:spPr>
        <p:txBody>
          <a:bodyPr wrap="square">
            <a:spAutoFit/>
          </a:bodyPr>
          <a:lstStyle/>
          <a:p>
            <a:r>
              <a:rPr lang="it-IT" sz="2800" dirty="0"/>
              <a:t>Il Quadro Strategico Nazionale 2007-2013 definisce gli obiettivi di servizio a cui è applicato un target vincolante, gli indicatori per misurarli e il meccanismo di incentivazione associato al loro raggiungimento</a:t>
            </a:r>
          </a:p>
        </p:txBody>
      </p:sp>
      <p:sp>
        <p:nvSpPr>
          <p:cNvPr id="9" name="CasellaDiTesto 8">
            <a:extLst>
              <a:ext uri="{FF2B5EF4-FFF2-40B4-BE49-F238E27FC236}">
                <a16:creationId xmlns:a16="http://schemas.microsoft.com/office/drawing/2014/main" id="{7263649F-291E-07D3-330C-13BF6BC1E091}"/>
              </a:ext>
            </a:extLst>
          </p:cNvPr>
          <p:cNvSpPr txBox="1"/>
          <p:nvPr/>
        </p:nvSpPr>
        <p:spPr>
          <a:xfrm>
            <a:off x="1353671" y="3244334"/>
            <a:ext cx="7790329" cy="523220"/>
          </a:xfrm>
          <a:prstGeom prst="rect">
            <a:avLst/>
          </a:prstGeom>
          <a:noFill/>
        </p:spPr>
        <p:txBody>
          <a:bodyPr wrap="square">
            <a:spAutoFit/>
          </a:bodyPr>
          <a:lstStyle/>
          <a:p>
            <a:r>
              <a:rPr lang="it-IT" sz="2800" dirty="0"/>
              <a:t>QSN 2007-2013 – ATTUAZIONE</a:t>
            </a:r>
          </a:p>
        </p:txBody>
      </p:sp>
      <p:pic>
        <p:nvPicPr>
          <p:cNvPr id="10" name="Immagine 9">
            <a:extLst>
              <a:ext uri="{FF2B5EF4-FFF2-40B4-BE49-F238E27FC236}">
                <a16:creationId xmlns:a16="http://schemas.microsoft.com/office/drawing/2014/main" id="{FD587ABE-F14D-1D60-E73D-13D57F3B4EE6}"/>
              </a:ext>
            </a:extLst>
          </p:cNvPr>
          <p:cNvPicPr>
            <a:picLocks noChangeAspect="1"/>
          </p:cNvPicPr>
          <p:nvPr/>
        </p:nvPicPr>
        <p:blipFill>
          <a:blip r:embed="rId3"/>
          <a:stretch>
            <a:fillRect/>
          </a:stretch>
        </p:blipFill>
        <p:spPr>
          <a:xfrm>
            <a:off x="8984958" y="324795"/>
            <a:ext cx="2158171" cy="1347333"/>
          </a:xfrm>
          <a:prstGeom prst="rect">
            <a:avLst/>
          </a:prstGeom>
        </p:spPr>
      </p:pic>
    </p:spTree>
    <p:extLst>
      <p:ext uri="{BB962C8B-B14F-4D97-AF65-F5344CB8AC3E}">
        <p14:creationId xmlns:p14="http://schemas.microsoft.com/office/powerpoint/2010/main" val="259395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E4B6864-84D0-C4C1-36B6-91700511C5E4}"/>
              </a:ext>
            </a:extLst>
          </p:cNvPr>
          <p:cNvSpPr>
            <a:spLocks noGrp="1"/>
          </p:cNvSpPr>
          <p:nvPr>
            <p:ph idx="1"/>
          </p:nvPr>
        </p:nvSpPr>
        <p:spPr>
          <a:xfrm>
            <a:off x="838200" y="1210234"/>
            <a:ext cx="10515600" cy="5468471"/>
          </a:xfrm>
        </p:spPr>
        <p:txBody>
          <a:bodyPr>
            <a:normAutofit lnSpcReduction="10000"/>
          </a:bodyPr>
          <a:lstStyle/>
          <a:p>
            <a:r>
              <a:rPr lang="it-IT" dirty="0"/>
              <a:t>Gli Obiettivi di Servizio sono una innovativa modalità di policy orientata ai risultati introdotta dal QSN. </a:t>
            </a:r>
          </a:p>
          <a:p>
            <a:r>
              <a:rPr lang="it-IT" dirty="0"/>
              <a:t>Le istituzioni coinvolte sono chiamate a concentrare risorse e attività su quattro ambiti di servizi essenziali per i cittadini (istruzione, servizi di cura per gli anziani e per l’infanzia, gestione dei rifiuti urbani e servizio idrico integrato) per raggiungere obiettivi quantificati e misurati da un set di 11 indicatori.</a:t>
            </a:r>
          </a:p>
          <a:p>
            <a:r>
              <a:rPr lang="it-IT" dirty="0"/>
              <a:t>Tra i citati servizi di cura per gli anziani e per l’infanzia, in particolare, è previsto lo specifico obiettivo di incrementare la percentuale di anziani beneficiari di assistenza domiciliare integrata (ADI) da 1,6% a 3,5%, con relativo indicatore S.06 “Presa in carico degli anziani per il servizio di assistenza domiciliare integrata: percentuale di anziani trattati in assistenza domiciliare integrata rispetto al totale della popolazione anziana (65 anni e oltre)” con il PNRR l’0bbiettivo è il 10% della popolazione over 65.</a:t>
            </a:r>
          </a:p>
          <a:p>
            <a:endParaRPr lang="it-IT" dirty="0"/>
          </a:p>
        </p:txBody>
      </p:sp>
      <p:pic>
        <p:nvPicPr>
          <p:cNvPr id="6" name="Immagine 5">
            <a:extLst>
              <a:ext uri="{FF2B5EF4-FFF2-40B4-BE49-F238E27FC236}">
                <a16:creationId xmlns:a16="http://schemas.microsoft.com/office/drawing/2014/main" id="{E9F8BF2B-BE43-E800-815F-20050B6E55B0}"/>
              </a:ext>
            </a:extLst>
          </p:cNvPr>
          <p:cNvPicPr>
            <a:picLocks noChangeAspect="1"/>
          </p:cNvPicPr>
          <p:nvPr/>
        </p:nvPicPr>
        <p:blipFill>
          <a:blip r:embed="rId2"/>
          <a:stretch>
            <a:fillRect/>
          </a:stretch>
        </p:blipFill>
        <p:spPr>
          <a:xfrm>
            <a:off x="10077463" y="1"/>
            <a:ext cx="1938564" cy="1210234"/>
          </a:xfrm>
          <a:prstGeom prst="rect">
            <a:avLst/>
          </a:prstGeom>
        </p:spPr>
      </p:pic>
    </p:spTree>
    <p:extLst>
      <p:ext uri="{BB962C8B-B14F-4D97-AF65-F5344CB8AC3E}">
        <p14:creationId xmlns:p14="http://schemas.microsoft.com/office/powerpoint/2010/main" val="830157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48FBA9-8E73-456E-3F83-06B427A445C5}"/>
              </a:ext>
            </a:extLst>
          </p:cNvPr>
          <p:cNvSpPr>
            <a:spLocks noGrp="1"/>
          </p:cNvSpPr>
          <p:nvPr>
            <p:ph type="title"/>
          </p:nvPr>
        </p:nvSpPr>
        <p:spPr/>
        <p:txBody>
          <a:bodyPr/>
          <a:lstStyle/>
          <a:p>
            <a:r>
              <a:rPr lang="it-IT" dirty="0"/>
              <a:t>Evoluzione normativa</a:t>
            </a:r>
          </a:p>
        </p:txBody>
      </p:sp>
      <p:sp>
        <p:nvSpPr>
          <p:cNvPr id="3" name="Segnaposto contenuto 2">
            <a:extLst>
              <a:ext uri="{FF2B5EF4-FFF2-40B4-BE49-F238E27FC236}">
                <a16:creationId xmlns:a16="http://schemas.microsoft.com/office/drawing/2014/main" id="{FDEB92FA-9C4A-113F-7AB5-2D89185FB74D}"/>
              </a:ext>
            </a:extLst>
          </p:cNvPr>
          <p:cNvSpPr>
            <a:spLocks noGrp="1"/>
          </p:cNvSpPr>
          <p:nvPr>
            <p:ph idx="1"/>
          </p:nvPr>
        </p:nvSpPr>
        <p:spPr>
          <a:xfrm>
            <a:off x="152400" y="1825625"/>
            <a:ext cx="12039600" cy="4915834"/>
          </a:xfrm>
        </p:spPr>
        <p:txBody>
          <a:bodyPr/>
          <a:lstStyle/>
          <a:p>
            <a:r>
              <a:rPr lang="it-IT" dirty="0"/>
              <a:t>L’assistenza domiciliare agli anziani nasce attraverso gli interventi di natura socio-assistenziale introdotti per iniziativa di alcune regioni italiane</a:t>
            </a:r>
          </a:p>
          <a:p>
            <a:r>
              <a:rPr lang="it-IT" dirty="0"/>
              <a:t>Il Progetto obiettivo anziani del 1991-95 ed il Piano sanitario nazionale 1994-1996 hanno codificato questa tipologia di assistenza con il termine ADI “Assistenza domiciliare integrata”</a:t>
            </a:r>
          </a:p>
          <a:p>
            <a:r>
              <a:rPr lang="it-IT" dirty="0"/>
              <a:t>Considerata la centralità che l’integrazione socio-sanitaria assume nella strategia da porre in essere per lo sviluppo del servizio di assistenza domiciliare integrata, occorre considerare i riferimenti normativi del settore sanitario e del settore socio-assistenziale</a:t>
            </a:r>
          </a:p>
          <a:p>
            <a:pPr marL="0" indent="0">
              <a:buNone/>
            </a:pPr>
            <a:endParaRPr lang="it-IT" dirty="0"/>
          </a:p>
        </p:txBody>
      </p:sp>
      <p:pic>
        <p:nvPicPr>
          <p:cNvPr id="4" name="Immagine 3">
            <a:extLst>
              <a:ext uri="{FF2B5EF4-FFF2-40B4-BE49-F238E27FC236}">
                <a16:creationId xmlns:a16="http://schemas.microsoft.com/office/drawing/2014/main" id="{B4A4ED7D-8A87-A66C-6F81-A56186259D64}"/>
              </a:ext>
            </a:extLst>
          </p:cNvPr>
          <p:cNvPicPr>
            <a:picLocks noChangeAspect="1"/>
          </p:cNvPicPr>
          <p:nvPr/>
        </p:nvPicPr>
        <p:blipFill>
          <a:blip r:embed="rId2"/>
          <a:stretch>
            <a:fillRect/>
          </a:stretch>
        </p:blipFill>
        <p:spPr>
          <a:xfrm>
            <a:off x="6096000" y="404321"/>
            <a:ext cx="1140051" cy="1286367"/>
          </a:xfrm>
          <a:prstGeom prst="rect">
            <a:avLst/>
          </a:prstGeom>
        </p:spPr>
      </p:pic>
      <p:pic>
        <p:nvPicPr>
          <p:cNvPr id="5" name="Immagine 4">
            <a:extLst>
              <a:ext uri="{FF2B5EF4-FFF2-40B4-BE49-F238E27FC236}">
                <a16:creationId xmlns:a16="http://schemas.microsoft.com/office/drawing/2014/main" id="{66FE3330-EF53-7D4F-3254-AE14715A7300}"/>
              </a:ext>
            </a:extLst>
          </p:cNvPr>
          <p:cNvPicPr>
            <a:picLocks noChangeAspect="1"/>
          </p:cNvPicPr>
          <p:nvPr/>
        </p:nvPicPr>
        <p:blipFill>
          <a:blip r:embed="rId3"/>
          <a:stretch>
            <a:fillRect/>
          </a:stretch>
        </p:blipFill>
        <p:spPr>
          <a:xfrm>
            <a:off x="9293079" y="230188"/>
            <a:ext cx="2158171" cy="1347333"/>
          </a:xfrm>
          <a:prstGeom prst="rect">
            <a:avLst/>
          </a:prstGeom>
        </p:spPr>
      </p:pic>
    </p:spTree>
    <p:extLst>
      <p:ext uri="{BB962C8B-B14F-4D97-AF65-F5344CB8AC3E}">
        <p14:creationId xmlns:p14="http://schemas.microsoft.com/office/powerpoint/2010/main" val="1856150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65CB2DA-F7ED-376C-0612-5BBBF7353D12}"/>
              </a:ext>
            </a:extLst>
          </p:cNvPr>
          <p:cNvSpPr>
            <a:spLocks noGrp="1"/>
          </p:cNvSpPr>
          <p:nvPr>
            <p:ph idx="1"/>
          </p:nvPr>
        </p:nvSpPr>
        <p:spPr>
          <a:xfrm>
            <a:off x="179294" y="1246094"/>
            <a:ext cx="11734800" cy="4930869"/>
          </a:xfrm>
        </p:spPr>
        <p:txBody>
          <a:bodyPr>
            <a:normAutofit fontScale="92500" lnSpcReduction="10000"/>
          </a:bodyPr>
          <a:lstStyle/>
          <a:p>
            <a:r>
              <a:rPr lang="it-IT" dirty="0"/>
              <a:t>D. lgs n. 502/92 e successive modifiche e integrazioni;</a:t>
            </a:r>
          </a:p>
          <a:p>
            <a:r>
              <a:rPr lang="it-IT" dirty="0"/>
              <a:t>Legge 8 novembre 2000 n. 328 “Legge quadro per la realizzazione del sistema integrato di interventi e servizi sociali”;</a:t>
            </a:r>
          </a:p>
          <a:p>
            <a:r>
              <a:rPr lang="it-IT" dirty="0"/>
              <a:t>D.P.C.M. 14 febbraio 2001 - “Atto d’indirizzo e coordinamento in materia di prestazioni socio-sanitarie”;</a:t>
            </a:r>
          </a:p>
          <a:p>
            <a:r>
              <a:rPr lang="it-IT" dirty="0"/>
              <a:t>D.P.C.M. 29 novembre 2001 – Definizione dei livelli essenziali di assistenza;</a:t>
            </a:r>
          </a:p>
          <a:p>
            <a:r>
              <a:rPr lang="it-IT" dirty="0"/>
              <a:t>D.P.C.M. 23 aprile 2008- Revisione dei livelli essenziali di assistenza</a:t>
            </a:r>
          </a:p>
          <a:p>
            <a:r>
              <a:rPr lang="it-IT" dirty="0"/>
              <a:t>“Documento di caratterizzazione delle cure domiciliari in Italia” approvato dalla Commissione LEA il 18 ottobre 2006</a:t>
            </a:r>
          </a:p>
          <a:p>
            <a:r>
              <a:rPr lang="it-IT" dirty="0"/>
              <a:t>Legge 18 giugno 2009, n. 69 e relativo decreto legislativo attuativo n. 153 del 3 ottobre 2009:  è stata prevista anche la partecipazione delle farmacie al servizio di assistenza domiciliare integrata</a:t>
            </a:r>
          </a:p>
          <a:p>
            <a:endParaRPr lang="it-IT" dirty="0"/>
          </a:p>
        </p:txBody>
      </p:sp>
      <p:pic>
        <p:nvPicPr>
          <p:cNvPr id="4" name="Immagine 3">
            <a:extLst>
              <a:ext uri="{FF2B5EF4-FFF2-40B4-BE49-F238E27FC236}">
                <a16:creationId xmlns:a16="http://schemas.microsoft.com/office/drawing/2014/main" id="{69BC7103-5A04-A167-F998-84F2C00DC13E}"/>
              </a:ext>
            </a:extLst>
          </p:cNvPr>
          <p:cNvPicPr>
            <a:picLocks noChangeAspect="1"/>
          </p:cNvPicPr>
          <p:nvPr/>
        </p:nvPicPr>
        <p:blipFill>
          <a:blip r:embed="rId2"/>
          <a:stretch>
            <a:fillRect/>
          </a:stretch>
        </p:blipFill>
        <p:spPr>
          <a:xfrm>
            <a:off x="9615808" y="119709"/>
            <a:ext cx="2158171" cy="1347333"/>
          </a:xfrm>
          <a:prstGeom prst="rect">
            <a:avLst/>
          </a:prstGeom>
        </p:spPr>
      </p:pic>
    </p:spTree>
    <p:extLst>
      <p:ext uri="{BB962C8B-B14F-4D97-AF65-F5344CB8AC3E}">
        <p14:creationId xmlns:p14="http://schemas.microsoft.com/office/powerpoint/2010/main" val="335480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1CE08B1-4F7C-D3DC-BDBE-DDDB77236628}"/>
              </a:ext>
            </a:extLst>
          </p:cNvPr>
          <p:cNvSpPr>
            <a:spLocks noGrp="1"/>
          </p:cNvSpPr>
          <p:nvPr>
            <p:ph idx="1"/>
          </p:nvPr>
        </p:nvSpPr>
        <p:spPr>
          <a:xfrm>
            <a:off x="242047" y="932328"/>
            <a:ext cx="11770659" cy="5773271"/>
          </a:xfrm>
        </p:spPr>
        <p:txBody>
          <a:bodyPr/>
          <a:lstStyle/>
          <a:p>
            <a:pPr marL="0" indent="0" algn="ctr">
              <a:buNone/>
            </a:pPr>
            <a:r>
              <a:rPr lang="it-IT" dirty="0"/>
              <a:t>Regione Siciliana</a:t>
            </a:r>
            <a:br>
              <a:rPr lang="it-IT" dirty="0"/>
            </a:br>
            <a:r>
              <a:rPr lang="it-IT" dirty="0"/>
              <a:t>L’ADI ASSISTENZA DOMICILIARE INTEGRATA (ADI) in Sicilia </a:t>
            </a:r>
          </a:p>
          <a:p>
            <a:endParaRPr lang="it-IT" dirty="0"/>
          </a:p>
        </p:txBody>
      </p:sp>
      <p:pic>
        <p:nvPicPr>
          <p:cNvPr id="4" name="Immagine 3">
            <a:extLst>
              <a:ext uri="{FF2B5EF4-FFF2-40B4-BE49-F238E27FC236}">
                <a16:creationId xmlns:a16="http://schemas.microsoft.com/office/drawing/2014/main" id="{AC5CC0CD-21FB-5C96-9765-730E96D24089}"/>
              </a:ext>
            </a:extLst>
          </p:cNvPr>
          <p:cNvPicPr>
            <a:picLocks noChangeAspect="1"/>
          </p:cNvPicPr>
          <p:nvPr/>
        </p:nvPicPr>
        <p:blipFill>
          <a:blip r:embed="rId2"/>
          <a:stretch>
            <a:fillRect/>
          </a:stretch>
        </p:blipFill>
        <p:spPr>
          <a:xfrm>
            <a:off x="4867549" y="3344983"/>
            <a:ext cx="2456901" cy="2462997"/>
          </a:xfrm>
          <a:prstGeom prst="rect">
            <a:avLst/>
          </a:prstGeom>
        </p:spPr>
      </p:pic>
      <p:pic>
        <p:nvPicPr>
          <p:cNvPr id="5" name="Immagine 4">
            <a:extLst>
              <a:ext uri="{FF2B5EF4-FFF2-40B4-BE49-F238E27FC236}">
                <a16:creationId xmlns:a16="http://schemas.microsoft.com/office/drawing/2014/main" id="{B7DD6383-4140-E263-FE50-8C3858DC188A}"/>
              </a:ext>
            </a:extLst>
          </p:cNvPr>
          <p:cNvPicPr>
            <a:picLocks noChangeAspect="1"/>
          </p:cNvPicPr>
          <p:nvPr/>
        </p:nvPicPr>
        <p:blipFill>
          <a:blip r:embed="rId3"/>
          <a:stretch>
            <a:fillRect/>
          </a:stretch>
        </p:blipFill>
        <p:spPr>
          <a:xfrm>
            <a:off x="10033829" y="0"/>
            <a:ext cx="2158171" cy="1347333"/>
          </a:xfrm>
          <a:prstGeom prst="rect">
            <a:avLst/>
          </a:prstGeom>
        </p:spPr>
      </p:pic>
    </p:spTree>
    <p:extLst>
      <p:ext uri="{BB962C8B-B14F-4D97-AF65-F5344CB8AC3E}">
        <p14:creationId xmlns:p14="http://schemas.microsoft.com/office/powerpoint/2010/main" val="2428766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2EF5CA-F10B-42F5-DB24-DE1CA1ED6B60}"/>
              </a:ext>
            </a:extLst>
          </p:cNvPr>
          <p:cNvSpPr>
            <a:spLocks noGrp="1"/>
          </p:cNvSpPr>
          <p:nvPr>
            <p:ph type="title"/>
          </p:nvPr>
        </p:nvSpPr>
        <p:spPr>
          <a:xfrm>
            <a:off x="838200" y="1089743"/>
            <a:ext cx="10515600" cy="1325563"/>
          </a:xfrm>
        </p:spPr>
        <p:txBody>
          <a:bodyPr>
            <a:normAutofit fontScale="90000"/>
          </a:bodyPr>
          <a:lstStyle/>
          <a:p>
            <a:pPr algn="ctr"/>
            <a:br>
              <a:rPr lang="it-IT" b="1" i="1" dirty="0">
                <a:solidFill>
                  <a:srgbClr val="00B050"/>
                </a:solidFill>
              </a:rPr>
            </a:br>
            <a:br>
              <a:rPr lang="it-IT" b="1" i="1" dirty="0">
                <a:solidFill>
                  <a:srgbClr val="00B050"/>
                </a:solidFill>
              </a:rPr>
            </a:br>
            <a:r>
              <a:rPr lang="it-IT" b="1" i="1" dirty="0">
                <a:solidFill>
                  <a:srgbClr val="00B050"/>
                </a:solidFill>
              </a:rPr>
              <a:t>Legge 8, novembre del 2000, n° 328</a:t>
            </a:r>
            <a:br>
              <a:rPr lang="it-IT" b="1" i="1" dirty="0">
                <a:solidFill>
                  <a:srgbClr val="00B050"/>
                </a:solidFill>
              </a:rPr>
            </a:br>
            <a:endParaRPr lang="it-IT" b="1" i="1" dirty="0">
              <a:solidFill>
                <a:srgbClr val="00B050"/>
              </a:solidFill>
            </a:endParaRPr>
          </a:p>
        </p:txBody>
      </p:sp>
      <p:sp>
        <p:nvSpPr>
          <p:cNvPr id="3" name="Segnaposto contenuto 2">
            <a:extLst>
              <a:ext uri="{FF2B5EF4-FFF2-40B4-BE49-F238E27FC236}">
                <a16:creationId xmlns:a16="http://schemas.microsoft.com/office/drawing/2014/main" id="{75C77183-C4DC-D6F8-B650-0B09D38F8A3E}"/>
              </a:ext>
            </a:extLst>
          </p:cNvPr>
          <p:cNvSpPr>
            <a:spLocks noGrp="1"/>
          </p:cNvSpPr>
          <p:nvPr>
            <p:ph idx="1"/>
          </p:nvPr>
        </p:nvSpPr>
        <p:spPr>
          <a:xfrm>
            <a:off x="838200" y="2671014"/>
            <a:ext cx="10515600" cy="4351338"/>
          </a:xfrm>
        </p:spPr>
        <p:txBody>
          <a:bodyPr>
            <a:normAutofit/>
          </a:bodyPr>
          <a:lstStyle/>
          <a:p>
            <a:r>
              <a:rPr lang="it-IT" sz="2400" dirty="0"/>
              <a:t>"Legge quadro per la definizione del sistema integrato di interventi e servizi sociali” </a:t>
            </a:r>
          </a:p>
          <a:p>
            <a:r>
              <a:rPr lang="it-IT" sz="2400" dirty="0"/>
              <a:t>LA RIFORMA SOCIALE IN SICILIA</a:t>
            </a:r>
          </a:p>
          <a:p>
            <a:r>
              <a:rPr lang="it-IT" sz="2400" dirty="0"/>
              <a:t>Decreto Presidenziale del 4, Novembre 2002</a:t>
            </a:r>
          </a:p>
          <a:p>
            <a:r>
              <a:rPr lang="it-IT" sz="2400" dirty="0"/>
              <a:t>ha previsto:</a:t>
            </a:r>
          </a:p>
          <a:p>
            <a:r>
              <a:rPr lang="it-IT" sz="2400" dirty="0"/>
              <a:t>universalità di accesso ai servizi;</a:t>
            </a:r>
          </a:p>
          <a:p>
            <a:r>
              <a:rPr lang="it-IT" sz="2400" dirty="0"/>
              <a:t>abbattimento della disuguaglianza nei confronti del bisogno;</a:t>
            </a:r>
          </a:p>
          <a:p>
            <a:r>
              <a:rPr lang="it-IT" sz="2400" dirty="0"/>
              <a:t>la trasformazione regionalistica e federale dello Stato. </a:t>
            </a:r>
          </a:p>
        </p:txBody>
      </p:sp>
      <p:pic>
        <p:nvPicPr>
          <p:cNvPr id="6" name="Immagine 5">
            <a:extLst>
              <a:ext uri="{FF2B5EF4-FFF2-40B4-BE49-F238E27FC236}">
                <a16:creationId xmlns:a16="http://schemas.microsoft.com/office/drawing/2014/main" id="{B3C8B492-63AE-F897-10EC-BCD697F47371}"/>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9DBDC51C-4355-EF0E-5783-6747A0BB7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A20953E5-558C-51FE-D57E-9E8556445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8AFC4838-4FFE-0D5C-FD96-50A830C30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08CDE8BF-FFE1-5415-8610-6C90FD3FF9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23A07993-6DDF-5C4B-58AB-2301965D97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742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4A185BC-7F52-C838-65CD-98691D22FE59}"/>
              </a:ext>
            </a:extLst>
          </p:cNvPr>
          <p:cNvSpPr>
            <a:spLocks noGrp="1"/>
          </p:cNvSpPr>
          <p:nvPr>
            <p:ph idx="1"/>
          </p:nvPr>
        </p:nvSpPr>
        <p:spPr>
          <a:xfrm>
            <a:off x="125506" y="1825625"/>
            <a:ext cx="11958918" cy="4351338"/>
          </a:xfrm>
        </p:spPr>
        <p:txBody>
          <a:bodyPr/>
          <a:lstStyle/>
          <a:p>
            <a:r>
              <a:rPr lang="it-IT" dirty="0"/>
              <a:t>In Sicilia l’ADI assume un significato strategico anche alla luce della recente dinamica demografica che vede un forte aumento della fascia di popolazione in età avanzata per la quale si richiedono nuove modalità e nuove tipologie di assistenza sanitaria e sociale.</a:t>
            </a:r>
          </a:p>
          <a:p>
            <a:r>
              <a:rPr lang="it-IT" dirty="0"/>
              <a:t>Il raggiungimento del target contribuisce, anche sul piano culturale, a ricercare strategie d’intervento che mirino a riconoscere e prevenire la malattia, le cronicità, le forme di invalidità e non autosufficienza</a:t>
            </a:r>
          </a:p>
          <a:p>
            <a:r>
              <a:rPr lang="it-IT" dirty="0"/>
              <a:t>Indigenza 32.5 % della popolazione – ISTAT 2013</a:t>
            </a:r>
          </a:p>
          <a:p>
            <a:endParaRPr lang="it-IT" dirty="0"/>
          </a:p>
        </p:txBody>
      </p:sp>
      <p:pic>
        <p:nvPicPr>
          <p:cNvPr id="4" name="Immagine 3">
            <a:extLst>
              <a:ext uri="{FF2B5EF4-FFF2-40B4-BE49-F238E27FC236}">
                <a16:creationId xmlns:a16="http://schemas.microsoft.com/office/drawing/2014/main" id="{EF760BEC-72C4-9A0F-ACE4-995797E7F4E9}"/>
              </a:ext>
            </a:extLst>
          </p:cNvPr>
          <p:cNvPicPr>
            <a:picLocks noChangeAspect="1"/>
          </p:cNvPicPr>
          <p:nvPr/>
        </p:nvPicPr>
        <p:blipFill>
          <a:blip r:embed="rId2"/>
          <a:stretch>
            <a:fillRect/>
          </a:stretch>
        </p:blipFill>
        <p:spPr>
          <a:xfrm>
            <a:off x="8700869" y="4707298"/>
            <a:ext cx="2213040" cy="1585097"/>
          </a:xfrm>
          <a:prstGeom prst="rect">
            <a:avLst/>
          </a:prstGeom>
        </p:spPr>
      </p:pic>
      <p:pic>
        <p:nvPicPr>
          <p:cNvPr id="5" name="Immagine 4">
            <a:extLst>
              <a:ext uri="{FF2B5EF4-FFF2-40B4-BE49-F238E27FC236}">
                <a16:creationId xmlns:a16="http://schemas.microsoft.com/office/drawing/2014/main" id="{F6720C5A-7F6E-618B-574E-01B93D0DFE70}"/>
              </a:ext>
            </a:extLst>
          </p:cNvPr>
          <p:cNvPicPr>
            <a:picLocks noChangeAspect="1"/>
          </p:cNvPicPr>
          <p:nvPr/>
        </p:nvPicPr>
        <p:blipFill>
          <a:blip r:embed="rId3"/>
          <a:stretch>
            <a:fillRect/>
          </a:stretch>
        </p:blipFill>
        <p:spPr>
          <a:xfrm>
            <a:off x="4783832" y="7370"/>
            <a:ext cx="2158171" cy="1347333"/>
          </a:xfrm>
          <a:prstGeom prst="rect">
            <a:avLst/>
          </a:prstGeom>
        </p:spPr>
      </p:pic>
    </p:spTree>
    <p:extLst>
      <p:ext uri="{BB962C8B-B14F-4D97-AF65-F5344CB8AC3E}">
        <p14:creationId xmlns:p14="http://schemas.microsoft.com/office/powerpoint/2010/main" val="153534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F60C6B1-62BD-EAEA-2537-DC3F8140E858}"/>
              </a:ext>
            </a:extLst>
          </p:cNvPr>
          <p:cNvSpPr>
            <a:spLocks noGrp="1"/>
          </p:cNvSpPr>
          <p:nvPr>
            <p:ph idx="1"/>
          </p:nvPr>
        </p:nvSpPr>
        <p:spPr>
          <a:xfrm>
            <a:off x="89647" y="1219200"/>
            <a:ext cx="11940988" cy="5486399"/>
          </a:xfrm>
        </p:spPr>
        <p:txBody>
          <a:bodyPr>
            <a:normAutofit fontScale="77500" lnSpcReduction="20000"/>
          </a:bodyPr>
          <a:lstStyle/>
          <a:p>
            <a:r>
              <a:rPr lang="it-IT" dirty="0"/>
              <a:t>D. A. n. 745 del 3 maggio 2007 - direttiva per l’attivazione in via sperimentale del Dipartimento funzionale per l’integrazione socio-sanitaria</a:t>
            </a:r>
          </a:p>
          <a:p>
            <a:pPr marL="0" indent="0">
              <a:buNone/>
            </a:pPr>
            <a:r>
              <a:rPr lang="it-IT" dirty="0"/>
              <a:t>	</a:t>
            </a:r>
          </a:p>
          <a:p>
            <a:r>
              <a:rPr lang="it-IT" dirty="0"/>
              <a:t>	D.A 2459 del 12 novembre 2007  e D.A. n. 1543 del 2 luglio 2008, la “Nuova caratterizzazione dell’assistenza domiciliare e degli interventi ospedalieri a domicilio” </a:t>
            </a:r>
          </a:p>
          <a:p>
            <a:br>
              <a:rPr lang="it-IT" dirty="0"/>
            </a:br>
            <a:r>
              <a:rPr lang="it-IT" dirty="0"/>
              <a:t>D.A. 2461 del 12 novembre 2007  “Linee guida in materia di valutazione multidimensionale per l'ammissione alle prestazioni assistenziali di tipo residenziale, semiresidenziale e domiciliare per anziani ed altri tipi di pazienti non autosufficienti.”</a:t>
            </a:r>
          </a:p>
          <a:p>
            <a:endParaRPr lang="it-IT" dirty="0"/>
          </a:p>
          <a:p>
            <a:r>
              <a:rPr lang="it-IT" dirty="0"/>
              <a:t>	D.A. n. 1543 del 2 luglio 2008 definisce le tipologie di ADI da attivare nell’assistenza territoriale domiciliare e negli interventi ospedalieri a domicilio</a:t>
            </a:r>
          </a:p>
          <a:p>
            <a:endParaRPr lang="it-IT" dirty="0"/>
          </a:p>
          <a:p>
            <a:r>
              <a:rPr lang="it-IT" dirty="0"/>
              <a:t>	L. R. n. 5 del 14 aprile 2009 “Norme per il riordino del servizio sanitario regionale”</a:t>
            </a:r>
          </a:p>
          <a:p>
            <a:endParaRPr lang="it-IT" dirty="0"/>
          </a:p>
          <a:p>
            <a:r>
              <a:rPr lang="it-IT" dirty="0"/>
              <a:t>	DPRS n. 61/2009 i servizi di cura rivolti ad anziani, nella definizione degli interventi, vengono rimandati, laddove compatibile con la programmazione dei </a:t>
            </a:r>
            <a:r>
              <a:rPr lang="it-IT" dirty="0" err="1"/>
              <a:t>P.d.Z</a:t>
            </a:r>
            <a:r>
              <a:rPr lang="it-IT" dirty="0"/>
              <a:t>., alle Linee guida regionali per l’accesso al sistema delle cure domiciliari </a:t>
            </a:r>
          </a:p>
          <a:p>
            <a:endParaRPr lang="it-IT" dirty="0"/>
          </a:p>
        </p:txBody>
      </p:sp>
      <p:pic>
        <p:nvPicPr>
          <p:cNvPr id="4" name="Immagine 3">
            <a:extLst>
              <a:ext uri="{FF2B5EF4-FFF2-40B4-BE49-F238E27FC236}">
                <a16:creationId xmlns:a16="http://schemas.microsoft.com/office/drawing/2014/main" id="{B887757E-0AF9-220A-2019-955E4F2E48E3}"/>
              </a:ext>
            </a:extLst>
          </p:cNvPr>
          <p:cNvPicPr>
            <a:picLocks noChangeAspect="1"/>
          </p:cNvPicPr>
          <p:nvPr/>
        </p:nvPicPr>
        <p:blipFill>
          <a:blip r:embed="rId2"/>
          <a:stretch>
            <a:fillRect/>
          </a:stretch>
        </p:blipFill>
        <p:spPr>
          <a:xfrm>
            <a:off x="10475258" y="-1"/>
            <a:ext cx="1330258" cy="1219201"/>
          </a:xfrm>
          <a:prstGeom prst="rect">
            <a:avLst/>
          </a:prstGeom>
        </p:spPr>
      </p:pic>
      <p:pic>
        <p:nvPicPr>
          <p:cNvPr id="5" name="Immagine 4">
            <a:extLst>
              <a:ext uri="{FF2B5EF4-FFF2-40B4-BE49-F238E27FC236}">
                <a16:creationId xmlns:a16="http://schemas.microsoft.com/office/drawing/2014/main" id="{423A2426-DE97-A017-3DAF-4A373CBAC578}"/>
              </a:ext>
            </a:extLst>
          </p:cNvPr>
          <p:cNvPicPr>
            <a:picLocks noChangeAspect="1"/>
          </p:cNvPicPr>
          <p:nvPr/>
        </p:nvPicPr>
        <p:blipFill>
          <a:blip r:embed="rId3"/>
          <a:stretch>
            <a:fillRect/>
          </a:stretch>
        </p:blipFill>
        <p:spPr>
          <a:xfrm>
            <a:off x="5082454" y="1"/>
            <a:ext cx="1823689" cy="1138518"/>
          </a:xfrm>
          <a:prstGeom prst="rect">
            <a:avLst/>
          </a:prstGeom>
        </p:spPr>
      </p:pic>
    </p:spTree>
    <p:extLst>
      <p:ext uri="{BB962C8B-B14F-4D97-AF65-F5344CB8AC3E}">
        <p14:creationId xmlns:p14="http://schemas.microsoft.com/office/powerpoint/2010/main" val="2446261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8227215-5614-20D6-C24C-2B51F15A06CF}"/>
              </a:ext>
            </a:extLst>
          </p:cNvPr>
          <p:cNvSpPr>
            <a:spLocks noGrp="1"/>
          </p:cNvSpPr>
          <p:nvPr>
            <p:ph idx="1"/>
          </p:nvPr>
        </p:nvSpPr>
        <p:spPr/>
        <p:txBody>
          <a:bodyPr/>
          <a:lstStyle/>
          <a:p>
            <a:r>
              <a:rPr lang="it-IT" dirty="0"/>
              <a:t>GAZZETTA UFFICIALE DELLA REGIONE SICILIANA</a:t>
            </a:r>
          </a:p>
          <a:p>
            <a:r>
              <a:rPr lang="it-IT" dirty="0"/>
              <a:t>Palermo - Venerdì, 11 febbraio 2011</a:t>
            </a:r>
          </a:p>
          <a:p>
            <a:endParaRPr lang="it-IT" dirty="0"/>
          </a:p>
          <a:p>
            <a:r>
              <a:rPr lang="it-IT" dirty="0"/>
              <a:t>DECRETO PRESIDENZIALE 26 gennaio 2011.</a:t>
            </a:r>
            <a:br>
              <a:rPr lang="it-IT" dirty="0"/>
            </a:br>
            <a:r>
              <a:rPr lang="it-IT" dirty="0"/>
              <a:t>Linee guida regionali per l’accesso e il governo del sistema integrato delle cure domiciliari</a:t>
            </a:r>
          </a:p>
          <a:p>
            <a:endParaRPr lang="it-IT" dirty="0"/>
          </a:p>
        </p:txBody>
      </p:sp>
      <p:pic>
        <p:nvPicPr>
          <p:cNvPr id="4" name="Immagine 3">
            <a:extLst>
              <a:ext uri="{FF2B5EF4-FFF2-40B4-BE49-F238E27FC236}">
                <a16:creationId xmlns:a16="http://schemas.microsoft.com/office/drawing/2014/main" id="{6C17565A-7AC3-4EC4-16CA-5EC85C9ED906}"/>
              </a:ext>
            </a:extLst>
          </p:cNvPr>
          <p:cNvPicPr>
            <a:picLocks noChangeAspect="1"/>
          </p:cNvPicPr>
          <p:nvPr/>
        </p:nvPicPr>
        <p:blipFill>
          <a:blip r:embed="rId2"/>
          <a:stretch>
            <a:fillRect/>
          </a:stretch>
        </p:blipFill>
        <p:spPr>
          <a:xfrm>
            <a:off x="5954672" y="5177132"/>
            <a:ext cx="999831" cy="999831"/>
          </a:xfrm>
          <a:prstGeom prst="rect">
            <a:avLst/>
          </a:prstGeom>
        </p:spPr>
      </p:pic>
      <p:pic>
        <p:nvPicPr>
          <p:cNvPr id="5" name="Immagine 4">
            <a:extLst>
              <a:ext uri="{FF2B5EF4-FFF2-40B4-BE49-F238E27FC236}">
                <a16:creationId xmlns:a16="http://schemas.microsoft.com/office/drawing/2014/main" id="{D5C51801-2442-52CB-4FDE-31C90A2A22CE}"/>
              </a:ext>
            </a:extLst>
          </p:cNvPr>
          <p:cNvPicPr>
            <a:picLocks noChangeAspect="1"/>
          </p:cNvPicPr>
          <p:nvPr/>
        </p:nvPicPr>
        <p:blipFill>
          <a:blip r:embed="rId3"/>
          <a:stretch>
            <a:fillRect/>
          </a:stretch>
        </p:blipFill>
        <p:spPr>
          <a:xfrm>
            <a:off x="9355832" y="164533"/>
            <a:ext cx="2158171" cy="1347333"/>
          </a:xfrm>
          <a:prstGeom prst="rect">
            <a:avLst/>
          </a:prstGeom>
        </p:spPr>
      </p:pic>
    </p:spTree>
    <p:extLst>
      <p:ext uri="{BB962C8B-B14F-4D97-AF65-F5344CB8AC3E}">
        <p14:creationId xmlns:p14="http://schemas.microsoft.com/office/powerpoint/2010/main" val="823601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9FFA258-23B3-9574-58EF-7E69A94F1709}"/>
              </a:ext>
            </a:extLst>
          </p:cNvPr>
          <p:cNvSpPr>
            <a:spLocks noGrp="1"/>
          </p:cNvSpPr>
          <p:nvPr>
            <p:ph idx="1"/>
          </p:nvPr>
        </p:nvSpPr>
        <p:spPr>
          <a:xfrm>
            <a:off x="-1" y="1825625"/>
            <a:ext cx="12075459" cy="4351338"/>
          </a:xfrm>
        </p:spPr>
        <p:txBody>
          <a:bodyPr>
            <a:normAutofit/>
          </a:bodyPr>
          <a:lstStyle/>
          <a:p>
            <a:r>
              <a:rPr lang="it-IT" sz="2400" dirty="0"/>
              <a:t>integrazione istituzionale</a:t>
            </a:r>
          </a:p>
          <a:p>
            <a:r>
              <a:rPr lang="it-IT" sz="2400" dirty="0"/>
              <a:t>integrazione organizzativa</a:t>
            </a:r>
          </a:p>
          <a:p>
            <a:r>
              <a:rPr lang="it-IT" sz="2400" dirty="0"/>
              <a:t>integrazione professionale</a:t>
            </a:r>
          </a:p>
        </p:txBody>
      </p:sp>
      <p:pic>
        <p:nvPicPr>
          <p:cNvPr id="5" name="Immagine 4">
            <a:extLst>
              <a:ext uri="{FF2B5EF4-FFF2-40B4-BE49-F238E27FC236}">
                <a16:creationId xmlns:a16="http://schemas.microsoft.com/office/drawing/2014/main" id="{0D22543C-35F1-1398-F569-5525482EB4E6}"/>
              </a:ext>
            </a:extLst>
          </p:cNvPr>
          <p:cNvPicPr>
            <a:picLocks noChangeAspect="1"/>
          </p:cNvPicPr>
          <p:nvPr/>
        </p:nvPicPr>
        <p:blipFill>
          <a:blip r:embed="rId2"/>
          <a:stretch>
            <a:fillRect/>
          </a:stretch>
        </p:blipFill>
        <p:spPr>
          <a:xfrm>
            <a:off x="3925108" y="722284"/>
            <a:ext cx="8266892" cy="6096528"/>
          </a:xfrm>
          <a:prstGeom prst="rect">
            <a:avLst/>
          </a:prstGeom>
        </p:spPr>
      </p:pic>
      <p:sp>
        <p:nvSpPr>
          <p:cNvPr id="7" name="CasellaDiTesto 6">
            <a:extLst>
              <a:ext uri="{FF2B5EF4-FFF2-40B4-BE49-F238E27FC236}">
                <a16:creationId xmlns:a16="http://schemas.microsoft.com/office/drawing/2014/main" id="{B7346F88-04DA-2D2E-ED75-5C3E55F3BD02}"/>
              </a:ext>
            </a:extLst>
          </p:cNvPr>
          <p:cNvSpPr txBox="1"/>
          <p:nvPr/>
        </p:nvSpPr>
        <p:spPr>
          <a:xfrm>
            <a:off x="851647" y="80435"/>
            <a:ext cx="9888071" cy="646331"/>
          </a:xfrm>
          <a:prstGeom prst="rect">
            <a:avLst/>
          </a:prstGeom>
          <a:noFill/>
        </p:spPr>
        <p:txBody>
          <a:bodyPr wrap="square">
            <a:spAutoFit/>
          </a:bodyPr>
          <a:lstStyle/>
          <a:p>
            <a:r>
              <a:rPr lang="it-IT" sz="3600" b="1" dirty="0"/>
              <a:t>La governance del sistema  e i livelli d’integrazione</a:t>
            </a:r>
          </a:p>
        </p:txBody>
      </p:sp>
      <p:pic>
        <p:nvPicPr>
          <p:cNvPr id="8" name="Immagine 7">
            <a:extLst>
              <a:ext uri="{FF2B5EF4-FFF2-40B4-BE49-F238E27FC236}">
                <a16:creationId xmlns:a16="http://schemas.microsoft.com/office/drawing/2014/main" id="{6139F45B-B2CB-0AC4-8F5E-EF0A96674B1F}"/>
              </a:ext>
            </a:extLst>
          </p:cNvPr>
          <p:cNvPicPr>
            <a:picLocks noChangeAspect="1"/>
          </p:cNvPicPr>
          <p:nvPr/>
        </p:nvPicPr>
        <p:blipFill>
          <a:blip r:embed="rId3"/>
          <a:stretch>
            <a:fillRect/>
          </a:stretch>
        </p:blipFill>
        <p:spPr>
          <a:xfrm>
            <a:off x="767643" y="3911780"/>
            <a:ext cx="2158171" cy="1347333"/>
          </a:xfrm>
          <a:prstGeom prst="rect">
            <a:avLst/>
          </a:prstGeom>
        </p:spPr>
      </p:pic>
    </p:spTree>
    <p:extLst>
      <p:ext uri="{BB962C8B-B14F-4D97-AF65-F5344CB8AC3E}">
        <p14:creationId xmlns:p14="http://schemas.microsoft.com/office/powerpoint/2010/main" val="1135826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D0D9666-95B2-0EDA-CEC9-EE4718EC89CE}"/>
              </a:ext>
            </a:extLst>
          </p:cNvPr>
          <p:cNvSpPr>
            <a:spLocks noGrp="1"/>
          </p:cNvSpPr>
          <p:nvPr>
            <p:ph idx="1"/>
          </p:nvPr>
        </p:nvSpPr>
        <p:spPr>
          <a:xfrm>
            <a:off x="125506" y="1825625"/>
            <a:ext cx="11994776" cy="4351338"/>
          </a:xfrm>
        </p:spPr>
        <p:txBody>
          <a:bodyPr/>
          <a:lstStyle/>
          <a:p>
            <a:r>
              <a:rPr lang="it-IT" dirty="0"/>
              <a:t>Gli indirizzi di natura programmatica e gestionale e i contenuti definiti nel piano esecutivo dovranno trovare un corrispondenza nei documenti di programmazione pluriennale ordinaria dei distretti socio-sanitari (Piani di zona) e dei distretti sanitari (Piano attività territoriali)</a:t>
            </a:r>
          </a:p>
          <a:p>
            <a:endParaRPr lang="it-IT" dirty="0"/>
          </a:p>
        </p:txBody>
      </p:sp>
      <p:pic>
        <p:nvPicPr>
          <p:cNvPr id="4" name="Immagine 3">
            <a:extLst>
              <a:ext uri="{FF2B5EF4-FFF2-40B4-BE49-F238E27FC236}">
                <a16:creationId xmlns:a16="http://schemas.microsoft.com/office/drawing/2014/main" id="{43542BDB-AFE2-43AC-E8F8-70FFBB9E99A7}"/>
              </a:ext>
            </a:extLst>
          </p:cNvPr>
          <p:cNvPicPr>
            <a:picLocks noChangeAspect="1"/>
          </p:cNvPicPr>
          <p:nvPr/>
        </p:nvPicPr>
        <p:blipFill>
          <a:blip r:embed="rId2"/>
          <a:stretch>
            <a:fillRect/>
          </a:stretch>
        </p:blipFill>
        <p:spPr>
          <a:xfrm>
            <a:off x="3504602" y="3544509"/>
            <a:ext cx="5523455" cy="3139712"/>
          </a:xfrm>
          <a:prstGeom prst="rect">
            <a:avLst/>
          </a:prstGeom>
        </p:spPr>
      </p:pic>
      <p:pic>
        <p:nvPicPr>
          <p:cNvPr id="5" name="Immagine 4">
            <a:extLst>
              <a:ext uri="{FF2B5EF4-FFF2-40B4-BE49-F238E27FC236}">
                <a16:creationId xmlns:a16="http://schemas.microsoft.com/office/drawing/2014/main" id="{DCC38582-7B40-EE20-0E14-1FB53E850F12}"/>
              </a:ext>
            </a:extLst>
          </p:cNvPr>
          <p:cNvPicPr>
            <a:picLocks noChangeAspect="1"/>
          </p:cNvPicPr>
          <p:nvPr/>
        </p:nvPicPr>
        <p:blipFill>
          <a:blip r:embed="rId3"/>
          <a:stretch>
            <a:fillRect/>
          </a:stretch>
        </p:blipFill>
        <p:spPr>
          <a:xfrm>
            <a:off x="8871738" y="110744"/>
            <a:ext cx="2158171" cy="1347333"/>
          </a:xfrm>
          <a:prstGeom prst="rect">
            <a:avLst/>
          </a:prstGeom>
        </p:spPr>
      </p:pic>
    </p:spTree>
    <p:extLst>
      <p:ext uri="{BB962C8B-B14F-4D97-AF65-F5344CB8AC3E}">
        <p14:creationId xmlns:p14="http://schemas.microsoft.com/office/powerpoint/2010/main" val="1558732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DA3EA2-B8DD-0889-3689-0D42BAEBE24B}"/>
              </a:ext>
            </a:extLst>
          </p:cNvPr>
          <p:cNvSpPr>
            <a:spLocks noGrp="1"/>
          </p:cNvSpPr>
          <p:nvPr>
            <p:ph type="title"/>
          </p:nvPr>
        </p:nvSpPr>
        <p:spPr/>
        <p:txBody>
          <a:bodyPr/>
          <a:lstStyle/>
          <a:p>
            <a:pPr algn="ctr"/>
            <a:r>
              <a:rPr lang="it-IT" dirty="0"/>
              <a:t>LA RETE DEGLI ATTORI </a:t>
            </a:r>
          </a:p>
        </p:txBody>
      </p:sp>
      <p:sp>
        <p:nvSpPr>
          <p:cNvPr id="3" name="Segnaposto contenuto 2">
            <a:extLst>
              <a:ext uri="{FF2B5EF4-FFF2-40B4-BE49-F238E27FC236}">
                <a16:creationId xmlns:a16="http://schemas.microsoft.com/office/drawing/2014/main" id="{27C6D41A-7058-A10C-F969-2548E7A6B78B}"/>
              </a:ext>
            </a:extLst>
          </p:cNvPr>
          <p:cNvSpPr>
            <a:spLocks noGrp="1"/>
          </p:cNvSpPr>
          <p:nvPr>
            <p:ph idx="1"/>
          </p:nvPr>
        </p:nvSpPr>
        <p:spPr>
          <a:xfrm>
            <a:off x="0" y="1479176"/>
            <a:ext cx="12192000" cy="5289177"/>
          </a:xfrm>
        </p:spPr>
        <p:txBody>
          <a:bodyPr>
            <a:normAutofit/>
          </a:bodyPr>
          <a:lstStyle/>
          <a:p>
            <a:r>
              <a:rPr lang="it-IT" dirty="0"/>
              <a:t>il Punto unico di accesso (PUA);</a:t>
            </a:r>
          </a:p>
          <a:p>
            <a:r>
              <a:rPr lang="it-IT" dirty="0"/>
              <a:t>la “unità distrettuale cure domiciliari” istituita nell’ambito dei distretti sanitari;</a:t>
            </a:r>
          </a:p>
          <a:p>
            <a:r>
              <a:rPr lang="it-IT" dirty="0"/>
              <a:t>il case manager-responsabile del caso;</a:t>
            </a:r>
          </a:p>
          <a:p>
            <a:r>
              <a:rPr lang="it-IT" dirty="0"/>
              <a:t>il medico curante dell’assistito;</a:t>
            </a:r>
          </a:p>
          <a:p>
            <a:r>
              <a:rPr lang="it-IT" dirty="0"/>
              <a:t> i componenti delle unità di valutazione multidimensionale;</a:t>
            </a:r>
          </a:p>
          <a:p>
            <a:r>
              <a:rPr lang="it-IT" dirty="0"/>
              <a:t>assistenti sociali dei comuni;</a:t>
            </a:r>
          </a:p>
          <a:p>
            <a:r>
              <a:rPr lang="it-IT" dirty="0"/>
              <a:t>gli sportelli o punti informativi collocati nei comuni del distretto sociosanitario</a:t>
            </a:r>
          </a:p>
          <a:p>
            <a:r>
              <a:rPr lang="it-IT" dirty="0"/>
              <a:t>Il referente territoriale c/o il P.O. </a:t>
            </a:r>
          </a:p>
        </p:txBody>
      </p:sp>
      <p:pic>
        <p:nvPicPr>
          <p:cNvPr id="4" name="Immagine 3">
            <a:extLst>
              <a:ext uri="{FF2B5EF4-FFF2-40B4-BE49-F238E27FC236}">
                <a16:creationId xmlns:a16="http://schemas.microsoft.com/office/drawing/2014/main" id="{A436A3D0-273B-D7C8-467D-E052F44B1AAA}"/>
              </a:ext>
            </a:extLst>
          </p:cNvPr>
          <p:cNvPicPr>
            <a:picLocks noChangeAspect="1"/>
          </p:cNvPicPr>
          <p:nvPr/>
        </p:nvPicPr>
        <p:blipFill>
          <a:blip r:embed="rId2"/>
          <a:stretch>
            <a:fillRect/>
          </a:stretch>
        </p:blipFill>
        <p:spPr>
          <a:xfrm>
            <a:off x="9195629" y="343355"/>
            <a:ext cx="2158171" cy="1347333"/>
          </a:xfrm>
          <a:prstGeom prst="rect">
            <a:avLst/>
          </a:prstGeom>
        </p:spPr>
      </p:pic>
    </p:spTree>
    <p:extLst>
      <p:ext uri="{BB962C8B-B14F-4D97-AF65-F5344CB8AC3E}">
        <p14:creationId xmlns:p14="http://schemas.microsoft.com/office/powerpoint/2010/main" val="3391745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60D138-EFB2-3D0F-2A32-B19EF1FEFECD}"/>
              </a:ext>
            </a:extLst>
          </p:cNvPr>
          <p:cNvSpPr>
            <a:spLocks noGrp="1"/>
          </p:cNvSpPr>
          <p:nvPr>
            <p:ph type="title"/>
          </p:nvPr>
        </p:nvSpPr>
        <p:spPr/>
        <p:txBody>
          <a:bodyPr>
            <a:normAutofit/>
          </a:bodyPr>
          <a:lstStyle/>
          <a:p>
            <a:r>
              <a:rPr lang="it-IT" sz="3200" dirty="0"/>
              <a:t>Integrazione Socio-sanitaria: </a:t>
            </a:r>
            <a:br>
              <a:rPr lang="it-IT" sz="3200" dirty="0"/>
            </a:br>
            <a:r>
              <a:rPr lang="it-IT" sz="3200" dirty="0"/>
              <a:t>L. 8 Novembre 2000 N. 328</a:t>
            </a:r>
          </a:p>
        </p:txBody>
      </p:sp>
      <p:pic>
        <p:nvPicPr>
          <p:cNvPr id="4" name="Segnaposto contenuto 3">
            <a:extLst>
              <a:ext uri="{FF2B5EF4-FFF2-40B4-BE49-F238E27FC236}">
                <a16:creationId xmlns:a16="http://schemas.microsoft.com/office/drawing/2014/main" id="{176D7068-590F-ED47-1C3B-13740B37D441}"/>
              </a:ext>
            </a:extLst>
          </p:cNvPr>
          <p:cNvPicPr>
            <a:picLocks noGrp="1" noChangeAspect="1"/>
          </p:cNvPicPr>
          <p:nvPr>
            <p:ph idx="1"/>
          </p:nvPr>
        </p:nvPicPr>
        <p:blipFill>
          <a:blip r:embed="rId2"/>
          <a:stretch>
            <a:fillRect/>
          </a:stretch>
        </p:blipFill>
        <p:spPr>
          <a:xfrm>
            <a:off x="1062605" y="1434353"/>
            <a:ext cx="10824881" cy="5316071"/>
          </a:xfrm>
          <a:prstGeom prst="rect">
            <a:avLst/>
          </a:prstGeom>
        </p:spPr>
      </p:pic>
      <p:pic>
        <p:nvPicPr>
          <p:cNvPr id="5" name="Immagine 4">
            <a:extLst>
              <a:ext uri="{FF2B5EF4-FFF2-40B4-BE49-F238E27FC236}">
                <a16:creationId xmlns:a16="http://schemas.microsoft.com/office/drawing/2014/main" id="{154F48EE-09FB-F67F-90EA-70567FDBAE51}"/>
              </a:ext>
            </a:extLst>
          </p:cNvPr>
          <p:cNvPicPr>
            <a:picLocks noChangeAspect="1"/>
          </p:cNvPicPr>
          <p:nvPr/>
        </p:nvPicPr>
        <p:blipFill>
          <a:blip r:embed="rId3"/>
          <a:stretch>
            <a:fillRect/>
          </a:stretch>
        </p:blipFill>
        <p:spPr>
          <a:xfrm>
            <a:off x="1062605" y="3952489"/>
            <a:ext cx="1639966" cy="1158340"/>
          </a:xfrm>
          <a:prstGeom prst="rect">
            <a:avLst/>
          </a:prstGeom>
        </p:spPr>
      </p:pic>
      <p:pic>
        <p:nvPicPr>
          <p:cNvPr id="8" name="Immagine 7">
            <a:extLst>
              <a:ext uri="{FF2B5EF4-FFF2-40B4-BE49-F238E27FC236}">
                <a16:creationId xmlns:a16="http://schemas.microsoft.com/office/drawing/2014/main" id="{2BC74907-8D9F-6242-BF5A-33BA82FAEC0C}"/>
              </a:ext>
            </a:extLst>
          </p:cNvPr>
          <p:cNvPicPr>
            <a:picLocks noChangeAspect="1"/>
          </p:cNvPicPr>
          <p:nvPr/>
        </p:nvPicPr>
        <p:blipFill>
          <a:blip r:embed="rId4"/>
          <a:stretch>
            <a:fillRect/>
          </a:stretch>
        </p:blipFill>
        <p:spPr>
          <a:xfrm>
            <a:off x="1177885" y="5316071"/>
            <a:ext cx="1767993" cy="1310754"/>
          </a:xfrm>
          <a:prstGeom prst="rect">
            <a:avLst/>
          </a:prstGeom>
        </p:spPr>
      </p:pic>
      <p:pic>
        <p:nvPicPr>
          <p:cNvPr id="9" name="Immagine 8">
            <a:extLst>
              <a:ext uri="{FF2B5EF4-FFF2-40B4-BE49-F238E27FC236}">
                <a16:creationId xmlns:a16="http://schemas.microsoft.com/office/drawing/2014/main" id="{B5BD75D3-B5D9-21B1-1A30-5C832674A06D}"/>
              </a:ext>
            </a:extLst>
          </p:cNvPr>
          <p:cNvPicPr>
            <a:picLocks noChangeAspect="1"/>
          </p:cNvPicPr>
          <p:nvPr/>
        </p:nvPicPr>
        <p:blipFill>
          <a:blip r:embed="rId5"/>
          <a:stretch>
            <a:fillRect/>
          </a:stretch>
        </p:blipFill>
        <p:spPr>
          <a:xfrm>
            <a:off x="9195629" y="226073"/>
            <a:ext cx="2158171" cy="1347333"/>
          </a:xfrm>
          <a:prstGeom prst="rect">
            <a:avLst/>
          </a:prstGeom>
        </p:spPr>
      </p:pic>
    </p:spTree>
    <p:extLst>
      <p:ext uri="{BB962C8B-B14F-4D97-AF65-F5344CB8AC3E}">
        <p14:creationId xmlns:p14="http://schemas.microsoft.com/office/powerpoint/2010/main" val="2008866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982A87FC-FA5D-4044-A34C-0C17D5437BCB}"/>
              </a:ext>
            </a:extLst>
          </p:cNvPr>
          <p:cNvPicPr>
            <a:picLocks noGrp="1" noChangeAspect="1"/>
          </p:cNvPicPr>
          <p:nvPr>
            <p:ph idx="1"/>
          </p:nvPr>
        </p:nvPicPr>
        <p:blipFill>
          <a:blip r:embed="rId2"/>
          <a:stretch>
            <a:fillRect/>
          </a:stretch>
        </p:blipFill>
        <p:spPr>
          <a:xfrm>
            <a:off x="1480994" y="75380"/>
            <a:ext cx="7706012" cy="2060627"/>
          </a:xfrm>
          <a:prstGeom prst="rect">
            <a:avLst/>
          </a:prstGeom>
        </p:spPr>
      </p:pic>
      <p:pic>
        <p:nvPicPr>
          <p:cNvPr id="5" name="Immagine 4">
            <a:extLst>
              <a:ext uri="{FF2B5EF4-FFF2-40B4-BE49-F238E27FC236}">
                <a16:creationId xmlns:a16="http://schemas.microsoft.com/office/drawing/2014/main" id="{5E91D5B3-11EB-B5A6-C454-B4F5FFFA2E47}"/>
              </a:ext>
            </a:extLst>
          </p:cNvPr>
          <p:cNvPicPr>
            <a:picLocks noChangeAspect="1"/>
          </p:cNvPicPr>
          <p:nvPr/>
        </p:nvPicPr>
        <p:blipFill>
          <a:blip r:embed="rId3"/>
          <a:stretch>
            <a:fillRect/>
          </a:stretch>
        </p:blipFill>
        <p:spPr>
          <a:xfrm>
            <a:off x="1066267" y="2537672"/>
            <a:ext cx="3999323" cy="1298561"/>
          </a:xfrm>
          <a:prstGeom prst="rect">
            <a:avLst/>
          </a:prstGeom>
        </p:spPr>
      </p:pic>
      <p:pic>
        <p:nvPicPr>
          <p:cNvPr id="6" name="Immagine 5">
            <a:extLst>
              <a:ext uri="{FF2B5EF4-FFF2-40B4-BE49-F238E27FC236}">
                <a16:creationId xmlns:a16="http://schemas.microsoft.com/office/drawing/2014/main" id="{15AB00D1-C2FB-A4E2-9197-8E5283A52A8C}"/>
              </a:ext>
            </a:extLst>
          </p:cNvPr>
          <p:cNvPicPr>
            <a:picLocks noChangeAspect="1"/>
          </p:cNvPicPr>
          <p:nvPr/>
        </p:nvPicPr>
        <p:blipFill>
          <a:blip r:embed="rId4"/>
          <a:stretch>
            <a:fillRect/>
          </a:stretch>
        </p:blipFill>
        <p:spPr>
          <a:xfrm>
            <a:off x="944180" y="3614071"/>
            <a:ext cx="3950550" cy="1444877"/>
          </a:xfrm>
          <a:prstGeom prst="rect">
            <a:avLst/>
          </a:prstGeom>
        </p:spPr>
      </p:pic>
      <p:pic>
        <p:nvPicPr>
          <p:cNvPr id="7" name="Immagine 6">
            <a:extLst>
              <a:ext uri="{FF2B5EF4-FFF2-40B4-BE49-F238E27FC236}">
                <a16:creationId xmlns:a16="http://schemas.microsoft.com/office/drawing/2014/main" id="{9D96CE89-F8DA-160A-9BB0-59E26F669A35}"/>
              </a:ext>
            </a:extLst>
          </p:cNvPr>
          <p:cNvPicPr>
            <a:picLocks noChangeAspect="1"/>
          </p:cNvPicPr>
          <p:nvPr/>
        </p:nvPicPr>
        <p:blipFill>
          <a:blip r:embed="rId5"/>
          <a:stretch>
            <a:fillRect/>
          </a:stretch>
        </p:blipFill>
        <p:spPr>
          <a:xfrm>
            <a:off x="6775358" y="2515260"/>
            <a:ext cx="3840813" cy="707197"/>
          </a:xfrm>
          <a:prstGeom prst="rect">
            <a:avLst/>
          </a:prstGeom>
        </p:spPr>
      </p:pic>
      <p:pic>
        <p:nvPicPr>
          <p:cNvPr id="8" name="Immagine 7">
            <a:extLst>
              <a:ext uri="{FF2B5EF4-FFF2-40B4-BE49-F238E27FC236}">
                <a16:creationId xmlns:a16="http://schemas.microsoft.com/office/drawing/2014/main" id="{49920370-98F4-BDC7-CCF7-0022BAE58463}"/>
              </a:ext>
            </a:extLst>
          </p:cNvPr>
          <p:cNvPicPr>
            <a:picLocks noChangeAspect="1"/>
          </p:cNvPicPr>
          <p:nvPr/>
        </p:nvPicPr>
        <p:blipFill>
          <a:blip r:embed="rId6"/>
          <a:stretch>
            <a:fillRect/>
          </a:stretch>
        </p:blipFill>
        <p:spPr>
          <a:xfrm>
            <a:off x="6305758" y="3222457"/>
            <a:ext cx="4942062" cy="2382476"/>
          </a:xfrm>
          <a:prstGeom prst="rect">
            <a:avLst/>
          </a:prstGeom>
        </p:spPr>
      </p:pic>
      <p:pic>
        <p:nvPicPr>
          <p:cNvPr id="9" name="Immagine 8">
            <a:extLst>
              <a:ext uri="{FF2B5EF4-FFF2-40B4-BE49-F238E27FC236}">
                <a16:creationId xmlns:a16="http://schemas.microsoft.com/office/drawing/2014/main" id="{BE20CEF2-0591-FDC8-C310-DB9F177AE3D6}"/>
              </a:ext>
            </a:extLst>
          </p:cNvPr>
          <p:cNvPicPr>
            <a:picLocks noChangeAspect="1"/>
          </p:cNvPicPr>
          <p:nvPr/>
        </p:nvPicPr>
        <p:blipFill>
          <a:blip r:embed="rId7"/>
          <a:stretch>
            <a:fillRect/>
          </a:stretch>
        </p:blipFill>
        <p:spPr>
          <a:xfrm>
            <a:off x="4211919" y="1535273"/>
            <a:ext cx="682811" cy="707198"/>
          </a:xfrm>
          <a:prstGeom prst="rect">
            <a:avLst/>
          </a:prstGeom>
        </p:spPr>
      </p:pic>
      <p:pic>
        <p:nvPicPr>
          <p:cNvPr id="10" name="Immagine 9">
            <a:extLst>
              <a:ext uri="{FF2B5EF4-FFF2-40B4-BE49-F238E27FC236}">
                <a16:creationId xmlns:a16="http://schemas.microsoft.com/office/drawing/2014/main" id="{7FA7881F-5F2A-BA9D-AB24-F27F6CA1973C}"/>
              </a:ext>
            </a:extLst>
          </p:cNvPr>
          <p:cNvPicPr>
            <a:picLocks noChangeAspect="1"/>
          </p:cNvPicPr>
          <p:nvPr/>
        </p:nvPicPr>
        <p:blipFill>
          <a:blip r:embed="rId8"/>
          <a:stretch>
            <a:fillRect/>
          </a:stretch>
        </p:blipFill>
        <p:spPr>
          <a:xfrm>
            <a:off x="6281539" y="1563655"/>
            <a:ext cx="493819" cy="530398"/>
          </a:xfrm>
          <a:prstGeom prst="rect">
            <a:avLst/>
          </a:prstGeom>
        </p:spPr>
      </p:pic>
      <p:pic>
        <p:nvPicPr>
          <p:cNvPr id="11" name="Immagine 10">
            <a:extLst>
              <a:ext uri="{FF2B5EF4-FFF2-40B4-BE49-F238E27FC236}">
                <a16:creationId xmlns:a16="http://schemas.microsoft.com/office/drawing/2014/main" id="{8ADB1F06-479A-CD6C-29CA-35CFB0DB8B79}"/>
              </a:ext>
            </a:extLst>
          </p:cNvPr>
          <p:cNvPicPr>
            <a:picLocks noChangeAspect="1"/>
          </p:cNvPicPr>
          <p:nvPr/>
        </p:nvPicPr>
        <p:blipFill>
          <a:blip r:embed="rId9"/>
          <a:stretch>
            <a:fillRect/>
          </a:stretch>
        </p:blipFill>
        <p:spPr>
          <a:xfrm>
            <a:off x="666939" y="216322"/>
            <a:ext cx="2158171" cy="1347333"/>
          </a:xfrm>
          <a:prstGeom prst="rect">
            <a:avLst/>
          </a:prstGeom>
        </p:spPr>
      </p:pic>
      <p:sp>
        <p:nvSpPr>
          <p:cNvPr id="15" name="CasellaDiTesto 14">
            <a:extLst>
              <a:ext uri="{FF2B5EF4-FFF2-40B4-BE49-F238E27FC236}">
                <a16:creationId xmlns:a16="http://schemas.microsoft.com/office/drawing/2014/main" id="{4B4E4CF6-42EF-B5F3-30F7-090AE8FCABCA}"/>
              </a:ext>
            </a:extLst>
          </p:cNvPr>
          <p:cNvSpPr txBox="1"/>
          <p:nvPr/>
        </p:nvSpPr>
        <p:spPr>
          <a:xfrm>
            <a:off x="6935289" y="5737553"/>
            <a:ext cx="3683000" cy="369332"/>
          </a:xfrm>
          <a:prstGeom prst="rect">
            <a:avLst/>
          </a:prstGeom>
          <a:noFill/>
        </p:spPr>
        <p:txBody>
          <a:bodyPr wrap="square" rtlCol="0">
            <a:spAutoFit/>
          </a:bodyPr>
          <a:lstStyle/>
          <a:p>
            <a:r>
              <a:rPr lang="it-IT" dirty="0"/>
              <a:t>DM 774/2022                        C.O.T.</a:t>
            </a:r>
          </a:p>
        </p:txBody>
      </p:sp>
      <p:sp>
        <p:nvSpPr>
          <p:cNvPr id="16" name="Freccia a destra 15">
            <a:extLst>
              <a:ext uri="{FF2B5EF4-FFF2-40B4-BE49-F238E27FC236}">
                <a16:creationId xmlns:a16="http://schemas.microsoft.com/office/drawing/2014/main" id="{1906FAC9-3A40-9375-B3FC-17AE10023111}"/>
              </a:ext>
            </a:extLst>
          </p:cNvPr>
          <p:cNvSpPr/>
          <p:nvPr/>
        </p:nvSpPr>
        <p:spPr>
          <a:xfrm>
            <a:off x="8407402" y="5789562"/>
            <a:ext cx="978408" cy="26531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41782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54AEF503-81EA-3851-1075-9DB5E5C3D273}"/>
              </a:ext>
            </a:extLst>
          </p:cNvPr>
          <p:cNvPicPr>
            <a:picLocks noGrp="1" noChangeAspect="1"/>
          </p:cNvPicPr>
          <p:nvPr>
            <p:ph idx="1"/>
          </p:nvPr>
        </p:nvPicPr>
        <p:blipFill>
          <a:blip r:embed="rId2"/>
          <a:stretch>
            <a:fillRect/>
          </a:stretch>
        </p:blipFill>
        <p:spPr>
          <a:xfrm>
            <a:off x="1362636" y="1484966"/>
            <a:ext cx="9897036" cy="4351338"/>
          </a:xfrm>
          <a:prstGeom prst="rect">
            <a:avLst/>
          </a:prstGeom>
        </p:spPr>
      </p:pic>
      <p:sp>
        <p:nvSpPr>
          <p:cNvPr id="6" name="CasellaDiTesto 5">
            <a:extLst>
              <a:ext uri="{FF2B5EF4-FFF2-40B4-BE49-F238E27FC236}">
                <a16:creationId xmlns:a16="http://schemas.microsoft.com/office/drawing/2014/main" id="{47919ACB-83AB-F478-922E-8E07D7BAF964}"/>
              </a:ext>
            </a:extLst>
          </p:cNvPr>
          <p:cNvSpPr txBox="1"/>
          <p:nvPr/>
        </p:nvSpPr>
        <p:spPr>
          <a:xfrm>
            <a:off x="4446494" y="625470"/>
            <a:ext cx="6096000" cy="523220"/>
          </a:xfrm>
          <a:prstGeom prst="rect">
            <a:avLst/>
          </a:prstGeom>
          <a:noFill/>
        </p:spPr>
        <p:txBody>
          <a:bodyPr wrap="square">
            <a:spAutoFit/>
          </a:bodyPr>
          <a:lstStyle/>
          <a:p>
            <a:r>
              <a:rPr lang="it-IT" sz="2800" dirty="0"/>
              <a:t>I PERCORSI POSSIBILI </a:t>
            </a:r>
          </a:p>
        </p:txBody>
      </p:sp>
      <p:pic>
        <p:nvPicPr>
          <p:cNvPr id="7" name="Immagine 6">
            <a:extLst>
              <a:ext uri="{FF2B5EF4-FFF2-40B4-BE49-F238E27FC236}">
                <a16:creationId xmlns:a16="http://schemas.microsoft.com/office/drawing/2014/main" id="{5157BC61-9EA4-D2B4-B6D0-85284906E006}"/>
              </a:ext>
            </a:extLst>
          </p:cNvPr>
          <p:cNvPicPr>
            <a:picLocks noChangeAspect="1"/>
          </p:cNvPicPr>
          <p:nvPr/>
        </p:nvPicPr>
        <p:blipFill>
          <a:blip r:embed="rId3"/>
          <a:stretch>
            <a:fillRect/>
          </a:stretch>
        </p:blipFill>
        <p:spPr>
          <a:xfrm>
            <a:off x="283550" y="137633"/>
            <a:ext cx="2158171" cy="1347333"/>
          </a:xfrm>
          <a:prstGeom prst="rect">
            <a:avLst/>
          </a:prstGeom>
        </p:spPr>
      </p:pic>
    </p:spTree>
    <p:extLst>
      <p:ext uri="{BB962C8B-B14F-4D97-AF65-F5344CB8AC3E}">
        <p14:creationId xmlns:p14="http://schemas.microsoft.com/office/powerpoint/2010/main" val="2207161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70B35C4D-D6BD-3561-E81E-7E9ABFEC3ECF}"/>
              </a:ext>
            </a:extLst>
          </p:cNvPr>
          <p:cNvSpPr>
            <a:spLocks noGrp="1"/>
          </p:cNvSpPr>
          <p:nvPr>
            <p:ph idx="1"/>
          </p:nvPr>
        </p:nvSpPr>
        <p:spPr>
          <a:xfrm>
            <a:off x="838200" y="833718"/>
            <a:ext cx="10515600" cy="5343245"/>
          </a:xfrm>
        </p:spPr>
        <p:txBody>
          <a:bodyPr/>
          <a:lstStyle/>
          <a:p>
            <a:r>
              <a:rPr lang="it-IT" dirty="0"/>
              <a:t>Bisogno complesso </a:t>
            </a:r>
          </a:p>
        </p:txBody>
      </p:sp>
      <p:sp>
        <p:nvSpPr>
          <p:cNvPr id="5" name="CasellaDiTesto 4">
            <a:extLst>
              <a:ext uri="{FF2B5EF4-FFF2-40B4-BE49-F238E27FC236}">
                <a16:creationId xmlns:a16="http://schemas.microsoft.com/office/drawing/2014/main" id="{0128F82B-EB81-8BF1-C1E9-B7BB525450A7}"/>
              </a:ext>
            </a:extLst>
          </p:cNvPr>
          <p:cNvSpPr txBox="1"/>
          <p:nvPr/>
        </p:nvSpPr>
        <p:spPr>
          <a:xfrm>
            <a:off x="493059" y="2136339"/>
            <a:ext cx="10515600" cy="3046988"/>
          </a:xfrm>
          <a:prstGeom prst="rect">
            <a:avLst/>
          </a:prstGeom>
          <a:noFill/>
        </p:spPr>
        <p:txBody>
          <a:bodyPr wrap="square">
            <a:spAutoFit/>
          </a:bodyPr>
          <a:lstStyle/>
          <a:p>
            <a:r>
              <a:rPr lang="it-IT" sz="2400" dirty="0"/>
              <a:t>Il PUA, contatta l’ UVM per la valutazione multidimensionale.</a:t>
            </a:r>
          </a:p>
          <a:p>
            <a:pPr algn="ctr"/>
            <a:r>
              <a:rPr lang="it-IT" sz="2400" dirty="0"/>
              <a:t>PERCORSO ASSISTENZIALE</a:t>
            </a:r>
          </a:p>
          <a:p>
            <a:endParaRPr lang="it-IT" sz="2400" dirty="0"/>
          </a:p>
          <a:p>
            <a:r>
              <a:rPr lang="it-IT" sz="2400" dirty="0"/>
              <a:t>valutazione multidimensionale a cura della UVM;</a:t>
            </a:r>
          </a:p>
          <a:p>
            <a:r>
              <a:rPr lang="it-IT" sz="2400" dirty="0"/>
              <a:t>individuazione del Case manager;</a:t>
            </a:r>
          </a:p>
          <a:p>
            <a:r>
              <a:rPr lang="it-IT" sz="2400" dirty="0"/>
              <a:t>redazione del PAI (Piano di assistenza individuale);</a:t>
            </a:r>
          </a:p>
          <a:p>
            <a:r>
              <a:rPr lang="it-IT" sz="2400" dirty="0"/>
              <a:t>gestione, realizzazione, monitoraggio e valutazione del progetto personalizzato;</a:t>
            </a:r>
          </a:p>
          <a:p>
            <a:r>
              <a:rPr lang="it-IT" sz="2400" dirty="0"/>
              <a:t> dimissione.</a:t>
            </a:r>
          </a:p>
        </p:txBody>
      </p:sp>
      <p:pic>
        <p:nvPicPr>
          <p:cNvPr id="6" name="Immagine 5">
            <a:extLst>
              <a:ext uri="{FF2B5EF4-FFF2-40B4-BE49-F238E27FC236}">
                <a16:creationId xmlns:a16="http://schemas.microsoft.com/office/drawing/2014/main" id="{FA74DEED-1721-085A-B57F-A037ADF799DA}"/>
              </a:ext>
            </a:extLst>
          </p:cNvPr>
          <p:cNvPicPr>
            <a:picLocks noChangeAspect="1"/>
          </p:cNvPicPr>
          <p:nvPr/>
        </p:nvPicPr>
        <p:blipFill>
          <a:blip r:embed="rId2"/>
          <a:stretch>
            <a:fillRect/>
          </a:stretch>
        </p:blipFill>
        <p:spPr>
          <a:xfrm>
            <a:off x="9328938" y="269069"/>
            <a:ext cx="2158171" cy="1347333"/>
          </a:xfrm>
          <a:prstGeom prst="rect">
            <a:avLst/>
          </a:prstGeom>
        </p:spPr>
      </p:pic>
    </p:spTree>
    <p:extLst>
      <p:ext uri="{BB962C8B-B14F-4D97-AF65-F5344CB8AC3E}">
        <p14:creationId xmlns:p14="http://schemas.microsoft.com/office/powerpoint/2010/main" val="3610645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62F5CA-E7A1-755C-7D93-CE9113FFBDE2}"/>
              </a:ext>
            </a:extLst>
          </p:cNvPr>
          <p:cNvSpPr>
            <a:spLocks noGrp="1"/>
          </p:cNvSpPr>
          <p:nvPr>
            <p:ph type="title"/>
          </p:nvPr>
        </p:nvSpPr>
        <p:spPr>
          <a:xfrm>
            <a:off x="846826" y="1400627"/>
            <a:ext cx="10515600" cy="1325563"/>
          </a:xfrm>
        </p:spPr>
        <p:txBody>
          <a:bodyPr>
            <a:normAutofit fontScale="90000"/>
          </a:bodyPr>
          <a:lstStyle/>
          <a:p>
            <a:pPr algn="ctr"/>
            <a:br>
              <a:rPr lang="it-IT" b="1" i="1" dirty="0">
                <a:solidFill>
                  <a:srgbClr val="00B050"/>
                </a:solidFill>
              </a:rPr>
            </a:br>
            <a:r>
              <a:rPr lang="it-IT" b="1" i="1" dirty="0">
                <a:solidFill>
                  <a:srgbClr val="00B050"/>
                </a:solidFill>
              </a:rPr>
              <a:t>La Riforma Costituzionale</a:t>
            </a:r>
            <a:br>
              <a:rPr lang="it-IT" b="1" i="1" dirty="0">
                <a:solidFill>
                  <a:srgbClr val="00B050"/>
                </a:solidFill>
              </a:rPr>
            </a:br>
            <a:endParaRPr lang="it-IT" b="1" i="1" dirty="0">
              <a:solidFill>
                <a:srgbClr val="00B050"/>
              </a:solidFill>
            </a:endParaRPr>
          </a:p>
        </p:txBody>
      </p:sp>
      <p:sp>
        <p:nvSpPr>
          <p:cNvPr id="3" name="Segnaposto contenuto 2">
            <a:extLst>
              <a:ext uri="{FF2B5EF4-FFF2-40B4-BE49-F238E27FC236}">
                <a16:creationId xmlns:a16="http://schemas.microsoft.com/office/drawing/2014/main" id="{D5247701-6692-5628-DA5A-741753A11E7C}"/>
              </a:ext>
            </a:extLst>
          </p:cNvPr>
          <p:cNvSpPr>
            <a:spLocks noGrp="1"/>
          </p:cNvSpPr>
          <p:nvPr>
            <p:ph idx="1"/>
          </p:nvPr>
        </p:nvSpPr>
        <p:spPr>
          <a:xfrm>
            <a:off x="566667" y="2619249"/>
            <a:ext cx="11058666" cy="4351338"/>
          </a:xfrm>
        </p:spPr>
        <p:txBody>
          <a:bodyPr>
            <a:normAutofit/>
          </a:bodyPr>
          <a:lstStyle/>
          <a:p>
            <a:r>
              <a:rPr lang="it-IT" sz="2400" dirty="0"/>
              <a:t>Legge Costituzionale n.3 del 18 ottobre 2001</a:t>
            </a:r>
          </a:p>
          <a:p>
            <a:pPr marL="0" indent="0">
              <a:buNone/>
            </a:pPr>
            <a:endParaRPr lang="it-IT" sz="2400" dirty="0"/>
          </a:p>
          <a:p>
            <a:r>
              <a:rPr lang="it-IT" sz="2400" dirty="0"/>
              <a:t>“Modifiche al titolo V° della parte seconda della Costituzione”</a:t>
            </a:r>
          </a:p>
          <a:p>
            <a:endParaRPr lang="it-IT" sz="2400" dirty="0"/>
          </a:p>
          <a:p>
            <a:pPr marL="0" indent="0">
              <a:buNone/>
            </a:pPr>
            <a:r>
              <a:rPr lang="it-IT" sz="2400" dirty="0"/>
              <a:t>Riguardante tra gli altri:</a:t>
            </a:r>
          </a:p>
          <a:p>
            <a:r>
              <a:rPr lang="it-IT" sz="2400" dirty="0"/>
              <a:t>L’art. 114 (si rovescia la piramide istituzionale tra lo Stato e le Regioni/Comuni)</a:t>
            </a:r>
          </a:p>
          <a:p>
            <a:r>
              <a:rPr lang="it-IT" sz="2400" dirty="0"/>
              <a:t>L’art. 117 (si ridefiniscono i compiti dello stato e delle Regioni)</a:t>
            </a:r>
          </a:p>
          <a:p>
            <a:r>
              <a:rPr lang="it-IT" sz="2400" dirty="0"/>
              <a:t>L’art. 118 (affermazione del principio di sussidiarietà)</a:t>
            </a:r>
          </a:p>
          <a:p>
            <a:endParaRPr lang="it-IT" dirty="0"/>
          </a:p>
        </p:txBody>
      </p:sp>
      <p:pic>
        <p:nvPicPr>
          <p:cNvPr id="6" name="Immagine 5">
            <a:extLst>
              <a:ext uri="{FF2B5EF4-FFF2-40B4-BE49-F238E27FC236}">
                <a16:creationId xmlns:a16="http://schemas.microsoft.com/office/drawing/2014/main" id="{5570AA7B-F729-4CD5-1C37-EEFC03D6B687}"/>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AED7E86B-4A93-1529-8D8A-1FCAD31AE0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27069B58-0CD8-3604-A6AC-F9A4B8C3C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5ECF81D7-01CF-B863-8120-9F138E31A9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B796A59B-FE5A-99A8-5E65-B87847CFD4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EAE802F1-B036-19F2-D9C7-FC44C05055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804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3997AE-4BB6-2517-9A19-7E84F180D4DE}"/>
              </a:ext>
            </a:extLst>
          </p:cNvPr>
          <p:cNvSpPr>
            <a:spLocks noGrp="1"/>
          </p:cNvSpPr>
          <p:nvPr>
            <p:ph type="title"/>
          </p:nvPr>
        </p:nvSpPr>
        <p:spPr/>
        <p:txBody>
          <a:bodyPr/>
          <a:lstStyle/>
          <a:p>
            <a:pPr algn="ctr"/>
            <a:r>
              <a:rPr lang="it-IT" dirty="0"/>
              <a:t>VALUTAZIONE</a:t>
            </a:r>
          </a:p>
        </p:txBody>
      </p:sp>
      <p:sp>
        <p:nvSpPr>
          <p:cNvPr id="3" name="Segnaposto contenuto 2">
            <a:extLst>
              <a:ext uri="{FF2B5EF4-FFF2-40B4-BE49-F238E27FC236}">
                <a16:creationId xmlns:a16="http://schemas.microsoft.com/office/drawing/2014/main" id="{E9687950-6F30-78F0-782A-E23A08125FDE}"/>
              </a:ext>
            </a:extLst>
          </p:cNvPr>
          <p:cNvSpPr>
            <a:spLocks noGrp="1"/>
          </p:cNvSpPr>
          <p:nvPr>
            <p:ph idx="1"/>
          </p:nvPr>
        </p:nvSpPr>
        <p:spPr>
          <a:xfrm>
            <a:off x="322729" y="1825625"/>
            <a:ext cx="11636189" cy="4351338"/>
          </a:xfrm>
        </p:spPr>
        <p:txBody>
          <a:bodyPr/>
          <a:lstStyle/>
          <a:p>
            <a:r>
              <a:rPr lang="it-IT" dirty="0"/>
              <a:t>La valutazione multidimensionale (mediante SVAMA) riguarda le diverse dimensioni sanitarie-assistenziali-sociali del bisogno. Rappresenta l’analisi dettagliata dei problemi e dei bisogni dell’assistito ed è l’atto prioritario ed ineludibile ai fini della definizione del PAI. </a:t>
            </a:r>
          </a:p>
          <a:p>
            <a:r>
              <a:rPr lang="it-IT" dirty="0"/>
              <a:t>Per tale ragione l’UVM è composta da un team multiprofessionale, in grado di leggere le esigenze di persone che presentano situazioni problematiche complesse, in cui sono inscindibili i bisogni sanitari da quelli sociali.</a:t>
            </a:r>
          </a:p>
          <a:p>
            <a:endParaRPr lang="it-IT" dirty="0"/>
          </a:p>
        </p:txBody>
      </p:sp>
      <p:pic>
        <p:nvPicPr>
          <p:cNvPr id="4" name="Immagine 3">
            <a:extLst>
              <a:ext uri="{FF2B5EF4-FFF2-40B4-BE49-F238E27FC236}">
                <a16:creationId xmlns:a16="http://schemas.microsoft.com/office/drawing/2014/main" id="{EB7062B8-667C-E12F-FE09-6250B79ABB36}"/>
              </a:ext>
            </a:extLst>
          </p:cNvPr>
          <p:cNvPicPr>
            <a:picLocks noChangeAspect="1"/>
          </p:cNvPicPr>
          <p:nvPr/>
        </p:nvPicPr>
        <p:blipFill>
          <a:blip r:embed="rId2"/>
          <a:stretch>
            <a:fillRect/>
          </a:stretch>
        </p:blipFill>
        <p:spPr>
          <a:xfrm>
            <a:off x="9024138" y="272109"/>
            <a:ext cx="2158171" cy="1347333"/>
          </a:xfrm>
          <a:prstGeom prst="rect">
            <a:avLst/>
          </a:prstGeom>
        </p:spPr>
      </p:pic>
    </p:spTree>
    <p:extLst>
      <p:ext uri="{BB962C8B-B14F-4D97-AF65-F5344CB8AC3E}">
        <p14:creationId xmlns:p14="http://schemas.microsoft.com/office/powerpoint/2010/main" val="1834379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EDC48B-721D-3263-1596-AA381A9CF7E3}"/>
              </a:ext>
            </a:extLst>
          </p:cNvPr>
          <p:cNvSpPr>
            <a:spLocks noGrp="1"/>
          </p:cNvSpPr>
          <p:nvPr>
            <p:ph type="title"/>
          </p:nvPr>
        </p:nvSpPr>
        <p:spPr/>
        <p:txBody>
          <a:bodyPr/>
          <a:lstStyle/>
          <a:p>
            <a:pPr algn="ctr"/>
            <a:r>
              <a:rPr lang="it-IT" dirty="0"/>
              <a:t>P.A.I. </a:t>
            </a:r>
            <a:br>
              <a:rPr lang="it-IT" dirty="0"/>
            </a:br>
            <a:r>
              <a:rPr lang="it-IT" dirty="0"/>
              <a:t>deve prevedere</a:t>
            </a:r>
          </a:p>
        </p:txBody>
      </p:sp>
      <p:sp>
        <p:nvSpPr>
          <p:cNvPr id="3" name="Segnaposto contenuto 2">
            <a:extLst>
              <a:ext uri="{FF2B5EF4-FFF2-40B4-BE49-F238E27FC236}">
                <a16:creationId xmlns:a16="http://schemas.microsoft.com/office/drawing/2014/main" id="{706F024F-3CE8-B610-B9EF-63594B1F191C}"/>
              </a:ext>
            </a:extLst>
          </p:cNvPr>
          <p:cNvSpPr>
            <a:spLocks noGrp="1"/>
          </p:cNvSpPr>
          <p:nvPr>
            <p:ph idx="1"/>
          </p:nvPr>
        </p:nvSpPr>
        <p:spPr/>
        <p:txBody>
          <a:bodyPr>
            <a:normAutofit fontScale="77500" lnSpcReduction="20000"/>
          </a:bodyPr>
          <a:lstStyle/>
          <a:p>
            <a:r>
              <a:rPr lang="it-IT" dirty="0"/>
              <a:t>la durata presumibile del periodo di erogazione delle cure domiciliari (in base alla classificazione del caso tra le 3 tipologie di cura prevista dalla normativa di riferimento);</a:t>
            </a:r>
          </a:p>
          <a:p>
            <a:r>
              <a:rPr lang="it-IT" dirty="0"/>
              <a:t>gli interventi degli operatori sanitari, comprese le possibili ulteriori consulenze specialistiche;</a:t>
            </a:r>
          </a:p>
          <a:p>
            <a:r>
              <a:rPr lang="it-IT" dirty="0"/>
              <a:t>gli interventi a rilevanza sociale;</a:t>
            </a:r>
          </a:p>
          <a:p>
            <a:r>
              <a:rPr lang="it-IT" dirty="0"/>
              <a:t>la cadenza degli accessi del medico curante al domicilio del paziente;</a:t>
            </a:r>
          </a:p>
          <a:p>
            <a:r>
              <a:rPr lang="it-IT" dirty="0"/>
              <a:t>i momenti di verifica comune durante il periodo di erogazione delle prestazioni;</a:t>
            </a:r>
          </a:p>
          <a:p>
            <a:r>
              <a:rPr lang="it-IT" dirty="0"/>
              <a:t> le competenze e funzioni del responsabile della presa in carico delle figure di riferimento;</a:t>
            </a:r>
          </a:p>
          <a:p>
            <a:r>
              <a:rPr lang="it-IT" dirty="0"/>
              <a:t>le competenze e funzioni del referente familiare;</a:t>
            </a:r>
          </a:p>
          <a:p>
            <a:r>
              <a:rPr lang="it-IT" dirty="0"/>
              <a:t>la sottoscrizione dell’assistito e/o di un familiare</a:t>
            </a:r>
          </a:p>
          <a:p>
            <a:r>
              <a:rPr lang="it-IT" dirty="0"/>
              <a:t>I presidi e gli ausili necessari </a:t>
            </a:r>
          </a:p>
          <a:p>
            <a:endParaRPr lang="it-IT" dirty="0"/>
          </a:p>
        </p:txBody>
      </p:sp>
      <p:pic>
        <p:nvPicPr>
          <p:cNvPr id="4" name="Immagine 3">
            <a:extLst>
              <a:ext uri="{FF2B5EF4-FFF2-40B4-BE49-F238E27FC236}">
                <a16:creationId xmlns:a16="http://schemas.microsoft.com/office/drawing/2014/main" id="{C4AD519A-F921-00F2-8163-7B6E891E4C74}"/>
              </a:ext>
            </a:extLst>
          </p:cNvPr>
          <p:cNvPicPr>
            <a:picLocks noChangeAspect="1"/>
          </p:cNvPicPr>
          <p:nvPr/>
        </p:nvPicPr>
        <p:blipFill>
          <a:blip r:embed="rId2"/>
          <a:stretch>
            <a:fillRect/>
          </a:stretch>
        </p:blipFill>
        <p:spPr>
          <a:xfrm>
            <a:off x="9768208" y="137639"/>
            <a:ext cx="2158171" cy="1347333"/>
          </a:xfrm>
          <a:prstGeom prst="rect">
            <a:avLst/>
          </a:prstGeom>
        </p:spPr>
      </p:pic>
    </p:spTree>
    <p:extLst>
      <p:ext uri="{BB962C8B-B14F-4D97-AF65-F5344CB8AC3E}">
        <p14:creationId xmlns:p14="http://schemas.microsoft.com/office/powerpoint/2010/main" val="386918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EB8CED-7B1B-404C-752F-7E2F4361C282}"/>
              </a:ext>
            </a:extLst>
          </p:cNvPr>
          <p:cNvSpPr>
            <a:spLocks noGrp="1"/>
          </p:cNvSpPr>
          <p:nvPr>
            <p:ph type="title"/>
          </p:nvPr>
        </p:nvSpPr>
        <p:spPr/>
        <p:txBody>
          <a:bodyPr/>
          <a:lstStyle/>
          <a:p>
            <a:pPr algn="ctr"/>
            <a:r>
              <a:rPr lang="it-IT" dirty="0"/>
              <a:t>L’Ufficio Territoriale c/o il P.O. e le Dimissioni Protette e Programmate </a:t>
            </a:r>
          </a:p>
        </p:txBody>
      </p:sp>
      <p:sp>
        <p:nvSpPr>
          <p:cNvPr id="3" name="Segnaposto contenuto 2">
            <a:extLst>
              <a:ext uri="{FF2B5EF4-FFF2-40B4-BE49-F238E27FC236}">
                <a16:creationId xmlns:a16="http://schemas.microsoft.com/office/drawing/2014/main" id="{1EEB5EE6-B488-479E-D857-AAC00D1B5EA3}"/>
              </a:ext>
            </a:extLst>
          </p:cNvPr>
          <p:cNvSpPr>
            <a:spLocks noGrp="1"/>
          </p:cNvSpPr>
          <p:nvPr>
            <p:ph idx="1"/>
          </p:nvPr>
        </p:nvSpPr>
        <p:spPr/>
        <p:txBody>
          <a:bodyPr/>
          <a:lstStyle/>
          <a:p>
            <a:r>
              <a:rPr lang="it-IT" dirty="0"/>
              <a:t>Nell’ambito delle Dimissioni Protette r Programmate l’Ufficio Territoriale su segnalazione del reparto ospedaliero , ha il compito di contattare il paziente e/o i suoi familiari, di verificare i bisogni espressi e di curare l’inoltro dell’istanza presentata al Punto Unico di Accesso alle Cure Domiciliari (PUA) per la successiva valutazione dell’Unità Valutativa Multidimensionale Distrettuale</a:t>
            </a:r>
          </a:p>
        </p:txBody>
      </p:sp>
      <p:pic>
        <p:nvPicPr>
          <p:cNvPr id="4" name="Immagine 3">
            <a:extLst>
              <a:ext uri="{FF2B5EF4-FFF2-40B4-BE49-F238E27FC236}">
                <a16:creationId xmlns:a16="http://schemas.microsoft.com/office/drawing/2014/main" id="{06EEDEA9-FE17-8B51-32F2-134AF54DF414}"/>
              </a:ext>
            </a:extLst>
          </p:cNvPr>
          <p:cNvPicPr>
            <a:picLocks noChangeAspect="1"/>
          </p:cNvPicPr>
          <p:nvPr/>
        </p:nvPicPr>
        <p:blipFill>
          <a:blip r:embed="rId2"/>
          <a:stretch>
            <a:fillRect/>
          </a:stretch>
        </p:blipFill>
        <p:spPr>
          <a:xfrm>
            <a:off x="8271102" y="4700674"/>
            <a:ext cx="2158171" cy="1347333"/>
          </a:xfrm>
          <a:prstGeom prst="rect">
            <a:avLst/>
          </a:prstGeom>
        </p:spPr>
      </p:pic>
    </p:spTree>
    <p:extLst>
      <p:ext uri="{BB962C8B-B14F-4D97-AF65-F5344CB8AC3E}">
        <p14:creationId xmlns:p14="http://schemas.microsoft.com/office/powerpoint/2010/main" val="2322705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955572-56E6-B52E-C4C7-4134D7EFCDA3}"/>
              </a:ext>
            </a:extLst>
          </p:cNvPr>
          <p:cNvSpPr>
            <a:spLocks noGrp="1"/>
          </p:cNvSpPr>
          <p:nvPr>
            <p:ph type="title"/>
          </p:nvPr>
        </p:nvSpPr>
        <p:spPr/>
        <p:txBody>
          <a:bodyPr/>
          <a:lstStyle/>
          <a:p>
            <a:pPr algn="ctr"/>
            <a:r>
              <a:rPr lang="it-IT" dirty="0"/>
              <a:t>Dimissioni Protette e Programmate </a:t>
            </a:r>
            <a:br>
              <a:rPr lang="it-IT" dirty="0"/>
            </a:br>
            <a:endParaRPr lang="it-IT" dirty="0"/>
          </a:p>
        </p:txBody>
      </p:sp>
      <p:pic>
        <p:nvPicPr>
          <p:cNvPr id="4" name="Segnaposto contenuto 3">
            <a:extLst>
              <a:ext uri="{FF2B5EF4-FFF2-40B4-BE49-F238E27FC236}">
                <a16:creationId xmlns:a16="http://schemas.microsoft.com/office/drawing/2014/main" id="{D765A5D4-2783-6E9C-8621-B04B63FE2D49}"/>
              </a:ext>
            </a:extLst>
          </p:cNvPr>
          <p:cNvPicPr>
            <a:picLocks noGrp="1" noChangeAspect="1"/>
          </p:cNvPicPr>
          <p:nvPr>
            <p:ph idx="1"/>
          </p:nvPr>
        </p:nvPicPr>
        <p:blipFill>
          <a:blip r:embed="rId2"/>
          <a:stretch>
            <a:fillRect/>
          </a:stretch>
        </p:blipFill>
        <p:spPr>
          <a:xfrm>
            <a:off x="3376948" y="2389911"/>
            <a:ext cx="5438103" cy="4102964"/>
          </a:xfrm>
          <a:prstGeom prst="rect">
            <a:avLst/>
          </a:prstGeom>
        </p:spPr>
      </p:pic>
      <p:pic>
        <p:nvPicPr>
          <p:cNvPr id="5" name="Immagine 4">
            <a:extLst>
              <a:ext uri="{FF2B5EF4-FFF2-40B4-BE49-F238E27FC236}">
                <a16:creationId xmlns:a16="http://schemas.microsoft.com/office/drawing/2014/main" id="{2C9511BB-8657-6CA0-269F-3971426AA8F5}"/>
              </a:ext>
            </a:extLst>
          </p:cNvPr>
          <p:cNvPicPr>
            <a:picLocks noChangeAspect="1"/>
          </p:cNvPicPr>
          <p:nvPr/>
        </p:nvPicPr>
        <p:blipFill>
          <a:blip r:embed="rId3"/>
          <a:stretch>
            <a:fillRect/>
          </a:stretch>
        </p:blipFill>
        <p:spPr>
          <a:xfrm>
            <a:off x="551329" y="1230914"/>
            <a:ext cx="3627434" cy="1475360"/>
          </a:xfrm>
          <a:prstGeom prst="rect">
            <a:avLst/>
          </a:prstGeom>
        </p:spPr>
      </p:pic>
      <p:pic>
        <p:nvPicPr>
          <p:cNvPr id="6" name="Immagine 5">
            <a:extLst>
              <a:ext uri="{FF2B5EF4-FFF2-40B4-BE49-F238E27FC236}">
                <a16:creationId xmlns:a16="http://schemas.microsoft.com/office/drawing/2014/main" id="{7FBC25AB-0E0E-06D1-278B-42F4F6164474}"/>
              </a:ext>
            </a:extLst>
          </p:cNvPr>
          <p:cNvPicPr>
            <a:picLocks noChangeAspect="1"/>
          </p:cNvPicPr>
          <p:nvPr/>
        </p:nvPicPr>
        <p:blipFill>
          <a:blip r:embed="rId4"/>
          <a:stretch>
            <a:fillRect/>
          </a:stretch>
        </p:blipFill>
        <p:spPr>
          <a:xfrm>
            <a:off x="7004382" y="1312704"/>
            <a:ext cx="3639627" cy="1493649"/>
          </a:xfrm>
          <a:prstGeom prst="rect">
            <a:avLst/>
          </a:prstGeom>
        </p:spPr>
      </p:pic>
      <p:pic>
        <p:nvPicPr>
          <p:cNvPr id="7" name="Immagine 6">
            <a:extLst>
              <a:ext uri="{FF2B5EF4-FFF2-40B4-BE49-F238E27FC236}">
                <a16:creationId xmlns:a16="http://schemas.microsoft.com/office/drawing/2014/main" id="{11F9684D-47EB-4738-805A-3AABEDF04C64}"/>
              </a:ext>
            </a:extLst>
          </p:cNvPr>
          <p:cNvPicPr>
            <a:picLocks noChangeAspect="1"/>
          </p:cNvPicPr>
          <p:nvPr/>
        </p:nvPicPr>
        <p:blipFill>
          <a:blip r:embed="rId5"/>
          <a:stretch>
            <a:fillRect/>
          </a:stretch>
        </p:blipFill>
        <p:spPr>
          <a:xfrm>
            <a:off x="1081408" y="4637921"/>
            <a:ext cx="2158171" cy="1347333"/>
          </a:xfrm>
          <a:prstGeom prst="rect">
            <a:avLst/>
          </a:prstGeom>
        </p:spPr>
      </p:pic>
    </p:spTree>
    <p:extLst>
      <p:ext uri="{BB962C8B-B14F-4D97-AF65-F5344CB8AC3E}">
        <p14:creationId xmlns:p14="http://schemas.microsoft.com/office/powerpoint/2010/main" val="2357170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F62CA4-39B3-B4EE-037A-436C5A6226CA}"/>
              </a:ext>
            </a:extLst>
          </p:cNvPr>
          <p:cNvSpPr>
            <a:spLocks noGrp="1"/>
          </p:cNvSpPr>
          <p:nvPr>
            <p:ph type="title"/>
          </p:nvPr>
        </p:nvSpPr>
        <p:spPr/>
        <p:txBody>
          <a:bodyPr/>
          <a:lstStyle/>
          <a:p>
            <a:pPr algn="ctr"/>
            <a:r>
              <a:rPr lang="it-IT" dirty="0"/>
              <a:t>GLI ATTORI</a:t>
            </a:r>
          </a:p>
        </p:txBody>
      </p:sp>
      <p:pic>
        <p:nvPicPr>
          <p:cNvPr id="4" name="Segnaposto contenuto 3">
            <a:extLst>
              <a:ext uri="{FF2B5EF4-FFF2-40B4-BE49-F238E27FC236}">
                <a16:creationId xmlns:a16="http://schemas.microsoft.com/office/drawing/2014/main" id="{FEEDC381-3D40-4565-64F9-BB9A6EEB4615}"/>
              </a:ext>
            </a:extLst>
          </p:cNvPr>
          <p:cNvPicPr>
            <a:picLocks noGrp="1" noChangeAspect="1"/>
          </p:cNvPicPr>
          <p:nvPr>
            <p:ph idx="1"/>
          </p:nvPr>
        </p:nvPicPr>
        <p:blipFill>
          <a:blip r:embed="rId2"/>
          <a:stretch>
            <a:fillRect/>
          </a:stretch>
        </p:blipFill>
        <p:spPr>
          <a:xfrm>
            <a:off x="1092314" y="682860"/>
            <a:ext cx="2871465" cy="1365622"/>
          </a:xfrm>
          <a:prstGeom prst="rect">
            <a:avLst/>
          </a:prstGeom>
        </p:spPr>
      </p:pic>
      <p:pic>
        <p:nvPicPr>
          <p:cNvPr id="5" name="Immagine 4">
            <a:extLst>
              <a:ext uri="{FF2B5EF4-FFF2-40B4-BE49-F238E27FC236}">
                <a16:creationId xmlns:a16="http://schemas.microsoft.com/office/drawing/2014/main" id="{1B9C169F-7BBE-421A-36B2-5F9387E0BD5E}"/>
              </a:ext>
            </a:extLst>
          </p:cNvPr>
          <p:cNvPicPr>
            <a:picLocks noChangeAspect="1"/>
          </p:cNvPicPr>
          <p:nvPr/>
        </p:nvPicPr>
        <p:blipFill>
          <a:blip r:embed="rId3"/>
          <a:stretch>
            <a:fillRect/>
          </a:stretch>
        </p:blipFill>
        <p:spPr>
          <a:xfrm>
            <a:off x="933150" y="2366217"/>
            <a:ext cx="1737511" cy="871804"/>
          </a:xfrm>
          <a:prstGeom prst="rect">
            <a:avLst/>
          </a:prstGeom>
        </p:spPr>
      </p:pic>
      <p:pic>
        <p:nvPicPr>
          <p:cNvPr id="6" name="Immagine 5">
            <a:extLst>
              <a:ext uri="{FF2B5EF4-FFF2-40B4-BE49-F238E27FC236}">
                <a16:creationId xmlns:a16="http://schemas.microsoft.com/office/drawing/2014/main" id="{8D525A97-81D3-ECB9-0662-7E6E61750EB3}"/>
              </a:ext>
            </a:extLst>
          </p:cNvPr>
          <p:cNvPicPr>
            <a:picLocks noChangeAspect="1"/>
          </p:cNvPicPr>
          <p:nvPr/>
        </p:nvPicPr>
        <p:blipFill>
          <a:blip r:embed="rId4"/>
          <a:stretch>
            <a:fillRect/>
          </a:stretch>
        </p:blipFill>
        <p:spPr>
          <a:xfrm>
            <a:off x="2982058" y="2366217"/>
            <a:ext cx="1737511" cy="871804"/>
          </a:xfrm>
          <a:prstGeom prst="rect">
            <a:avLst/>
          </a:prstGeom>
        </p:spPr>
      </p:pic>
      <p:pic>
        <p:nvPicPr>
          <p:cNvPr id="7" name="Immagine 6">
            <a:extLst>
              <a:ext uri="{FF2B5EF4-FFF2-40B4-BE49-F238E27FC236}">
                <a16:creationId xmlns:a16="http://schemas.microsoft.com/office/drawing/2014/main" id="{65B63686-F591-58B9-ECF5-C2F4F3A49F9C}"/>
              </a:ext>
            </a:extLst>
          </p:cNvPr>
          <p:cNvPicPr>
            <a:picLocks noChangeAspect="1"/>
          </p:cNvPicPr>
          <p:nvPr/>
        </p:nvPicPr>
        <p:blipFill>
          <a:blip r:embed="rId5"/>
          <a:stretch>
            <a:fillRect/>
          </a:stretch>
        </p:blipFill>
        <p:spPr>
          <a:xfrm>
            <a:off x="7472432" y="869266"/>
            <a:ext cx="4365114" cy="3145809"/>
          </a:xfrm>
          <a:prstGeom prst="rect">
            <a:avLst/>
          </a:prstGeom>
        </p:spPr>
      </p:pic>
      <p:sp>
        <p:nvSpPr>
          <p:cNvPr id="9" name="CasellaDiTesto 8">
            <a:extLst>
              <a:ext uri="{FF2B5EF4-FFF2-40B4-BE49-F238E27FC236}">
                <a16:creationId xmlns:a16="http://schemas.microsoft.com/office/drawing/2014/main" id="{4B3D75AC-9D4D-6F33-F9E4-5659D4729E70}"/>
              </a:ext>
            </a:extLst>
          </p:cNvPr>
          <p:cNvSpPr txBox="1"/>
          <p:nvPr/>
        </p:nvSpPr>
        <p:spPr>
          <a:xfrm>
            <a:off x="462031" y="4015075"/>
            <a:ext cx="10891769" cy="1754326"/>
          </a:xfrm>
          <a:prstGeom prst="rect">
            <a:avLst/>
          </a:prstGeom>
          <a:noFill/>
        </p:spPr>
        <p:txBody>
          <a:bodyPr wrap="square">
            <a:spAutoFit/>
          </a:bodyPr>
          <a:lstStyle/>
          <a:p>
            <a:r>
              <a:rPr lang="it-IT" b="1" dirty="0"/>
              <a:t>Occorre mirare:</a:t>
            </a:r>
          </a:p>
          <a:p>
            <a:r>
              <a:rPr lang="it-IT" b="1" dirty="0"/>
              <a:t>alla realizzazione/attivazione/potenziamento del servizio di A.D.I. in Sicilia,</a:t>
            </a:r>
          </a:p>
          <a:p>
            <a:r>
              <a:rPr lang="it-IT" b="1" dirty="0"/>
              <a:t>ad uno sviluppo progressivo della rete delle cure domiciliari attraverso l’integrazione dei servizi di ADI erogati dalla componente sanitaria e i servizi e gli interventi di assistenza domiciliare anziani erogati dalla componente socioassistenziale;</a:t>
            </a:r>
          </a:p>
          <a:p>
            <a:r>
              <a:rPr lang="it-IT" b="1" dirty="0"/>
              <a:t> a rendere riconoscibile e fruibile il diritto alla salute e al benessere</a:t>
            </a:r>
          </a:p>
        </p:txBody>
      </p:sp>
      <p:pic>
        <p:nvPicPr>
          <p:cNvPr id="10" name="Immagine 9">
            <a:extLst>
              <a:ext uri="{FF2B5EF4-FFF2-40B4-BE49-F238E27FC236}">
                <a16:creationId xmlns:a16="http://schemas.microsoft.com/office/drawing/2014/main" id="{D28AC357-376A-6AF6-96F8-CDD1D01652F5}"/>
              </a:ext>
            </a:extLst>
          </p:cNvPr>
          <p:cNvPicPr>
            <a:picLocks noChangeAspect="1"/>
          </p:cNvPicPr>
          <p:nvPr/>
        </p:nvPicPr>
        <p:blipFill>
          <a:blip r:embed="rId6"/>
          <a:stretch>
            <a:fillRect/>
          </a:stretch>
        </p:blipFill>
        <p:spPr>
          <a:xfrm>
            <a:off x="8358417" y="5308001"/>
            <a:ext cx="2158171" cy="1347333"/>
          </a:xfrm>
          <a:prstGeom prst="rect">
            <a:avLst/>
          </a:prstGeom>
        </p:spPr>
      </p:pic>
    </p:spTree>
    <p:extLst>
      <p:ext uri="{BB962C8B-B14F-4D97-AF65-F5344CB8AC3E}">
        <p14:creationId xmlns:p14="http://schemas.microsoft.com/office/powerpoint/2010/main" val="387924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56905E7-FDE9-23D0-6F9D-2E84E49D1CD6}"/>
              </a:ext>
            </a:extLst>
          </p:cNvPr>
          <p:cNvSpPr>
            <a:spLocks noGrp="1"/>
          </p:cNvSpPr>
          <p:nvPr>
            <p:ph idx="1"/>
          </p:nvPr>
        </p:nvSpPr>
        <p:spPr/>
        <p:txBody>
          <a:bodyPr/>
          <a:lstStyle/>
          <a:p>
            <a:pPr marL="0" indent="0">
              <a:buNone/>
            </a:pPr>
            <a:r>
              <a:rPr lang="it-IT" dirty="0"/>
              <a:t>i bisogni possono essere semplici o complessi.</a:t>
            </a:r>
          </a:p>
          <a:p>
            <a:pPr marL="0" indent="0">
              <a:buNone/>
            </a:pPr>
            <a:r>
              <a:rPr lang="it-IT" dirty="0"/>
              <a:t> Il Bisogno semplice può essere Sanitario o Sociale</a:t>
            </a:r>
          </a:p>
          <a:p>
            <a:pPr marL="0" indent="0">
              <a:buNone/>
            </a:pPr>
            <a:endParaRPr lang="it-IT" dirty="0"/>
          </a:p>
          <a:p>
            <a:pPr marL="0" indent="0">
              <a:buNone/>
            </a:pPr>
            <a:endParaRPr lang="it-IT" dirty="0"/>
          </a:p>
          <a:p>
            <a:pPr marL="0" indent="0">
              <a:buNone/>
            </a:pPr>
            <a:r>
              <a:rPr lang="it-IT" dirty="0"/>
              <a:t>l’insieme del Bisogno Sanitario e quello Sociale si traduce in un Bisogno Complesso</a:t>
            </a:r>
          </a:p>
          <a:p>
            <a:pPr marL="0" indent="0">
              <a:buNone/>
            </a:pPr>
            <a:r>
              <a:rPr lang="it-IT" dirty="0"/>
              <a:t> in pratica l’UVMD stila dopo un’attenta analisi e valutazione un P.A.I.</a:t>
            </a:r>
          </a:p>
          <a:p>
            <a:pPr marL="0" indent="0">
              <a:buNone/>
            </a:pPr>
            <a:r>
              <a:rPr lang="it-IT" dirty="0"/>
              <a:t>( piano di assistenza personalizzato mirato al miglioramento della qualità di vita dell’assistito)</a:t>
            </a:r>
          </a:p>
        </p:txBody>
      </p:sp>
      <p:sp>
        <p:nvSpPr>
          <p:cNvPr id="5" name="Freccia in giù 4">
            <a:extLst>
              <a:ext uri="{FF2B5EF4-FFF2-40B4-BE49-F238E27FC236}">
                <a16:creationId xmlns:a16="http://schemas.microsoft.com/office/drawing/2014/main" id="{2D2DE14E-0BB7-20A8-28D2-8A6EF9BA7BF1}"/>
              </a:ext>
            </a:extLst>
          </p:cNvPr>
          <p:cNvSpPr/>
          <p:nvPr/>
        </p:nvSpPr>
        <p:spPr>
          <a:xfrm>
            <a:off x="5291667" y="2717800"/>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E0ED4CEE-EB4B-8532-3921-96B7B2DF2FE9}"/>
              </a:ext>
            </a:extLst>
          </p:cNvPr>
          <p:cNvPicPr>
            <a:picLocks noChangeAspect="1"/>
          </p:cNvPicPr>
          <p:nvPr/>
        </p:nvPicPr>
        <p:blipFill>
          <a:blip r:embed="rId2"/>
          <a:stretch>
            <a:fillRect/>
          </a:stretch>
        </p:blipFill>
        <p:spPr>
          <a:xfrm>
            <a:off x="8970847" y="342333"/>
            <a:ext cx="2158171" cy="1347333"/>
          </a:xfrm>
          <a:prstGeom prst="rect">
            <a:avLst/>
          </a:prstGeom>
        </p:spPr>
      </p:pic>
    </p:spTree>
    <p:extLst>
      <p:ext uri="{BB962C8B-B14F-4D97-AF65-F5344CB8AC3E}">
        <p14:creationId xmlns:p14="http://schemas.microsoft.com/office/powerpoint/2010/main" val="1098552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736921A-15FE-DDC4-55C6-A56485D8D0A9}"/>
              </a:ext>
            </a:extLst>
          </p:cNvPr>
          <p:cNvSpPr>
            <a:spLocks noGrp="1"/>
          </p:cNvSpPr>
          <p:nvPr>
            <p:ph idx="1"/>
          </p:nvPr>
        </p:nvSpPr>
        <p:spPr>
          <a:xfrm>
            <a:off x="838200" y="627530"/>
            <a:ext cx="10515600" cy="5549434"/>
          </a:xfrm>
        </p:spPr>
        <p:txBody>
          <a:bodyPr>
            <a:normAutofit fontScale="92500" lnSpcReduction="20000"/>
          </a:bodyPr>
          <a:lstStyle/>
          <a:p>
            <a:pPr marL="0" indent="0">
              <a:buNone/>
            </a:pPr>
            <a:r>
              <a:rPr lang="it-IT" dirty="0"/>
              <a:t>Individuazione del “Case Manager”</a:t>
            </a:r>
          </a:p>
          <a:p>
            <a:r>
              <a:rPr lang="it-IT" dirty="0"/>
              <a:t>Uno dei ruoli della UVMD è l’individuazione del “Case Manager” che rappresenta il fulcro su cui ruota tutto il sistema delle “Cure domiciliari”.</a:t>
            </a:r>
          </a:p>
          <a:p>
            <a:r>
              <a:rPr lang="it-IT" dirty="0"/>
              <a:t>“…Il Case Manager è colui che ha in mano il controllo della fase operativa delle cure domiciliari integrate, verificando chi fa che cosa, in che modo, con quale frequenza, in quanto tempo. (GURS REG. Sicilia 11.02.2011)</a:t>
            </a:r>
          </a:p>
          <a:p>
            <a:r>
              <a:rPr lang="it-IT" dirty="0"/>
              <a:t>Il CM viene individuato dalla UVMD .</a:t>
            </a:r>
          </a:p>
          <a:p>
            <a:r>
              <a:rPr lang="it-IT" dirty="0"/>
              <a:t>Specificatamente ha il compito di seguire il paziente durante tutto il percorso assistenziale costruendo un dialogo costante con la persona assistita e/o la sua famiglia e coordinando gli atti di cura per una migliore efficacia/ efficienza dell’intervento. Esso svolge una funzione di raccordo con gli altri operatori coinvolti nel percorso assistenziale domiciliare (equipe assistenziale) garantendone l’integrazione ed assicurando che gli interventi assistenziali sul singolo caso siano effettuati in maniera coordinata al fine di evitare eventuali sovrapposizioni, intralci reciproci e /o vuoti di assistenza…LA RESPONSABILITA’ DEL PAI E’ DEL CASE MANAGER, LA RESPONSABILITA’ CLINICA E’ DEL MMG. ” </a:t>
            </a:r>
          </a:p>
          <a:p>
            <a:endParaRPr lang="it-IT" dirty="0"/>
          </a:p>
        </p:txBody>
      </p:sp>
    </p:spTree>
    <p:extLst>
      <p:ext uri="{BB962C8B-B14F-4D97-AF65-F5344CB8AC3E}">
        <p14:creationId xmlns:p14="http://schemas.microsoft.com/office/powerpoint/2010/main" val="329211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41F0AEC-BCC3-C87A-04EE-C3ACD28964C7}"/>
              </a:ext>
            </a:extLst>
          </p:cNvPr>
          <p:cNvSpPr>
            <a:spLocks noGrp="1"/>
          </p:cNvSpPr>
          <p:nvPr>
            <p:ph idx="1"/>
          </p:nvPr>
        </p:nvSpPr>
        <p:spPr>
          <a:xfrm>
            <a:off x="838200" y="932329"/>
            <a:ext cx="10515600" cy="5244634"/>
          </a:xfrm>
        </p:spPr>
        <p:txBody>
          <a:bodyPr>
            <a:normAutofit/>
          </a:bodyPr>
          <a:lstStyle/>
          <a:p>
            <a:pPr marL="0" indent="0">
              <a:buNone/>
            </a:pPr>
            <a:r>
              <a:rPr lang="it-IT" dirty="0"/>
              <a:t>Criticità:</a:t>
            </a:r>
          </a:p>
          <a:p>
            <a:r>
              <a:rPr lang="it-IT" dirty="0"/>
              <a:t>La figura del “Case Manager” è stata sempre, impropriamente per alcuni aspetti, indentificata con il MMG o PLS (vedi GURS 30.11.2007).</a:t>
            </a:r>
          </a:p>
          <a:p>
            <a:r>
              <a:rPr lang="it-IT" dirty="0"/>
              <a:t>Essendo il perno di tutta l’assistenza domiciliare è ad esso che vanno relegati i compiti di coordinatore del caso clinico. </a:t>
            </a:r>
          </a:p>
          <a:p>
            <a:r>
              <a:rPr lang="it-IT" dirty="0"/>
              <a:t>La figura del Case Manager potrebbe essere assunta anche dal MMG, che in tale caso concentrerebbe su di sé la funzione di coordinatore e responsabile del caso clinico, ma sarebbe più opportuno che un’altra figura, individuabile all’interno di una UVMD (i cui membri dovrebbero totalmente essere dedicati a tale servizio!) ne assumesse piena responsabilità. </a:t>
            </a:r>
          </a:p>
          <a:p>
            <a:endParaRPr lang="it-IT" dirty="0"/>
          </a:p>
        </p:txBody>
      </p:sp>
    </p:spTree>
    <p:extLst>
      <p:ext uri="{BB962C8B-B14F-4D97-AF65-F5344CB8AC3E}">
        <p14:creationId xmlns:p14="http://schemas.microsoft.com/office/powerpoint/2010/main" val="1463075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1323F-F0EB-E1C7-F822-754D27BA7EA8}"/>
              </a:ext>
            </a:extLst>
          </p:cNvPr>
          <p:cNvSpPr>
            <a:spLocks noGrp="1"/>
          </p:cNvSpPr>
          <p:nvPr>
            <p:ph type="title"/>
          </p:nvPr>
        </p:nvSpPr>
        <p:spPr/>
        <p:txBody>
          <a:bodyPr/>
          <a:lstStyle/>
          <a:p>
            <a:pPr algn="ctr"/>
            <a:r>
              <a:rPr lang="it-IT" dirty="0">
                <a:solidFill>
                  <a:srgbClr val="C00000"/>
                </a:solidFill>
              </a:rPr>
              <a:t>Salute</a:t>
            </a:r>
            <a:br>
              <a:rPr lang="it-IT" dirty="0">
                <a:solidFill>
                  <a:srgbClr val="C00000"/>
                </a:solidFill>
              </a:rPr>
            </a:br>
            <a:endParaRPr lang="it-IT" dirty="0">
              <a:solidFill>
                <a:srgbClr val="C00000"/>
              </a:solidFill>
            </a:endParaRPr>
          </a:p>
        </p:txBody>
      </p:sp>
      <p:sp>
        <p:nvSpPr>
          <p:cNvPr id="3" name="Segnaposto contenuto 2">
            <a:extLst>
              <a:ext uri="{FF2B5EF4-FFF2-40B4-BE49-F238E27FC236}">
                <a16:creationId xmlns:a16="http://schemas.microsoft.com/office/drawing/2014/main" id="{7FC7A629-DE44-C32C-18C7-1F56437F9A92}"/>
              </a:ext>
            </a:extLst>
          </p:cNvPr>
          <p:cNvSpPr>
            <a:spLocks noGrp="1"/>
          </p:cNvSpPr>
          <p:nvPr>
            <p:ph idx="1"/>
          </p:nvPr>
        </p:nvSpPr>
        <p:spPr/>
        <p:txBody>
          <a:bodyPr>
            <a:normAutofit fontScale="85000" lnSpcReduction="20000"/>
          </a:bodyPr>
          <a:lstStyle/>
          <a:p>
            <a:r>
              <a:rPr lang="it-IT" dirty="0"/>
              <a:t>Definizione OMS:</a:t>
            </a:r>
          </a:p>
          <a:p>
            <a:r>
              <a:rPr lang="it-IT" dirty="0"/>
              <a:t>“Stato di completo benessere fisico, psichico e sociale e non semplice assenza di malattia.”</a:t>
            </a:r>
          </a:p>
          <a:p>
            <a:r>
              <a:rPr lang="it-IT" dirty="0"/>
              <a:t>Viene considerato un diritto e come tale si pone  alla base di tutti gli altri diritti fondamentali che spettano alle persone.</a:t>
            </a:r>
          </a:p>
          <a:p>
            <a:r>
              <a:rPr lang="it-IT" dirty="0"/>
              <a:t>Metodi per rendere operativo il raggiungimento del concetto di salute :</a:t>
            </a:r>
          </a:p>
          <a:p>
            <a:r>
              <a:rPr lang="it-IT" dirty="0"/>
              <a:t>-promozione della salute</a:t>
            </a:r>
          </a:p>
          <a:p>
            <a:r>
              <a:rPr lang="it-IT" dirty="0"/>
              <a:t>-strategia della salute per tutti </a:t>
            </a:r>
          </a:p>
          <a:p>
            <a:r>
              <a:rPr lang="it-IT" dirty="0"/>
              <a:t>-prevenzione della salute.</a:t>
            </a:r>
          </a:p>
          <a:p>
            <a:r>
              <a:rPr lang="it-IT" dirty="0"/>
              <a:t>In modo tale da ridurre la spesa sanitaria nazionale,</a:t>
            </a:r>
          </a:p>
          <a:p>
            <a:r>
              <a:rPr lang="it-IT" dirty="0"/>
              <a:t>    grazie ad una diminuzione degli accessi ospedalieri, ad un minor ricorso delle prestazioni sanitarie di cura e al consumo di farmaci. </a:t>
            </a:r>
          </a:p>
          <a:p>
            <a:endParaRPr lang="it-IT" dirty="0"/>
          </a:p>
        </p:txBody>
      </p:sp>
      <p:pic>
        <p:nvPicPr>
          <p:cNvPr id="4" name="Immagine 3">
            <a:extLst>
              <a:ext uri="{FF2B5EF4-FFF2-40B4-BE49-F238E27FC236}">
                <a16:creationId xmlns:a16="http://schemas.microsoft.com/office/drawing/2014/main" id="{62F73203-9183-1162-6CD3-296EB1348FCB}"/>
              </a:ext>
            </a:extLst>
          </p:cNvPr>
          <p:cNvPicPr>
            <a:picLocks noChangeAspect="1"/>
          </p:cNvPicPr>
          <p:nvPr/>
        </p:nvPicPr>
        <p:blipFill>
          <a:blip r:embed="rId2"/>
          <a:stretch>
            <a:fillRect/>
          </a:stretch>
        </p:blipFill>
        <p:spPr>
          <a:xfrm>
            <a:off x="9195629" y="230188"/>
            <a:ext cx="2158171" cy="1347333"/>
          </a:xfrm>
          <a:prstGeom prst="rect">
            <a:avLst/>
          </a:prstGeom>
        </p:spPr>
      </p:pic>
    </p:spTree>
    <p:extLst>
      <p:ext uri="{BB962C8B-B14F-4D97-AF65-F5344CB8AC3E}">
        <p14:creationId xmlns:p14="http://schemas.microsoft.com/office/powerpoint/2010/main" val="725534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45264A-764D-AE60-6477-01EB41FF1E70}"/>
              </a:ext>
            </a:extLst>
          </p:cNvPr>
          <p:cNvSpPr>
            <a:spLocks noGrp="1"/>
          </p:cNvSpPr>
          <p:nvPr>
            <p:ph type="title"/>
          </p:nvPr>
        </p:nvSpPr>
        <p:spPr/>
        <p:txBody>
          <a:bodyPr/>
          <a:lstStyle/>
          <a:p>
            <a:pPr algn="ctr"/>
            <a:r>
              <a:rPr lang="it-IT" dirty="0">
                <a:solidFill>
                  <a:srgbClr val="C00000"/>
                </a:solidFill>
              </a:rPr>
              <a:t>Assistenza Domiciliare e Disabilità</a:t>
            </a:r>
          </a:p>
        </p:txBody>
      </p:sp>
      <p:sp>
        <p:nvSpPr>
          <p:cNvPr id="3" name="Segnaposto contenuto 2">
            <a:extLst>
              <a:ext uri="{FF2B5EF4-FFF2-40B4-BE49-F238E27FC236}">
                <a16:creationId xmlns:a16="http://schemas.microsoft.com/office/drawing/2014/main" id="{F2C4FF0A-6F44-82F9-3D03-A1A0DC475A37}"/>
              </a:ext>
            </a:extLst>
          </p:cNvPr>
          <p:cNvSpPr>
            <a:spLocks noGrp="1"/>
          </p:cNvSpPr>
          <p:nvPr>
            <p:ph idx="1"/>
          </p:nvPr>
        </p:nvSpPr>
        <p:spPr/>
        <p:txBody>
          <a:bodyPr>
            <a:normAutofit fontScale="85000" lnSpcReduction="20000"/>
          </a:bodyPr>
          <a:lstStyle/>
          <a:p>
            <a:r>
              <a:rPr lang="it-IT" dirty="0"/>
              <a:t>Il servizio è rivolto ai disabili in situazione di gravità (art. 3 c.3 L.104/92), in condizione di maggiore stato di bisogno socio-assistenziale.</a:t>
            </a:r>
            <a:br>
              <a:rPr lang="it-IT" dirty="0"/>
            </a:br>
            <a:br>
              <a:rPr lang="it-IT" dirty="0"/>
            </a:br>
            <a:r>
              <a:rPr lang="it-IT" dirty="0"/>
              <a:t>OBIETTIVI: </a:t>
            </a:r>
          </a:p>
          <a:p>
            <a:pPr marL="0" indent="0">
              <a:buNone/>
            </a:pPr>
            <a:r>
              <a:rPr lang="it-IT" dirty="0"/>
              <a:t>- Favorire la vita di relazione e di integrazione sociale;</a:t>
            </a:r>
          </a:p>
          <a:p>
            <a:pPr marL="0" indent="0">
              <a:buNone/>
            </a:pPr>
            <a:r>
              <a:rPr lang="it-IT" dirty="0"/>
              <a:t>-  Ridurre l’istituzionalizzazione;</a:t>
            </a:r>
            <a:br>
              <a:rPr lang="it-IT" dirty="0"/>
            </a:br>
            <a:r>
              <a:rPr lang="it-IT" dirty="0"/>
              <a:t>- Sostenere i nuclei familiari</a:t>
            </a:r>
            <a:br>
              <a:rPr lang="it-IT" dirty="0"/>
            </a:br>
            <a:br>
              <a:rPr lang="it-IT" dirty="0"/>
            </a:br>
            <a:r>
              <a:rPr lang="it-IT" dirty="0"/>
              <a:t>ATTIVITA’:</a:t>
            </a:r>
          </a:p>
          <a:p>
            <a:pPr marL="0" indent="0">
              <a:buNone/>
            </a:pPr>
            <a:r>
              <a:rPr lang="it-IT" dirty="0"/>
              <a:t>- Aiutare il disabile nell’igiene personale e del suo ambiente  di vita;</a:t>
            </a:r>
            <a:br>
              <a:rPr lang="it-IT" dirty="0"/>
            </a:br>
            <a:r>
              <a:rPr lang="it-IT" dirty="0"/>
              <a:t>- Favorire la vita di realizzazione e l’integrazione sociale attraverso l’</a:t>
            </a:r>
            <a:r>
              <a:rPr lang="it-IT" dirty="0" err="1"/>
              <a:t>acompagnamento</a:t>
            </a:r>
            <a:r>
              <a:rPr lang="it-IT" dirty="0"/>
              <a:t> esterno;</a:t>
            </a:r>
            <a:br>
              <a:rPr lang="it-IT" dirty="0"/>
            </a:br>
            <a:r>
              <a:rPr lang="it-IT" dirty="0"/>
              <a:t>- Favorire lo sviluppo e l’autonomia personale attraverso 	  	 	 interventi di tipo didattico – educativo ed extrascolastici</a:t>
            </a:r>
          </a:p>
        </p:txBody>
      </p:sp>
      <p:pic>
        <p:nvPicPr>
          <p:cNvPr id="4" name="Immagine 3">
            <a:extLst>
              <a:ext uri="{FF2B5EF4-FFF2-40B4-BE49-F238E27FC236}">
                <a16:creationId xmlns:a16="http://schemas.microsoft.com/office/drawing/2014/main" id="{684DB667-926F-63F0-3101-1D2189149F0A}"/>
              </a:ext>
            </a:extLst>
          </p:cNvPr>
          <p:cNvPicPr>
            <a:picLocks noChangeAspect="1"/>
          </p:cNvPicPr>
          <p:nvPr/>
        </p:nvPicPr>
        <p:blipFill>
          <a:blip r:embed="rId2"/>
          <a:stretch>
            <a:fillRect/>
          </a:stretch>
        </p:blipFill>
        <p:spPr>
          <a:xfrm>
            <a:off x="0" y="230188"/>
            <a:ext cx="2158171" cy="1347333"/>
          </a:xfrm>
          <a:prstGeom prst="rect">
            <a:avLst/>
          </a:prstGeom>
        </p:spPr>
      </p:pic>
    </p:spTree>
    <p:extLst>
      <p:ext uri="{BB962C8B-B14F-4D97-AF65-F5344CB8AC3E}">
        <p14:creationId xmlns:p14="http://schemas.microsoft.com/office/powerpoint/2010/main" val="977140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740E20C-0427-C7F2-6256-6A14B1DEC984}"/>
              </a:ext>
            </a:extLst>
          </p:cNvPr>
          <p:cNvSpPr>
            <a:spLocks noGrp="1"/>
          </p:cNvSpPr>
          <p:nvPr>
            <p:ph idx="1"/>
          </p:nvPr>
        </p:nvSpPr>
        <p:spPr>
          <a:xfrm>
            <a:off x="114300" y="2282824"/>
            <a:ext cx="11963400" cy="4930775"/>
          </a:xfrm>
        </p:spPr>
        <p:txBody>
          <a:bodyPr>
            <a:normAutofit/>
          </a:bodyPr>
          <a:lstStyle/>
          <a:p>
            <a:pPr algn="just"/>
            <a:r>
              <a:rPr lang="it-IT" sz="2000" dirty="0"/>
              <a:t>“nasce da uno stretto rapporto tra prevenzione, cura e riabilitazione, privilegia la continuità assistenziale tra ospedale e territorio, valorizza i diversi centri di responsabilità, qualifica i rapporti tra soggetti pubblici e privati, promuove la solidarietà e valorizza gli investimenti di salute nelle comunità locali.”</a:t>
            </a:r>
          </a:p>
          <a:p>
            <a:pPr marL="0" indent="0" algn="just">
              <a:buNone/>
            </a:pPr>
            <a:r>
              <a:rPr lang="it-IT" sz="2000" dirty="0"/>
              <a:t>ha previsto:</a:t>
            </a:r>
          </a:p>
          <a:p>
            <a:pPr algn="just"/>
            <a:r>
              <a:rPr lang="it-IT" sz="2000" dirty="0"/>
              <a:t>L’integrazione Istituzionale: basata sulla necessità di promuovere collaborazioni tra Istituzioni diverse (Sanità, Comuni, Province) che si organizzano per conseguire comuni obiettivi di salute;</a:t>
            </a:r>
          </a:p>
          <a:p>
            <a:pPr algn="just"/>
            <a:r>
              <a:rPr lang="it-IT" sz="2000" dirty="0"/>
              <a:t>L’integrazione Gestionale: si colloca a livello di struttura operativa, in modo unitario nel Distretto e in modo specifico nei diversi servizi che lo compongono, individuando configurazioni organizzative e meccanismi di coordinamento atti a garantire l’efficace svolgimento delle attività, dei processi e delle prestazioni. </a:t>
            </a:r>
          </a:p>
          <a:p>
            <a:pPr algn="just"/>
            <a:r>
              <a:rPr lang="it-IT" sz="2000" dirty="0"/>
              <a:t>L’integrazione Professionale: si realizza attraverso la costituzione di unità valutative integrate, la gestione unitaria della documentazione, la valutazione dell’impatto economico delle decisioni, la definizione delle responsabilità nel lavoro integrato, la continuità terapeutica tra Ospedale e Distretto, la collaborazione tra </a:t>
            </a:r>
            <a:r>
              <a:rPr lang="it-IT" sz="2000" dirty="0" err="1"/>
              <a:t>struture</a:t>
            </a:r>
            <a:r>
              <a:rPr lang="it-IT" sz="2000" dirty="0"/>
              <a:t> residenziali e territoriali, la predisposizione di percorsi assistenziali appropriati per tipologia d’intervento, l’utilizzo di indici di complessità delle prestazioni integrate.</a:t>
            </a:r>
          </a:p>
          <a:p>
            <a:pPr algn="just"/>
            <a:endParaRPr lang="it-IT" dirty="0"/>
          </a:p>
        </p:txBody>
      </p:sp>
      <p:pic>
        <p:nvPicPr>
          <p:cNvPr id="6" name="Immagine 5">
            <a:extLst>
              <a:ext uri="{FF2B5EF4-FFF2-40B4-BE49-F238E27FC236}">
                <a16:creationId xmlns:a16="http://schemas.microsoft.com/office/drawing/2014/main" id="{6C5E177D-609D-1B65-A211-71E5D96762B7}"/>
              </a:ext>
            </a:extLst>
          </p:cNvPr>
          <p:cNvPicPr>
            <a:picLocks noChangeAspect="1"/>
          </p:cNvPicPr>
          <p:nvPr/>
        </p:nvPicPr>
        <p:blipFill>
          <a:blip r:embed="rId2"/>
          <a:stretch>
            <a:fillRect/>
          </a:stretch>
        </p:blipFill>
        <p:spPr>
          <a:xfrm>
            <a:off x="2089860" y="44029"/>
            <a:ext cx="1585009" cy="1233294"/>
          </a:xfrm>
          <a:prstGeom prst="rect">
            <a:avLst/>
          </a:prstGeom>
        </p:spPr>
      </p:pic>
      <p:pic>
        <p:nvPicPr>
          <p:cNvPr id="7" name="Immagine 6">
            <a:extLst>
              <a:ext uri="{FF2B5EF4-FFF2-40B4-BE49-F238E27FC236}">
                <a16:creationId xmlns:a16="http://schemas.microsoft.com/office/drawing/2014/main" id="{C0EA7B48-71FA-D22E-7291-670BD2AF8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7281" y="390289"/>
            <a:ext cx="1820959" cy="919599"/>
          </a:xfrm>
          <a:prstGeom prst="rect">
            <a:avLst/>
          </a:prstGeom>
        </p:spPr>
      </p:pic>
      <p:pic>
        <p:nvPicPr>
          <p:cNvPr id="8" name="Immagine 7" descr="Immagine che contiene Elementi grafici, Carattere, logo, simbolo&#10;&#10;Descrizione generata automaticamente">
            <a:extLst>
              <a:ext uri="{FF2B5EF4-FFF2-40B4-BE49-F238E27FC236}">
                <a16:creationId xmlns:a16="http://schemas.microsoft.com/office/drawing/2014/main" id="{BD17DAD1-B97D-7FCA-E085-A3B9C027B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6356" y="216596"/>
            <a:ext cx="3656040" cy="1184031"/>
          </a:xfrm>
          <a:prstGeom prst="rect">
            <a:avLst/>
          </a:prstGeom>
        </p:spPr>
      </p:pic>
      <p:pic>
        <p:nvPicPr>
          <p:cNvPr id="9" name="Immagine 8" descr="Immagine che contiene testo, Carattere, Elementi grafici, logo&#10;&#10;Descrizione generata automaticamente">
            <a:extLst>
              <a:ext uri="{FF2B5EF4-FFF2-40B4-BE49-F238E27FC236}">
                <a16:creationId xmlns:a16="http://schemas.microsoft.com/office/drawing/2014/main" id="{FD2E2166-5EA0-0EB4-5359-8BFB14D4DC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471" y="409700"/>
            <a:ext cx="1494347" cy="919598"/>
          </a:xfrm>
          <a:prstGeom prst="rect">
            <a:avLst/>
          </a:prstGeom>
        </p:spPr>
      </p:pic>
      <p:pic>
        <p:nvPicPr>
          <p:cNvPr id="10" name="Immagine 9" descr="Immagine che contiene testo, Carattere, Elementi grafici, logo&#10;&#10;Descrizione generata automaticamente">
            <a:extLst>
              <a:ext uri="{FF2B5EF4-FFF2-40B4-BE49-F238E27FC236}">
                <a16:creationId xmlns:a16="http://schemas.microsoft.com/office/drawing/2014/main" id="{9BC0D5B4-A7A0-2B56-08FF-005D08817A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1877" y="-79544"/>
            <a:ext cx="1820959" cy="1880558"/>
          </a:xfrm>
          <a:prstGeom prst="rect">
            <a:avLst/>
          </a:prstGeom>
        </p:spPr>
      </p:pic>
      <p:pic>
        <p:nvPicPr>
          <p:cNvPr id="11" name="Picture 2" descr="ASPTrapani.it - portale dei servizi on-line ASP 9 di Trapani">
            <a:extLst>
              <a:ext uri="{FF2B5EF4-FFF2-40B4-BE49-F238E27FC236}">
                <a16:creationId xmlns:a16="http://schemas.microsoft.com/office/drawing/2014/main" id="{F2F6512D-11A0-5120-D8EC-AFFA161547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23" y="219924"/>
            <a:ext cx="1602955" cy="131442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FFF09465-9386-2823-4C67-B8619A29F374}"/>
              </a:ext>
            </a:extLst>
          </p:cNvPr>
          <p:cNvSpPr>
            <a:spLocks noGrp="1"/>
          </p:cNvSpPr>
          <p:nvPr>
            <p:ph type="title"/>
          </p:nvPr>
        </p:nvSpPr>
        <p:spPr>
          <a:xfrm>
            <a:off x="963371" y="1279945"/>
            <a:ext cx="10744200" cy="1074208"/>
          </a:xfrm>
        </p:spPr>
        <p:txBody>
          <a:bodyPr>
            <a:normAutofit fontScale="90000"/>
          </a:bodyPr>
          <a:lstStyle/>
          <a:p>
            <a:br>
              <a:rPr lang="it-IT" b="1" i="1" dirty="0">
                <a:solidFill>
                  <a:srgbClr val="00B050"/>
                </a:solidFill>
              </a:rPr>
            </a:br>
            <a:r>
              <a:rPr lang="it-IT" b="1" i="1" dirty="0">
                <a:solidFill>
                  <a:srgbClr val="00B050"/>
                </a:solidFill>
              </a:rPr>
              <a:t>Il PSN 1998-2000 La politica di integrazione SSN</a:t>
            </a:r>
            <a:br>
              <a:rPr lang="it-IT" b="1" i="1" dirty="0">
                <a:solidFill>
                  <a:srgbClr val="00B050"/>
                </a:solidFill>
              </a:rPr>
            </a:br>
            <a:endParaRPr lang="it-IT" b="1" i="1" dirty="0">
              <a:solidFill>
                <a:srgbClr val="00B050"/>
              </a:solidFill>
            </a:endParaRPr>
          </a:p>
        </p:txBody>
      </p:sp>
    </p:spTree>
    <p:extLst>
      <p:ext uri="{BB962C8B-B14F-4D97-AF65-F5344CB8AC3E}">
        <p14:creationId xmlns:p14="http://schemas.microsoft.com/office/powerpoint/2010/main" val="217471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F9E22-F390-6BBC-CBC7-195DA6AFEDFE}"/>
              </a:ext>
            </a:extLst>
          </p:cNvPr>
          <p:cNvSpPr>
            <a:spLocks noGrp="1"/>
          </p:cNvSpPr>
          <p:nvPr>
            <p:ph type="title"/>
          </p:nvPr>
        </p:nvSpPr>
        <p:spPr/>
        <p:txBody>
          <a:bodyPr/>
          <a:lstStyle/>
          <a:p>
            <a:pPr algn="ctr"/>
            <a:r>
              <a:rPr lang="it-IT" dirty="0">
                <a:solidFill>
                  <a:srgbClr val="C00000"/>
                </a:solidFill>
              </a:rPr>
              <a:t>ASSISTENZA DOMICILIARE ANZIANI</a:t>
            </a:r>
          </a:p>
        </p:txBody>
      </p:sp>
      <p:sp>
        <p:nvSpPr>
          <p:cNvPr id="3" name="Segnaposto contenuto 2">
            <a:extLst>
              <a:ext uri="{FF2B5EF4-FFF2-40B4-BE49-F238E27FC236}">
                <a16:creationId xmlns:a16="http://schemas.microsoft.com/office/drawing/2014/main" id="{1E8B0001-3B8F-53F8-3104-8958177A55A3}"/>
              </a:ext>
            </a:extLst>
          </p:cNvPr>
          <p:cNvSpPr>
            <a:spLocks noGrp="1"/>
          </p:cNvSpPr>
          <p:nvPr>
            <p:ph idx="1"/>
          </p:nvPr>
        </p:nvSpPr>
        <p:spPr/>
        <p:txBody>
          <a:bodyPr>
            <a:normAutofit fontScale="77500" lnSpcReduction="20000"/>
          </a:bodyPr>
          <a:lstStyle/>
          <a:p>
            <a:r>
              <a:rPr lang="it-IT" dirty="0"/>
              <a:t>Il servizio è rivolto ad anziani con limitata autonomia, in assenza di rete parentale e con scarse risorse economiche.</a:t>
            </a:r>
          </a:p>
          <a:p>
            <a:r>
              <a:rPr lang="it-IT" dirty="0"/>
              <a:t>OBIETTIVI:</a:t>
            </a:r>
          </a:p>
          <a:p>
            <a:pPr marL="0" indent="0">
              <a:buNone/>
            </a:pPr>
            <a:r>
              <a:rPr lang="it-IT" dirty="0"/>
              <a:t>- Favorire la permanenza nel suo ambiente di  vita; </a:t>
            </a:r>
          </a:p>
          <a:p>
            <a:pPr marL="0" indent="0">
              <a:buNone/>
            </a:pPr>
            <a:r>
              <a:rPr lang="it-IT" dirty="0"/>
              <a:t>- Tutelare la sua salute psicofisica;</a:t>
            </a:r>
          </a:p>
          <a:p>
            <a:pPr marL="0" indent="0">
              <a:buNone/>
            </a:pPr>
            <a:r>
              <a:rPr lang="it-IT" dirty="0"/>
              <a:t>- Evitare forme di istituzionalizzazione;</a:t>
            </a:r>
          </a:p>
          <a:p>
            <a:pPr marL="0" indent="0">
              <a:buNone/>
            </a:pPr>
            <a:r>
              <a:rPr lang="it-IT" dirty="0"/>
              <a:t>- Ridurre i rischi di emarginazione sociale;</a:t>
            </a:r>
          </a:p>
          <a:p>
            <a:r>
              <a:rPr lang="it-IT" dirty="0"/>
              <a:t>ATTIVITA’:</a:t>
            </a:r>
          </a:p>
          <a:p>
            <a:pPr marL="0" indent="0">
              <a:buNone/>
            </a:pPr>
            <a:r>
              <a:rPr lang="it-IT" dirty="0"/>
              <a:t>- Cura ed igiene della persona;</a:t>
            </a:r>
          </a:p>
          <a:p>
            <a:pPr marL="0" indent="0">
              <a:buNone/>
            </a:pPr>
            <a:r>
              <a:rPr lang="it-IT" dirty="0"/>
              <a:t>- Cura e governo dell’alloggio;</a:t>
            </a:r>
          </a:p>
          <a:p>
            <a:pPr marL="0" indent="0">
              <a:buNone/>
            </a:pPr>
            <a:r>
              <a:rPr lang="it-IT" dirty="0"/>
              <a:t>- Preparazione pasti o ritiro dei pasti presso la mensa;</a:t>
            </a:r>
          </a:p>
          <a:p>
            <a:pPr marL="0" indent="0">
              <a:buNone/>
            </a:pPr>
            <a:r>
              <a:rPr lang="it-IT" dirty="0"/>
              <a:t>- Accompagnamento esterno;</a:t>
            </a:r>
          </a:p>
          <a:p>
            <a:endParaRPr lang="it-IT" dirty="0"/>
          </a:p>
        </p:txBody>
      </p:sp>
      <p:pic>
        <p:nvPicPr>
          <p:cNvPr id="4" name="Immagine 3">
            <a:extLst>
              <a:ext uri="{FF2B5EF4-FFF2-40B4-BE49-F238E27FC236}">
                <a16:creationId xmlns:a16="http://schemas.microsoft.com/office/drawing/2014/main" id="{B7DA3DC6-4957-01C8-E588-2EDE63F8F1B9}"/>
              </a:ext>
            </a:extLst>
          </p:cNvPr>
          <p:cNvPicPr>
            <a:picLocks noChangeAspect="1"/>
          </p:cNvPicPr>
          <p:nvPr/>
        </p:nvPicPr>
        <p:blipFill>
          <a:blip r:embed="rId2"/>
          <a:stretch>
            <a:fillRect/>
          </a:stretch>
        </p:blipFill>
        <p:spPr>
          <a:xfrm>
            <a:off x="0" y="230188"/>
            <a:ext cx="2158171" cy="1347333"/>
          </a:xfrm>
          <a:prstGeom prst="rect">
            <a:avLst/>
          </a:prstGeom>
        </p:spPr>
      </p:pic>
    </p:spTree>
    <p:extLst>
      <p:ext uri="{BB962C8B-B14F-4D97-AF65-F5344CB8AC3E}">
        <p14:creationId xmlns:p14="http://schemas.microsoft.com/office/powerpoint/2010/main" val="3659892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1B3DC8-5AE9-33AA-CBA8-6AE6F233F257}"/>
              </a:ext>
            </a:extLst>
          </p:cNvPr>
          <p:cNvSpPr>
            <a:spLocks noGrp="1"/>
          </p:cNvSpPr>
          <p:nvPr>
            <p:ph type="title"/>
          </p:nvPr>
        </p:nvSpPr>
        <p:spPr/>
        <p:txBody>
          <a:bodyPr/>
          <a:lstStyle/>
          <a:p>
            <a:pPr algn="ctr"/>
            <a:r>
              <a:rPr lang="it-IT" dirty="0">
                <a:solidFill>
                  <a:srgbClr val="C00000"/>
                </a:solidFill>
              </a:rPr>
              <a:t>ASSITENZA DOMICILIARE INTEGRATA</a:t>
            </a:r>
          </a:p>
        </p:txBody>
      </p:sp>
      <p:sp>
        <p:nvSpPr>
          <p:cNvPr id="3" name="Segnaposto contenuto 2">
            <a:extLst>
              <a:ext uri="{FF2B5EF4-FFF2-40B4-BE49-F238E27FC236}">
                <a16:creationId xmlns:a16="http://schemas.microsoft.com/office/drawing/2014/main" id="{DB9B3C82-A786-C551-3092-72BE790D4A97}"/>
              </a:ext>
            </a:extLst>
          </p:cNvPr>
          <p:cNvSpPr>
            <a:spLocks noGrp="1"/>
          </p:cNvSpPr>
          <p:nvPr>
            <p:ph idx="1"/>
          </p:nvPr>
        </p:nvSpPr>
        <p:spPr/>
        <p:txBody>
          <a:bodyPr>
            <a:normAutofit fontScale="85000" lnSpcReduction="20000"/>
          </a:bodyPr>
          <a:lstStyle/>
          <a:p>
            <a:pPr marL="0" indent="0">
              <a:buNone/>
            </a:pPr>
            <a:br>
              <a:rPr lang="it-IT" dirty="0"/>
            </a:br>
            <a:r>
              <a:rPr lang="it-IT" dirty="0"/>
              <a:t>Il servizio è rivolto a persone non autosufficienti ed assicura al domicilio del paziente un insieme coordinato di attività di carattere sanitario e socio-assistenziale, secondo piani individuali, programmati ed a Termine.</a:t>
            </a:r>
          </a:p>
          <a:p>
            <a:r>
              <a:rPr lang="it-IT" dirty="0"/>
              <a:t>OBIETTIVI:</a:t>
            </a:r>
          </a:p>
          <a:p>
            <a:pPr marL="0" indent="0">
              <a:buNone/>
            </a:pPr>
            <a:r>
              <a:rPr lang="it-IT" dirty="0"/>
              <a:t>- Migliorare la qualità di vita del paziente al suo domicilio sostenendo il nucleo familiare;</a:t>
            </a:r>
          </a:p>
          <a:p>
            <a:pPr marL="0" indent="0">
              <a:buNone/>
            </a:pPr>
            <a:r>
              <a:rPr lang="it-IT" dirty="0"/>
              <a:t>- Evitare ricoveri impropri;</a:t>
            </a:r>
          </a:p>
          <a:p>
            <a:endParaRPr lang="it-IT" dirty="0"/>
          </a:p>
          <a:p>
            <a:r>
              <a:rPr lang="it-IT" dirty="0"/>
              <a:t>ATTIVITA’:</a:t>
            </a:r>
          </a:p>
          <a:p>
            <a:pPr marL="0" indent="0">
              <a:buNone/>
            </a:pPr>
            <a:r>
              <a:rPr lang="it-IT" dirty="0"/>
              <a:t>- Pulizia della persona e del suo ambiente,</a:t>
            </a:r>
          </a:p>
          <a:p>
            <a:pPr marL="0" indent="0">
              <a:buNone/>
            </a:pPr>
            <a:r>
              <a:rPr lang="it-IT" dirty="0"/>
              <a:t>- Tutte le attività di carattere sanitario sono a carico della 	</a:t>
            </a:r>
          </a:p>
        </p:txBody>
      </p:sp>
      <p:pic>
        <p:nvPicPr>
          <p:cNvPr id="4" name="Immagine 3">
            <a:extLst>
              <a:ext uri="{FF2B5EF4-FFF2-40B4-BE49-F238E27FC236}">
                <a16:creationId xmlns:a16="http://schemas.microsoft.com/office/drawing/2014/main" id="{B00719D0-3532-60AF-8921-33D4373B9A11}"/>
              </a:ext>
            </a:extLst>
          </p:cNvPr>
          <p:cNvPicPr>
            <a:picLocks noChangeAspect="1"/>
          </p:cNvPicPr>
          <p:nvPr/>
        </p:nvPicPr>
        <p:blipFill>
          <a:blip r:embed="rId2"/>
          <a:stretch>
            <a:fillRect/>
          </a:stretch>
        </p:blipFill>
        <p:spPr>
          <a:xfrm>
            <a:off x="0" y="230188"/>
            <a:ext cx="1923259" cy="1200679"/>
          </a:xfrm>
          <a:prstGeom prst="rect">
            <a:avLst/>
          </a:prstGeom>
        </p:spPr>
      </p:pic>
    </p:spTree>
    <p:extLst>
      <p:ext uri="{BB962C8B-B14F-4D97-AF65-F5344CB8AC3E}">
        <p14:creationId xmlns:p14="http://schemas.microsoft.com/office/powerpoint/2010/main" val="2159352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183B4DD6-FEDF-1CF0-DF69-CDB32589B0FD}"/>
              </a:ext>
            </a:extLst>
          </p:cNvPr>
          <p:cNvSpPr>
            <a:spLocks noGrp="1"/>
          </p:cNvSpPr>
          <p:nvPr>
            <p:ph idx="1"/>
          </p:nvPr>
        </p:nvSpPr>
        <p:spPr>
          <a:xfrm>
            <a:off x="838200" y="982133"/>
            <a:ext cx="10515600" cy="5194830"/>
          </a:xfrm>
        </p:spPr>
        <p:txBody>
          <a:bodyPr>
            <a:normAutofit fontScale="62500" lnSpcReduction="20000"/>
          </a:bodyPr>
          <a:lstStyle/>
          <a:p>
            <a:r>
              <a:rPr lang="it-IT" dirty="0"/>
              <a:t>CAREGIVER Termine anglosassone per indicare genericamente una persona che si occupa dei bisogni psicologici, emotivi e sociali di un'altra che si trova in una condizione di dipendenza o di carenza. Il termine è utilizzato sia per indicare un familiare o chi ne fa le veci, sia per indicare varie tipologie di professionisti.</a:t>
            </a:r>
          </a:p>
          <a:p>
            <a:endParaRPr lang="it-IT" dirty="0"/>
          </a:p>
          <a:p>
            <a:r>
              <a:rPr lang="it-IT" dirty="0"/>
              <a:t>HOME CARE </a:t>
            </a:r>
            <a:r>
              <a:rPr lang="it-IT" dirty="0" err="1"/>
              <a:t>Domiciliarizzazione</a:t>
            </a:r>
            <a:r>
              <a:rPr lang="it-IT" dirty="0"/>
              <a:t> delle cure rese in forma domiciliare integrata nell'ottica sia di mantenere la persona nel suo ambiente di vita, sia del contenimento delle spese presso le strutture di ricovero. </a:t>
            </a:r>
          </a:p>
          <a:p>
            <a:endParaRPr lang="it-IT" dirty="0"/>
          </a:p>
          <a:p>
            <a:r>
              <a:rPr lang="it-IT" dirty="0"/>
              <a:t>ADI (Assistenza Domiciliare Integrata) Garantisce in relazione ai bisogni dell'utente un insieme di prestazioni mediche, infermieristiche, riabilitative e socioassistenziali rese al domicilio dell'utente.</a:t>
            </a:r>
          </a:p>
          <a:p>
            <a:r>
              <a:rPr lang="it-IT" dirty="0"/>
              <a:t>RA (Residenza per Anziani) La residenza per anziani ospita soggetti che, </a:t>
            </a:r>
            <a:r>
              <a:rPr lang="it-IT" dirty="0" err="1"/>
              <a:t>benchè</a:t>
            </a:r>
            <a:r>
              <a:rPr lang="it-IT" dirty="0"/>
              <a:t> ancora autosufficienti, presentano problematiche di natura sociale non risolvibili a domicilio. Per poter accedere a tale struttura essi devono avere mantenuto la capacità di spostarsi autonomamente, di controllore le più importanti funzioni fisiologiche e di provvedere alla cura della propria persona. Nella RA l'assistenza sanitaria è fornita dal medio di base e dall'infermiere i quali devono garantire le proprie prestazioni, ove </a:t>
            </a:r>
            <a:r>
              <a:rPr lang="it-IT" dirty="0" err="1"/>
              <a:t>necesario</a:t>
            </a:r>
            <a:r>
              <a:rPr lang="it-IT" dirty="0"/>
              <a:t> per tutto l'arco della giornata.</a:t>
            </a:r>
          </a:p>
          <a:p>
            <a:endParaRPr lang="it-IT" dirty="0"/>
          </a:p>
          <a:p>
            <a:r>
              <a:rPr lang="it-IT" dirty="0"/>
              <a:t>EMPATIA Letteralmente significa “sentire dentro”; il termine non indica semplicemente il mettersi nei panni dell'altro ma, più esattamente, è sinonimo di comprensione profonda dell'altro, delle sue emozioni e dei suoi significati di riferimento più profondi. </a:t>
            </a:r>
          </a:p>
          <a:p>
            <a:endParaRPr lang="it-IT" dirty="0"/>
          </a:p>
          <a:p>
            <a:endParaRPr lang="it-IT" dirty="0"/>
          </a:p>
        </p:txBody>
      </p:sp>
      <p:pic>
        <p:nvPicPr>
          <p:cNvPr id="4" name="Immagine 3">
            <a:extLst>
              <a:ext uri="{FF2B5EF4-FFF2-40B4-BE49-F238E27FC236}">
                <a16:creationId xmlns:a16="http://schemas.microsoft.com/office/drawing/2014/main" id="{A705A918-6BEC-F4EB-2D76-CA5977D56CEB}"/>
              </a:ext>
            </a:extLst>
          </p:cNvPr>
          <p:cNvPicPr>
            <a:picLocks noChangeAspect="1"/>
          </p:cNvPicPr>
          <p:nvPr/>
        </p:nvPicPr>
        <p:blipFill>
          <a:blip r:embed="rId2"/>
          <a:stretch>
            <a:fillRect/>
          </a:stretch>
        </p:blipFill>
        <p:spPr>
          <a:xfrm>
            <a:off x="7912514" y="5337666"/>
            <a:ext cx="2158171" cy="1347333"/>
          </a:xfrm>
          <a:prstGeom prst="rect">
            <a:avLst/>
          </a:prstGeom>
        </p:spPr>
      </p:pic>
    </p:spTree>
    <p:extLst>
      <p:ext uri="{BB962C8B-B14F-4D97-AF65-F5344CB8AC3E}">
        <p14:creationId xmlns:p14="http://schemas.microsoft.com/office/powerpoint/2010/main" val="252597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EB1F775-B697-E1A2-9FC7-7B2887125C0A}"/>
              </a:ext>
            </a:extLst>
          </p:cNvPr>
          <p:cNvSpPr>
            <a:spLocks noGrp="1"/>
          </p:cNvSpPr>
          <p:nvPr>
            <p:ph idx="1"/>
          </p:nvPr>
        </p:nvSpPr>
        <p:spPr>
          <a:xfrm>
            <a:off x="838200" y="465667"/>
            <a:ext cx="10515600" cy="6155266"/>
          </a:xfrm>
        </p:spPr>
        <p:txBody>
          <a:bodyPr>
            <a:normAutofit fontScale="62500" lnSpcReduction="20000"/>
          </a:bodyPr>
          <a:lstStyle/>
          <a:p>
            <a:r>
              <a:rPr lang="it-IT" dirty="0"/>
              <a:t>DISTRETTO Struttura territoriale operativa dei processi sanitari integrati, sede primaria di assistenza e di governo dei percorsi sanitari e sociosanitari, garante della domiciliarità delle cure.</a:t>
            </a:r>
          </a:p>
          <a:p>
            <a:endParaRPr lang="it-IT" dirty="0"/>
          </a:p>
          <a:p>
            <a:r>
              <a:rPr lang="it-IT" dirty="0"/>
              <a:t>UTENTE Colui che usufruisce di un servizio, portatore di una richiesta per se o per altri, utile a soddisfare un bisogno sociale, sanitario o sociosanitario.</a:t>
            </a:r>
          </a:p>
          <a:p>
            <a:endParaRPr lang="it-IT" dirty="0"/>
          </a:p>
          <a:p>
            <a:r>
              <a:rPr lang="it-IT" dirty="0"/>
              <a:t>BISOGNO Stato di tensione più o meno intenso esperito dall'organismo e dovuto all'impulso ad agire per il raggiungimento di un obiettivo utile  piacevole per chi agisce.</a:t>
            </a:r>
          </a:p>
          <a:p>
            <a:endParaRPr lang="it-IT" dirty="0"/>
          </a:p>
          <a:p>
            <a:r>
              <a:rPr lang="it-IT" dirty="0"/>
              <a:t>PUA (Punto Unico di Accesso) Svolge prevalentemente funzione di informazione e di orientamento nella rete dei servizi sanitari e sociali per utenti, medici di medicina generale, pediatri di libera scelta e servizi ospedalieri più spesso coinvolti nella cura dei pazienti fragili, e di accesso, per i bisogni espressi attraverso richieste specifiche.</a:t>
            </a:r>
          </a:p>
          <a:p>
            <a:r>
              <a:rPr lang="it-IT" dirty="0"/>
              <a:t>CONSULTORIO FAMILIARE Strutture sociosanitarie, </a:t>
            </a:r>
            <a:r>
              <a:rPr lang="it-IT" dirty="0" err="1"/>
              <a:t>pubbluche</a:t>
            </a:r>
            <a:r>
              <a:rPr lang="it-IT" dirty="0"/>
              <a:t> o private, convenzionate dell'azienda sanitaria locale nate per rispondere ai vari bisogni della famiglia, ella donna, della coppia. Dell'infanzia e dell'adolescenza. </a:t>
            </a:r>
          </a:p>
          <a:p>
            <a:endParaRPr lang="it-IT" dirty="0"/>
          </a:p>
          <a:p>
            <a:r>
              <a:rPr lang="it-IT" dirty="0"/>
              <a:t>RIABILITAZIONE Reinserimento e ricostituzione delle funzioni fisiche dopo un intervento operatorio oppure una grave malattia.</a:t>
            </a:r>
          </a:p>
          <a:p>
            <a:endParaRPr lang="it-IT" dirty="0"/>
          </a:p>
          <a:p>
            <a:r>
              <a:rPr lang="it-IT" dirty="0"/>
              <a:t>MALATTIA Un'alterazione dello stato fisiologico e psicologico dell'organismo, capace di ridurre, modificare negativamente e persino eliminare le funzionalità normali del corpo. Dal punto di vista psicologico è considerabile malattia ogni stato di sofferenza in ambito non solo fisico e mentale, ma anche relazionale, familiare, </a:t>
            </a:r>
            <a:r>
              <a:rPr lang="it-IT" dirty="0" err="1"/>
              <a:t>soiale</a:t>
            </a:r>
            <a:r>
              <a:rPr lang="it-IT" dirty="0"/>
              <a:t> e lavorativo</a:t>
            </a:r>
          </a:p>
          <a:p>
            <a:endParaRPr lang="it-IT" dirty="0"/>
          </a:p>
        </p:txBody>
      </p:sp>
      <p:pic>
        <p:nvPicPr>
          <p:cNvPr id="4" name="Immagine 3">
            <a:extLst>
              <a:ext uri="{FF2B5EF4-FFF2-40B4-BE49-F238E27FC236}">
                <a16:creationId xmlns:a16="http://schemas.microsoft.com/office/drawing/2014/main" id="{1EB606D9-3B04-AB12-6F08-A01BBBE4476A}"/>
              </a:ext>
            </a:extLst>
          </p:cNvPr>
          <p:cNvPicPr>
            <a:picLocks noChangeAspect="1"/>
          </p:cNvPicPr>
          <p:nvPr/>
        </p:nvPicPr>
        <p:blipFill>
          <a:blip r:embed="rId2"/>
          <a:stretch>
            <a:fillRect/>
          </a:stretch>
        </p:blipFill>
        <p:spPr>
          <a:xfrm>
            <a:off x="10972800" y="5918200"/>
            <a:ext cx="1219200" cy="889000"/>
          </a:xfrm>
          <a:prstGeom prst="rect">
            <a:avLst/>
          </a:prstGeom>
        </p:spPr>
      </p:pic>
    </p:spTree>
    <p:extLst>
      <p:ext uri="{BB962C8B-B14F-4D97-AF65-F5344CB8AC3E}">
        <p14:creationId xmlns:p14="http://schemas.microsoft.com/office/powerpoint/2010/main" val="373796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9658CB-65A4-B518-F51F-F8B5DDB4C69C}"/>
              </a:ext>
            </a:extLst>
          </p:cNvPr>
          <p:cNvSpPr>
            <a:spLocks noGrp="1"/>
          </p:cNvSpPr>
          <p:nvPr>
            <p:ph type="title"/>
          </p:nvPr>
        </p:nvSpPr>
        <p:spPr/>
        <p:txBody>
          <a:bodyPr/>
          <a:lstStyle/>
          <a:p>
            <a:pPr algn="ctr"/>
            <a:r>
              <a:rPr lang="it-IT" dirty="0"/>
              <a:t> </a:t>
            </a:r>
            <a:r>
              <a:rPr lang="it-IT" dirty="0">
                <a:solidFill>
                  <a:srgbClr val="C00000"/>
                </a:solidFill>
              </a:rPr>
              <a:t>INTEGRAZIONE  SOCIO-SANITARIA</a:t>
            </a:r>
          </a:p>
        </p:txBody>
      </p:sp>
      <p:sp>
        <p:nvSpPr>
          <p:cNvPr id="3" name="Segnaposto contenuto 2">
            <a:extLst>
              <a:ext uri="{FF2B5EF4-FFF2-40B4-BE49-F238E27FC236}">
                <a16:creationId xmlns:a16="http://schemas.microsoft.com/office/drawing/2014/main" id="{CA2DCD0B-AA2C-59C5-19A6-1BB344D48F24}"/>
              </a:ext>
            </a:extLst>
          </p:cNvPr>
          <p:cNvSpPr>
            <a:spLocks noGrp="1"/>
          </p:cNvSpPr>
          <p:nvPr>
            <p:ph idx="1"/>
          </p:nvPr>
        </p:nvSpPr>
        <p:spPr/>
        <p:txBody>
          <a:bodyPr>
            <a:normAutofit lnSpcReduction="10000"/>
          </a:bodyPr>
          <a:lstStyle/>
          <a:p>
            <a:r>
              <a:rPr lang="it-IT" dirty="0"/>
              <a:t>Costituisce un obiettivo primario del S.S.N.</a:t>
            </a:r>
          </a:p>
          <a:p>
            <a:r>
              <a:rPr lang="it-IT" dirty="0"/>
              <a:t>Presupposto necessario per rispondere a un bisogno di salute ampio e complesso in particolare nelle fasce di popolazione più a rischio:</a:t>
            </a:r>
          </a:p>
          <a:p>
            <a:r>
              <a:rPr lang="it-IT" dirty="0"/>
              <a:t>-Area materno-infantile</a:t>
            </a:r>
          </a:p>
          <a:p>
            <a:r>
              <a:rPr lang="it-IT" dirty="0"/>
              <a:t>- Anziani e disabili</a:t>
            </a:r>
          </a:p>
          <a:p>
            <a:r>
              <a:rPr lang="it-IT" dirty="0"/>
              <a:t>-Malati mentali</a:t>
            </a:r>
          </a:p>
          <a:p>
            <a:r>
              <a:rPr lang="it-IT" dirty="0"/>
              <a:t>-Tossicodipendenti</a:t>
            </a:r>
          </a:p>
          <a:p>
            <a:r>
              <a:rPr lang="it-IT" dirty="0"/>
              <a:t>-Malati terminali e affetti da HIV</a:t>
            </a:r>
          </a:p>
          <a:p>
            <a:r>
              <a:rPr lang="it-IT" dirty="0"/>
              <a:t>-Inclusione sociale</a:t>
            </a:r>
          </a:p>
          <a:p>
            <a:endParaRPr lang="it-IT" dirty="0"/>
          </a:p>
        </p:txBody>
      </p:sp>
      <p:pic>
        <p:nvPicPr>
          <p:cNvPr id="4" name="Immagine 3">
            <a:extLst>
              <a:ext uri="{FF2B5EF4-FFF2-40B4-BE49-F238E27FC236}">
                <a16:creationId xmlns:a16="http://schemas.microsoft.com/office/drawing/2014/main" id="{A07A4811-8481-4174-9D94-54110BE712AF}"/>
              </a:ext>
            </a:extLst>
          </p:cNvPr>
          <p:cNvPicPr>
            <a:picLocks noChangeAspect="1"/>
          </p:cNvPicPr>
          <p:nvPr/>
        </p:nvPicPr>
        <p:blipFill>
          <a:blip r:embed="rId2"/>
          <a:stretch>
            <a:fillRect/>
          </a:stretch>
        </p:blipFill>
        <p:spPr>
          <a:xfrm>
            <a:off x="8725314" y="4236999"/>
            <a:ext cx="2158171" cy="1347333"/>
          </a:xfrm>
          <a:prstGeom prst="rect">
            <a:avLst/>
          </a:prstGeom>
        </p:spPr>
      </p:pic>
    </p:spTree>
    <p:extLst>
      <p:ext uri="{BB962C8B-B14F-4D97-AF65-F5344CB8AC3E}">
        <p14:creationId xmlns:p14="http://schemas.microsoft.com/office/powerpoint/2010/main" val="90389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AA54E88-ADC4-CB7D-66FB-657424292B1F}"/>
              </a:ext>
            </a:extLst>
          </p:cNvPr>
          <p:cNvSpPr>
            <a:spLocks noGrp="1"/>
          </p:cNvSpPr>
          <p:nvPr>
            <p:ph idx="1"/>
          </p:nvPr>
        </p:nvSpPr>
        <p:spPr/>
        <p:txBody>
          <a:bodyPr>
            <a:normAutofit fontScale="92500" lnSpcReduction="10000"/>
          </a:bodyPr>
          <a:lstStyle/>
          <a:p>
            <a:pPr marL="0" indent="0">
              <a:buNone/>
            </a:pPr>
            <a:r>
              <a:rPr lang="it-IT" dirty="0"/>
              <a:t>INTEGRAZIONE        ISTITUZIONALE</a:t>
            </a:r>
          </a:p>
          <a:p>
            <a:r>
              <a:rPr lang="it-IT" dirty="0"/>
              <a:t>Assicura coerenza e unitarietà al processo di programmazione socio-sanitaria; è definita d’intesa tra Comuni e Aziende –ASP- AST. </a:t>
            </a:r>
          </a:p>
          <a:p>
            <a:r>
              <a:rPr lang="it-IT" dirty="0"/>
              <a:t>Promuove collaborazioni tra diverse Istituzioni con obiettivi comuni di salute.</a:t>
            </a:r>
          </a:p>
          <a:p>
            <a:r>
              <a:rPr lang="it-IT" dirty="0"/>
              <a:t>Si realizza attraverso convenzioni, intese, accordi o protocolli operativi</a:t>
            </a:r>
          </a:p>
          <a:p>
            <a:pPr marL="0" indent="0">
              <a:buNone/>
            </a:pPr>
            <a:r>
              <a:rPr lang="it-IT" dirty="0"/>
              <a:t>INTEGRAZIONE GESTIONALE</a:t>
            </a:r>
          </a:p>
          <a:p>
            <a:pPr marL="0" indent="0">
              <a:buNone/>
            </a:pPr>
            <a:r>
              <a:rPr lang="it-IT" dirty="0"/>
              <a:t>Si colloca a livello operativo tra i diversi attori del sistema territoriale del distretto, presuppone scelte operative e organizzative che operano sul territorio.</a:t>
            </a:r>
          </a:p>
          <a:p>
            <a:pPr marL="0" indent="0">
              <a:buNone/>
            </a:pPr>
            <a:r>
              <a:rPr lang="it-IT" dirty="0"/>
              <a:t>Metodologie di lavoro per progetti; approccio multidimensionale.</a:t>
            </a:r>
          </a:p>
          <a:p>
            <a:pPr marL="0" indent="0">
              <a:buNone/>
            </a:pPr>
            <a:endParaRPr lang="it-IT" dirty="0"/>
          </a:p>
        </p:txBody>
      </p:sp>
      <p:pic>
        <p:nvPicPr>
          <p:cNvPr id="4" name="Immagine 3">
            <a:extLst>
              <a:ext uri="{FF2B5EF4-FFF2-40B4-BE49-F238E27FC236}">
                <a16:creationId xmlns:a16="http://schemas.microsoft.com/office/drawing/2014/main" id="{5F1EA4AC-18F9-015E-AD92-5B47D7FB3386}"/>
              </a:ext>
            </a:extLst>
          </p:cNvPr>
          <p:cNvPicPr>
            <a:picLocks noChangeAspect="1"/>
          </p:cNvPicPr>
          <p:nvPr/>
        </p:nvPicPr>
        <p:blipFill>
          <a:blip r:embed="rId2"/>
          <a:stretch>
            <a:fillRect/>
          </a:stretch>
        </p:blipFill>
        <p:spPr>
          <a:xfrm>
            <a:off x="4661314" y="71399"/>
            <a:ext cx="2158171" cy="1347333"/>
          </a:xfrm>
          <a:prstGeom prst="rect">
            <a:avLst/>
          </a:prstGeom>
        </p:spPr>
      </p:pic>
    </p:spTree>
    <p:extLst>
      <p:ext uri="{BB962C8B-B14F-4D97-AF65-F5344CB8AC3E}">
        <p14:creationId xmlns:p14="http://schemas.microsoft.com/office/powerpoint/2010/main" val="1715590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C50C4FA-1878-834E-ACEA-1F6F83E4A1B7}"/>
              </a:ext>
            </a:extLst>
          </p:cNvPr>
          <p:cNvSpPr>
            <a:spLocks noGrp="1"/>
          </p:cNvSpPr>
          <p:nvPr>
            <p:ph idx="1"/>
          </p:nvPr>
        </p:nvSpPr>
        <p:spPr>
          <a:xfrm>
            <a:off x="838200" y="1479176"/>
            <a:ext cx="10515600" cy="5217459"/>
          </a:xfrm>
        </p:spPr>
        <p:txBody>
          <a:bodyPr>
            <a:normAutofit fontScale="85000" lnSpcReduction="20000"/>
          </a:bodyPr>
          <a:lstStyle/>
          <a:p>
            <a:pPr marL="0" indent="0">
              <a:buNone/>
            </a:pPr>
            <a:r>
              <a:rPr lang="it-IT" dirty="0"/>
              <a:t>INTEGRAZIONE PROFESSIONALE</a:t>
            </a:r>
          </a:p>
          <a:p>
            <a:r>
              <a:rPr lang="it-IT" dirty="0"/>
              <a:t>L’INTEGRAZIONE PROFESSIONALE SI REALIZZA CON LE UNITA’ VALUTATIVE INTEGRATE NECESSARIE PER ACCEDERE ALLA RETE DELLE POSSIBILI OPZIONI DI CURA (DOMICILIARI,INTERMEDIE,RESIDENZIALI) E PER PROGETTARE I RICORSI ASSISTENZIALI.</a:t>
            </a:r>
          </a:p>
          <a:p>
            <a:pPr marL="0" indent="0">
              <a:buNone/>
            </a:pPr>
            <a:r>
              <a:rPr lang="it-IT" dirty="0"/>
              <a:t>DISTRETTO SANITARIO DI BASE.</a:t>
            </a:r>
          </a:p>
          <a:p>
            <a:pPr marL="0" indent="0">
              <a:buNone/>
            </a:pPr>
            <a:r>
              <a:rPr lang="it-IT" dirty="0"/>
              <a:t>STRUTTURA OPERATIVA TERRITORIALE DEI PROCESSI SANITARI,SEDE PRIMARIA DI ASSISTENZA E GOVERNO DEI PERCORSI SOCIO-SANITARI.</a:t>
            </a:r>
          </a:p>
          <a:p>
            <a:pPr marL="0" indent="0">
              <a:buNone/>
            </a:pPr>
            <a:r>
              <a:rPr lang="it-IT" dirty="0"/>
              <a:t>PORTA D’ACCESSO E PUNTO D’INCONTRO TRA SALUTE E SOCIALE,CON IL COMPITO DI FAVORIRE LO SVILUPPO DELL’INTEGRAZIONE SOCIO-SANITARIA E GARANTIRE LA DOMICILIARITA’ DELLE CURE ASSISTENZIALI.</a:t>
            </a:r>
          </a:p>
          <a:p>
            <a:pPr marL="0" indent="0">
              <a:buNone/>
            </a:pPr>
            <a:r>
              <a:rPr lang="it-IT" dirty="0"/>
              <a:t>IL DISTRETTO E’ CHIAMATO A DARE SUPPORTO ALLA FAMIGLIA SOPRATTUTTO SUL VERSANTE DELL’ASSISTENZA DOMICILIARE CHE NON POTRA’ MAI SUPERARE I COSTI DEI RICOVERI IN STRUTTURE OSPEDALIERE  NONCHE’ QUELLI  DERIVANTI DAL DISAGIO  LAVORATIVO E QUINDI SOCIO-ECONOMICO DEL FAMILIARE CHE SE NE FA CARICO (CARE GIVER).</a:t>
            </a:r>
          </a:p>
          <a:p>
            <a:pPr marL="0" indent="0">
              <a:buNone/>
            </a:pPr>
            <a:endParaRPr lang="it-IT" dirty="0"/>
          </a:p>
          <a:p>
            <a:pPr marL="0" indent="0">
              <a:buNone/>
            </a:pPr>
            <a:endParaRPr lang="it-IT" dirty="0"/>
          </a:p>
          <a:p>
            <a:endParaRPr lang="it-IT" dirty="0"/>
          </a:p>
        </p:txBody>
      </p:sp>
      <p:pic>
        <p:nvPicPr>
          <p:cNvPr id="4" name="Immagine 3">
            <a:extLst>
              <a:ext uri="{FF2B5EF4-FFF2-40B4-BE49-F238E27FC236}">
                <a16:creationId xmlns:a16="http://schemas.microsoft.com/office/drawing/2014/main" id="{DCC573D8-871D-B0F6-F3F2-D0354BBC4851}"/>
              </a:ext>
            </a:extLst>
          </p:cNvPr>
          <p:cNvPicPr>
            <a:picLocks noChangeAspect="1"/>
          </p:cNvPicPr>
          <p:nvPr/>
        </p:nvPicPr>
        <p:blipFill>
          <a:blip r:embed="rId2"/>
          <a:stretch>
            <a:fillRect/>
          </a:stretch>
        </p:blipFill>
        <p:spPr>
          <a:xfrm>
            <a:off x="4627448" y="7370"/>
            <a:ext cx="2158171" cy="1347333"/>
          </a:xfrm>
          <a:prstGeom prst="rect">
            <a:avLst/>
          </a:prstGeom>
        </p:spPr>
      </p:pic>
    </p:spTree>
    <p:extLst>
      <p:ext uri="{BB962C8B-B14F-4D97-AF65-F5344CB8AC3E}">
        <p14:creationId xmlns:p14="http://schemas.microsoft.com/office/powerpoint/2010/main" val="2529458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99ED43C-3548-296C-44B7-45B4C9C2C158}"/>
              </a:ext>
            </a:extLst>
          </p:cNvPr>
          <p:cNvSpPr>
            <a:spLocks noGrp="1"/>
          </p:cNvSpPr>
          <p:nvPr>
            <p:ph idx="1"/>
          </p:nvPr>
        </p:nvSpPr>
        <p:spPr>
          <a:xfrm>
            <a:off x="838200" y="711200"/>
            <a:ext cx="10515600" cy="5465763"/>
          </a:xfrm>
        </p:spPr>
        <p:txBody>
          <a:bodyPr>
            <a:normAutofit fontScale="85000" lnSpcReduction="20000"/>
          </a:bodyPr>
          <a:lstStyle/>
          <a:p>
            <a:pPr marL="0" indent="0">
              <a:buNone/>
            </a:pPr>
            <a:r>
              <a:rPr lang="it-IT" dirty="0"/>
              <a:t>D.S.B.-OBIETTIVI</a:t>
            </a:r>
          </a:p>
          <a:p>
            <a:r>
              <a:rPr lang="it-IT" dirty="0"/>
              <a:t>-CENTRALITA’ DELLA PERSONA</a:t>
            </a:r>
          </a:p>
          <a:p>
            <a:r>
              <a:rPr lang="it-IT" dirty="0"/>
              <a:t>-PREVENZIONE,PROMOZIONE,</a:t>
            </a:r>
          </a:p>
          <a:p>
            <a:r>
              <a:rPr lang="it-IT" dirty="0"/>
              <a:t>  DIAGNOSI,CURA,</a:t>
            </a:r>
          </a:p>
          <a:p>
            <a:r>
              <a:rPr lang="it-IT" dirty="0"/>
              <a:t>  RIABILITAZIONE,ASSISTENZA.</a:t>
            </a:r>
          </a:p>
          <a:p>
            <a:r>
              <a:rPr lang="it-IT" dirty="0"/>
              <a:t>-DIALOGO MULTIPROFESSIONALE.</a:t>
            </a:r>
          </a:p>
          <a:p>
            <a:r>
              <a:rPr lang="it-IT" dirty="0"/>
              <a:t>FAVORIRE LO SVILUPPO DELL’INTEGRAZIONE SOCIO-SANITARIA E DARE CONTINUITA’ ALL’ASSISTENZA SONO LE PRIORITA’ DEL DISTRETTO.</a:t>
            </a:r>
          </a:p>
          <a:p>
            <a:pPr marL="0" indent="0">
              <a:buNone/>
            </a:pPr>
            <a:r>
              <a:rPr lang="it-IT" dirty="0"/>
              <a:t>-ASSISTENZA PRIMARIA: MEDICI  DI MMG E PDS,SPECIALISTICA AMBULATORIALE,FARMACEUTICA,</a:t>
            </a:r>
          </a:p>
          <a:p>
            <a:pPr marL="0" indent="0">
              <a:buNone/>
            </a:pPr>
            <a:r>
              <a:rPr lang="it-IT" dirty="0"/>
              <a:t>-PROTESICA,CURE TERMALI, ASSISTENZA AI SOGGETTI AFFETTI DA HIV,PROGRAMMI  DI  PREVENZIONE,CONTINUITA’ ASSISTENZIALE.</a:t>
            </a:r>
          </a:p>
          <a:p>
            <a:pPr marL="0" indent="0">
              <a:buNone/>
            </a:pPr>
            <a:r>
              <a:rPr lang="it-IT" dirty="0"/>
              <a:t>-ASSISTENZA INTERMEDIA:EROGAZIONE DI  ASSISTENZA RESIDENZIALE E DOMICILIARE.</a:t>
            </a:r>
          </a:p>
          <a:p>
            <a:pPr marL="0" indent="0">
              <a:buNone/>
            </a:pPr>
            <a:r>
              <a:rPr lang="it-IT" dirty="0"/>
              <a:t>-ASSISTENZA  CONSULTORIALE.</a:t>
            </a:r>
          </a:p>
          <a:p>
            <a:endParaRPr lang="it-IT" dirty="0"/>
          </a:p>
          <a:p>
            <a:endParaRPr lang="it-IT" dirty="0"/>
          </a:p>
        </p:txBody>
      </p:sp>
      <p:pic>
        <p:nvPicPr>
          <p:cNvPr id="4" name="Immagine 3">
            <a:extLst>
              <a:ext uri="{FF2B5EF4-FFF2-40B4-BE49-F238E27FC236}">
                <a16:creationId xmlns:a16="http://schemas.microsoft.com/office/drawing/2014/main" id="{3D8999A6-8CE2-32FA-EB5F-006F76DFEABD}"/>
              </a:ext>
            </a:extLst>
          </p:cNvPr>
          <p:cNvPicPr>
            <a:picLocks noChangeAspect="1"/>
          </p:cNvPicPr>
          <p:nvPr/>
        </p:nvPicPr>
        <p:blipFill>
          <a:blip r:embed="rId2"/>
          <a:stretch>
            <a:fillRect/>
          </a:stretch>
        </p:blipFill>
        <p:spPr>
          <a:xfrm>
            <a:off x="8251180" y="520133"/>
            <a:ext cx="2158171" cy="1347333"/>
          </a:xfrm>
          <a:prstGeom prst="rect">
            <a:avLst/>
          </a:prstGeom>
        </p:spPr>
      </p:pic>
    </p:spTree>
    <p:extLst>
      <p:ext uri="{BB962C8B-B14F-4D97-AF65-F5344CB8AC3E}">
        <p14:creationId xmlns:p14="http://schemas.microsoft.com/office/powerpoint/2010/main" val="1481681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D9F9AA-F6D7-3B22-3D66-7C61C14C5D0D}"/>
              </a:ext>
            </a:extLst>
          </p:cNvPr>
          <p:cNvSpPr>
            <a:spLocks noGrp="1"/>
          </p:cNvSpPr>
          <p:nvPr>
            <p:ph type="title"/>
          </p:nvPr>
        </p:nvSpPr>
        <p:spPr/>
        <p:txBody>
          <a:bodyPr/>
          <a:lstStyle/>
          <a:p>
            <a:pPr algn="ctr"/>
            <a:r>
              <a:rPr lang="it-IT" dirty="0">
                <a:solidFill>
                  <a:srgbClr val="FF0000"/>
                </a:solidFill>
              </a:rPr>
              <a:t>Qualità di vita????</a:t>
            </a:r>
          </a:p>
        </p:txBody>
      </p:sp>
      <p:sp>
        <p:nvSpPr>
          <p:cNvPr id="3" name="Segnaposto contenuto 2">
            <a:extLst>
              <a:ext uri="{FF2B5EF4-FFF2-40B4-BE49-F238E27FC236}">
                <a16:creationId xmlns:a16="http://schemas.microsoft.com/office/drawing/2014/main" id="{E58AD303-6691-3077-BDC6-2529BB1D3CAC}"/>
              </a:ext>
            </a:extLst>
          </p:cNvPr>
          <p:cNvSpPr>
            <a:spLocks noGrp="1"/>
          </p:cNvSpPr>
          <p:nvPr>
            <p:ph idx="1"/>
          </p:nvPr>
        </p:nvSpPr>
        <p:spPr/>
        <p:txBody>
          <a:bodyPr/>
          <a:lstStyle/>
          <a:p>
            <a:pPr marL="0" indent="0">
              <a:buNone/>
            </a:pPr>
            <a:endParaRPr lang="it-IT" dirty="0"/>
          </a:p>
          <a:p>
            <a:pPr marL="0" indent="0">
              <a:buNone/>
            </a:pPr>
            <a:endParaRPr lang="it-IT" dirty="0"/>
          </a:p>
          <a:p>
            <a:pPr marL="0" indent="0">
              <a:buNone/>
            </a:pPr>
            <a:r>
              <a:rPr lang="it-IT" dirty="0"/>
              <a:t>LA PERCEZIONE INDIVIDUALE DELLA PROPRIA POSIZIONE NELLA VITA, NEL CONTESTO CULTURALE E DI VALORI IN CUI SI VIVE ED È IN RELAZIONE CON LE PROPRIE METE, ASPETTATIVE, MODELLI E PENSIERI”</a:t>
            </a:r>
          </a:p>
          <a:p>
            <a:pPr marL="0" indent="0" algn="ctr">
              <a:buNone/>
            </a:pPr>
            <a:r>
              <a:rPr lang="it-IT" dirty="0"/>
              <a:t>O.M.S.</a:t>
            </a:r>
          </a:p>
          <a:p>
            <a:pPr marL="0" indent="0" algn="ctr">
              <a:buNone/>
            </a:pPr>
            <a:endParaRPr lang="it-IT" dirty="0"/>
          </a:p>
        </p:txBody>
      </p:sp>
      <p:pic>
        <p:nvPicPr>
          <p:cNvPr id="4" name="Immagine 3">
            <a:extLst>
              <a:ext uri="{FF2B5EF4-FFF2-40B4-BE49-F238E27FC236}">
                <a16:creationId xmlns:a16="http://schemas.microsoft.com/office/drawing/2014/main" id="{EDAC6C47-AF74-7699-D074-C91EDADC0905}"/>
              </a:ext>
            </a:extLst>
          </p:cNvPr>
          <p:cNvPicPr>
            <a:picLocks noChangeAspect="1"/>
          </p:cNvPicPr>
          <p:nvPr/>
        </p:nvPicPr>
        <p:blipFill>
          <a:blip r:embed="rId2"/>
          <a:stretch>
            <a:fillRect/>
          </a:stretch>
        </p:blipFill>
        <p:spPr>
          <a:xfrm>
            <a:off x="4940714" y="4964567"/>
            <a:ext cx="2158171" cy="1347333"/>
          </a:xfrm>
          <a:prstGeom prst="rect">
            <a:avLst/>
          </a:prstGeom>
        </p:spPr>
      </p:pic>
    </p:spTree>
    <p:extLst>
      <p:ext uri="{BB962C8B-B14F-4D97-AF65-F5344CB8AC3E}">
        <p14:creationId xmlns:p14="http://schemas.microsoft.com/office/powerpoint/2010/main" val="509261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3BB3C0-873A-3C81-2EBE-7CBD69373EE8}"/>
              </a:ext>
            </a:extLst>
          </p:cNvPr>
          <p:cNvSpPr>
            <a:spLocks noGrp="1"/>
          </p:cNvSpPr>
          <p:nvPr>
            <p:ph type="title"/>
          </p:nvPr>
        </p:nvSpPr>
        <p:spPr/>
        <p:txBody>
          <a:bodyPr>
            <a:noAutofit/>
          </a:bodyPr>
          <a:lstStyle/>
          <a:p>
            <a:pPr algn="ctr"/>
            <a:r>
              <a:rPr lang="it-IT" sz="3200" dirty="0">
                <a:solidFill>
                  <a:srgbClr val="FF0000"/>
                </a:solidFill>
              </a:rPr>
              <a:t>La progressiva riduzione della compliance del paziente rende indispensabile il coinvolgimento della famiglia …….CHI?</a:t>
            </a:r>
            <a:br>
              <a:rPr lang="it-IT" sz="3200" dirty="0">
                <a:solidFill>
                  <a:srgbClr val="FF0000"/>
                </a:solidFill>
              </a:rPr>
            </a:br>
            <a:endParaRPr lang="it-IT" sz="3200" dirty="0">
              <a:solidFill>
                <a:srgbClr val="FF0000"/>
              </a:solidFill>
            </a:endParaRPr>
          </a:p>
        </p:txBody>
      </p:sp>
      <p:sp>
        <p:nvSpPr>
          <p:cNvPr id="3" name="Segnaposto contenuto 2">
            <a:extLst>
              <a:ext uri="{FF2B5EF4-FFF2-40B4-BE49-F238E27FC236}">
                <a16:creationId xmlns:a16="http://schemas.microsoft.com/office/drawing/2014/main" id="{49A9A917-8ED9-F34A-DD8F-09A8FDBE6802}"/>
              </a:ext>
            </a:extLst>
          </p:cNvPr>
          <p:cNvSpPr>
            <a:spLocks noGrp="1"/>
          </p:cNvSpPr>
          <p:nvPr>
            <p:ph idx="1"/>
          </p:nvPr>
        </p:nvSpPr>
        <p:spPr/>
        <p:txBody>
          <a:bodyPr/>
          <a:lstStyle/>
          <a:p>
            <a:r>
              <a:rPr lang="it-IT" dirty="0"/>
              <a:t>Bisogna identificare il Care </a:t>
            </a:r>
            <a:r>
              <a:rPr lang="it-IT" dirty="0" err="1"/>
              <a:t>giver</a:t>
            </a:r>
            <a:r>
              <a:rPr lang="it-IT" dirty="0"/>
              <a:t>…….</a:t>
            </a:r>
          </a:p>
        </p:txBody>
      </p:sp>
      <p:pic>
        <p:nvPicPr>
          <p:cNvPr id="4" name="Immagine 3">
            <a:extLst>
              <a:ext uri="{FF2B5EF4-FFF2-40B4-BE49-F238E27FC236}">
                <a16:creationId xmlns:a16="http://schemas.microsoft.com/office/drawing/2014/main" id="{F7960527-9812-EAEE-8008-029EC350E3C1}"/>
              </a:ext>
            </a:extLst>
          </p:cNvPr>
          <p:cNvPicPr>
            <a:picLocks noChangeAspect="1"/>
          </p:cNvPicPr>
          <p:nvPr/>
        </p:nvPicPr>
        <p:blipFill>
          <a:blip r:embed="rId2"/>
          <a:stretch>
            <a:fillRect/>
          </a:stretch>
        </p:blipFill>
        <p:spPr>
          <a:xfrm>
            <a:off x="8482137" y="1690688"/>
            <a:ext cx="2475191" cy="4224894"/>
          </a:xfrm>
          <a:prstGeom prst="rect">
            <a:avLst/>
          </a:prstGeom>
        </p:spPr>
      </p:pic>
      <p:pic>
        <p:nvPicPr>
          <p:cNvPr id="5" name="Immagine 4">
            <a:extLst>
              <a:ext uri="{FF2B5EF4-FFF2-40B4-BE49-F238E27FC236}">
                <a16:creationId xmlns:a16="http://schemas.microsoft.com/office/drawing/2014/main" id="{EDA3A7CB-59BF-8699-AD5F-D4B975E05218}"/>
              </a:ext>
            </a:extLst>
          </p:cNvPr>
          <p:cNvPicPr>
            <a:picLocks noChangeAspect="1"/>
          </p:cNvPicPr>
          <p:nvPr/>
        </p:nvPicPr>
        <p:blipFill>
          <a:blip r:embed="rId3"/>
          <a:stretch>
            <a:fillRect/>
          </a:stretch>
        </p:blipFill>
        <p:spPr>
          <a:xfrm>
            <a:off x="224780" y="5303799"/>
            <a:ext cx="2158171" cy="1347333"/>
          </a:xfrm>
          <a:prstGeom prst="rect">
            <a:avLst/>
          </a:prstGeom>
        </p:spPr>
      </p:pic>
    </p:spTree>
    <p:extLst>
      <p:ext uri="{BB962C8B-B14F-4D97-AF65-F5344CB8AC3E}">
        <p14:creationId xmlns:p14="http://schemas.microsoft.com/office/powerpoint/2010/main" val="294792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3235</TotalTime>
  <Words>7095</Words>
  <Application>Microsoft Office PowerPoint</Application>
  <PresentationFormat>Widescreen</PresentationFormat>
  <Paragraphs>555</Paragraphs>
  <Slides>110</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110</vt:i4>
      </vt:variant>
    </vt:vector>
  </HeadingPairs>
  <TitlesOfParts>
    <vt:vector size="119" baseType="lpstr">
      <vt:lpstr>Arial</vt:lpstr>
      <vt:lpstr>Calibri</vt:lpstr>
      <vt:lpstr>Calibri Light</vt:lpstr>
      <vt:lpstr>Georgia</vt:lpstr>
      <vt:lpstr>Lato</vt:lpstr>
      <vt:lpstr>Times New Roman</vt:lpstr>
      <vt:lpstr>Trebuchet MS</vt:lpstr>
      <vt:lpstr>Wingdings</vt:lpstr>
      <vt:lpstr>Tema di Office</vt:lpstr>
      <vt:lpstr>Presentazione standard di PowerPoint</vt:lpstr>
      <vt:lpstr>Presentazione standard di PowerPoint</vt:lpstr>
      <vt:lpstr>prima del PNRR</vt:lpstr>
      <vt:lpstr> Gli Anni ’90 e i cambiamenti nel SSN</vt:lpstr>
      <vt:lpstr>Presentazione standard di PowerPoint</vt:lpstr>
      <vt:lpstr>Presentazione standard di PowerPoint</vt:lpstr>
      <vt:lpstr>  Legge 8, novembre del 2000, n° 328 </vt:lpstr>
      <vt:lpstr> La Riforma Costituzionale </vt:lpstr>
      <vt:lpstr> Il PSN 1998-2000 La politica di integrazione SSN </vt:lpstr>
      <vt:lpstr>Il DPCM 14-2-2001 i LEA  e le prestazioni socio sanitarie</vt:lpstr>
      <vt:lpstr>Presentazione standard di PowerPoint</vt:lpstr>
      <vt:lpstr>L’integrazione Socio-Sanitaria  </vt:lpstr>
      <vt:lpstr>L’integrazione Socio-Sanitaria </vt:lpstr>
      <vt:lpstr>Presentazione standard di PowerPoint</vt:lpstr>
      <vt:lpstr>Presentazione standard di PowerPoint</vt:lpstr>
      <vt:lpstr> Dimensioni e luoghi dell’integrazione </vt:lpstr>
      <vt:lpstr>Una nuova cultura per il cambiamento</vt:lpstr>
      <vt:lpstr>Presentazione standard di PowerPoint</vt:lpstr>
      <vt:lpstr>Presentazione standard di PowerPoint</vt:lpstr>
      <vt:lpstr>Presentazione standard di PowerPoint</vt:lpstr>
      <vt:lpstr>Legge di Bilancio 2022</vt:lpstr>
      <vt:lpstr>  Interazione tra DM 77/2022 e Legge 328/2000 </vt:lpstr>
      <vt:lpstr>Come cambia il ruolo dell’infermiere alla luce del PNRR?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L’assistenza Primaria rappresenta la prima porta d’accesso ad un servizio sanitario.  Essa rappresenta l’approccio più inclusivo, equo conveniente ed efficiente per migliorare la salute fisica e mentale degli individui, e dunque il benessere della società.</vt:lpstr>
      <vt:lpstr>PRINCIPALI CONTENUTI E STANDARD</vt:lpstr>
      <vt:lpstr>Presentazione standard di PowerPoint</vt:lpstr>
      <vt:lpstr>Presentazione standard di PowerPoint</vt:lpstr>
      <vt:lpstr>Presentazione standard di PowerPoint</vt:lpstr>
      <vt:lpstr>Presentazione standard di PowerPoint</vt:lpstr>
      <vt:lpstr>OBIETTIVO DELLO SVILUPPO DELLE CDC E' QUELLO DI GARANTIRE IN MODO COORDINATO:</vt:lpstr>
      <vt:lpstr>Presentazione standard di PowerPoint</vt:lpstr>
      <vt:lpstr>Presentazione standard di PowerPoint</vt:lpstr>
      <vt:lpstr>Presentazione standard di PowerPoint</vt:lpstr>
      <vt:lpstr>OBIETTIVO DELLA COT E’  ASSICURARE CONTINUITA', ACCESSIBILITA' ED INTEGRAZIONE DELL'ASSISTENZA SANITARIA E SOCIO-SANITARIA.  </vt:lpstr>
      <vt:lpstr>Presentazione standard di PowerPoint</vt:lpstr>
      <vt:lpstr>Presentazione standard di PowerPoint</vt:lpstr>
      <vt:lpstr>Presentazione standard di PowerPoint</vt:lpstr>
      <vt:lpstr>Presentazione standard di PowerPoint</vt:lpstr>
      <vt:lpstr>Presentazione standard di PowerPoint</vt:lpstr>
      <vt:lpstr>CHI PUO' ACCEDERE ALL'ODC?</vt:lpstr>
      <vt:lpstr>CHI PROPONE IL RICOVERO? </vt:lpstr>
      <vt:lpstr>RESPONSABILITA'</vt:lpstr>
      <vt:lpstr>E IN CASO DI EMERGENZA? </vt:lpstr>
      <vt:lpstr>Presentazione standard di PowerPoint</vt:lpstr>
      <vt:lpstr>CENTRALE OPERATIVA 116117</vt:lpstr>
      <vt:lpstr>Presentazione standard di PowerPoint</vt:lpstr>
      <vt:lpstr>OBIETTIVO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P.U.A PUNTO UNICO D’ACCESSO</vt:lpstr>
      <vt:lpstr>Presentazione standard di PowerPoint</vt:lpstr>
      <vt:lpstr>Presentazione standard di PowerPoint</vt:lpstr>
      <vt:lpstr>L’Assistenza domiciliare integrata</vt:lpstr>
      <vt:lpstr>Presentazione standard di PowerPoint</vt:lpstr>
      <vt:lpstr>Evoluzione normativa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RETE DEGLI ATTORI </vt:lpstr>
      <vt:lpstr>Integrazione Socio-sanitaria:  L. 8 Novembre 2000 N. 328</vt:lpstr>
      <vt:lpstr>Presentazione standard di PowerPoint</vt:lpstr>
      <vt:lpstr>Presentazione standard di PowerPoint</vt:lpstr>
      <vt:lpstr>Presentazione standard di PowerPoint</vt:lpstr>
      <vt:lpstr>VALUTAZIONE</vt:lpstr>
      <vt:lpstr>P.A.I.  deve prevedere</vt:lpstr>
      <vt:lpstr>L’Ufficio Territoriale c/o il P.O. e le Dimissioni Protette e Programmate </vt:lpstr>
      <vt:lpstr>Dimissioni Protette e Programmate  </vt:lpstr>
      <vt:lpstr>GLI ATTORI</vt:lpstr>
      <vt:lpstr>Presentazione standard di PowerPoint</vt:lpstr>
      <vt:lpstr>Presentazione standard di PowerPoint</vt:lpstr>
      <vt:lpstr>Presentazione standard di PowerPoint</vt:lpstr>
      <vt:lpstr>Salute </vt:lpstr>
      <vt:lpstr>Assistenza Domiciliare e Disabilità</vt:lpstr>
      <vt:lpstr>ASSISTENZA DOMICILIARE ANZIANI</vt:lpstr>
      <vt:lpstr>ASSITENZA DOMICILIARE INTEGRATA</vt:lpstr>
      <vt:lpstr>Presentazione standard di PowerPoint</vt:lpstr>
      <vt:lpstr>Presentazione standard di PowerPoint</vt:lpstr>
      <vt:lpstr> INTEGRAZIONE  SOCIO-SANITARIA</vt:lpstr>
      <vt:lpstr>Presentazione standard di PowerPoint</vt:lpstr>
      <vt:lpstr>Presentazione standard di PowerPoint</vt:lpstr>
      <vt:lpstr>Presentazione standard di PowerPoint</vt:lpstr>
      <vt:lpstr>Qualità di vita????</vt:lpstr>
      <vt:lpstr>La progressiva riduzione della compliance del paziente rende indispensabile il coinvolgimento della famiglia …….CHI? </vt:lpstr>
      <vt:lpstr>Presentazione standard di PowerPoint</vt:lpstr>
      <vt:lpstr>Presentazione standard di PowerPoint</vt:lpstr>
      <vt:lpstr>Alleanza Terapeutica</vt:lpstr>
      <vt:lpstr>Presentazione standard di PowerPoint</vt:lpstr>
      <vt:lpstr>Presentazione standard di PowerPoint</vt:lpstr>
      <vt:lpstr>Presentazione standard di PowerPoint</vt:lpstr>
      <vt:lpstr>Presentazione standard di PowerPoint</vt:lpstr>
      <vt:lpstr>Presentazione standard di PowerPoint</vt:lpstr>
      <vt:lpstr>Caso Clinico 1</vt:lpstr>
      <vt:lpstr>Caso Clinico   2</vt:lpstr>
      <vt:lpstr>CASO Clinico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 virtuoso</dc:creator>
  <cp:lastModifiedBy>segreteria</cp:lastModifiedBy>
  <cp:revision>166</cp:revision>
  <cp:lastPrinted>2024-02-15T11:08:08Z</cp:lastPrinted>
  <dcterms:created xsi:type="dcterms:W3CDTF">2023-01-03T09:10:13Z</dcterms:created>
  <dcterms:modified xsi:type="dcterms:W3CDTF">2024-10-29T14:55:11Z</dcterms:modified>
</cp:coreProperties>
</file>