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0.jpg" ContentType="image/jpeg"/>
  <Override PartName="/ppt/media/image21.jpg" ContentType="image/jpeg"/>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495" r:id="rId2"/>
    <p:sldId id="440" r:id="rId3"/>
    <p:sldId id="520" r:id="rId4"/>
    <p:sldId id="537" r:id="rId5"/>
    <p:sldId id="500" r:id="rId6"/>
    <p:sldId id="501" r:id="rId7"/>
    <p:sldId id="494" r:id="rId8"/>
    <p:sldId id="529" r:id="rId9"/>
    <p:sldId id="531" r:id="rId10"/>
    <p:sldId id="499" r:id="rId11"/>
    <p:sldId id="538" r:id="rId12"/>
    <p:sldId id="533" r:id="rId13"/>
    <p:sldId id="264" r:id="rId14"/>
    <p:sldId id="273" r:id="rId15"/>
    <p:sldId id="535" r:id="rId16"/>
    <p:sldId id="267" r:id="rId17"/>
    <p:sldId id="268" r:id="rId18"/>
    <p:sldId id="269" r:id="rId19"/>
    <p:sldId id="270" r:id="rId20"/>
    <p:sldId id="271" r:id="rId21"/>
    <p:sldId id="297" r:id="rId22"/>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ovanni" initials="G" lastIdx="1" clrIdx="0">
    <p:extLst>
      <p:ext uri="{19B8F6BF-5375-455C-9EA6-DF929625EA0E}">
        <p15:presenceInfo xmlns:p15="http://schemas.microsoft.com/office/powerpoint/2012/main" userId="Giovan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B9B9"/>
    <a:srgbClr val="FF7474"/>
    <a:srgbClr val="F1F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75" autoAdjust="0"/>
    <p:restoredTop sz="92701" autoAdjust="0"/>
  </p:normalViewPr>
  <p:slideViewPr>
    <p:cSldViewPr>
      <p:cViewPr varScale="1">
        <p:scale>
          <a:sx n="48" d="100"/>
          <a:sy n="48" d="100"/>
        </p:scale>
        <p:origin x="1085" y="67"/>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20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image" Target="../media/image24.png"/></Relationships>
</file>

<file path=ppt/charts/_rels/chart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image" Target="../media/image24.png"/></Relationships>
</file>

<file path=ppt/charts/_rels/chart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image" Target="../media/image2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4000" b="1" i="0" u="none" strike="noStrike" kern="1200" baseline="0">
                <a:solidFill>
                  <a:srgbClr val="404040"/>
                </a:solidFill>
                <a:latin typeface="Calibri"/>
              </a:defRPr>
            </a:pPr>
            <a:r>
              <a:rPr lang="it-IT" sz="4000" b="1" i="0" u="none" strike="noStrike" kern="1200" cap="none" spc="0" baseline="0" dirty="0">
                <a:solidFill>
                  <a:srgbClr val="404040"/>
                </a:solidFill>
                <a:uFillTx/>
                <a:latin typeface="Calibri"/>
              </a:rPr>
              <a:t>Domiciliari</a:t>
            </a:r>
          </a:p>
        </c:rich>
      </c:tx>
      <c:layout>
        <c:manualLayout>
          <c:xMode val="edge"/>
          <c:yMode val="edge"/>
          <c:x val="0.39476419929833084"/>
          <c:y val="3.7021673420449897E-3"/>
        </c:manualLayout>
      </c:layout>
      <c:overlay val="0"/>
      <c:spPr>
        <a:noFill/>
        <a:ln>
          <a:noFill/>
        </a:ln>
      </c:spPr>
    </c:title>
    <c:autoTitleDeleted val="0"/>
    <c:plotArea>
      <c:layout>
        <c:manualLayout>
          <c:layoutTarget val="inner"/>
          <c:xMode val="edge"/>
          <c:yMode val="edge"/>
          <c:x val="0.18462663276686178"/>
          <c:y val="0.12373846758346764"/>
          <c:w val="0.77805158242898209"/>
          <c:h val="0.61743610044592168"/>
        </c:manualLayout>
      </c:layout>
      <c:pieChart>
        <c:varyColors val="1"/>
        <c:ser>
          <c:idx val="0"/>
          <c:order val="0"/>
          <c:tx>
            <c:v>Domiciliari</c:v>
          </c:tx>
          <c:explosion val="1"/>
          <c:dPt>
            <c:idx val="0"/>
            <c:bubble3D val="0"/>
            <c:spPr>
              <a:solidFill>
                <a:srgbClr val="4472C4"/>
              </a:solidFill>
              <a:ln>
                <a:noFill/>
              </a:ln>
              <a:effectLst>
                <a:outerShdw dir="16200000" algn="tl">
                  <a:srgbClr val="000000">
                    <a:alpha val="20000"/>
                  </a:srgbClr>
                </a:outerShdw>
              </a:effectLst>
            </c:spPr>
            <c:extLst>
              <c:ext xmlns:c16="http://schemas.microsoft.com/office/drawing/2014/chart" uri="{C3380CC4-5D6E-409C-BE32-E72D297353CC}">
                <c16:uniqueId val="{00000001-6A77-4CBB-9A5B-CDCE57F7A87D}"/>
              </c:ext>
            </c:extLst>
          </c:dPt>
          <c:dPt>
            <c:idx val="1"/>
            <c:bubble3D val="0"/>
            <c:spPr>
              <a:solidFill>
                <a:srgbClr val="ED7D31"/>
              </a:solidFill>
              <a:ln>
                <a:noFill/>
              </a:ln>
              <a:effectLst>
                <a:outerShdw dir="16200000" algn="tl">
                  <a:srgbClr val="000000">
                    <a:alpha val="20000"/>
                  </a:srgbClr>
                </a:outerShdw>
              </a:effectLst>
            </c:spPr>
            <c:extLst>
              <c:ext xmlns:c16="http://schemas.microsoft.com/office/drawing/2014/chart" uri="{C3380CC4-5D6E-409C-BE32-E72D297353CC}">
                <c16:uniqueId val="{00000002-6A77-4CBB-9A5B-CDCE57F7A87D}"/>
              </c:ext>
            </c:extLst>
          </c:dPt>
          <c:dPt>
            <c:idx val="2"/>
            <c:bubble3D val="0"/>
            <c:spPr>
              <a:solidFill>
                <a:srgbClr val="A5A5A5"/>
              </a:solidFill>
              <a:ln>
                <a:noFill/>
              </a:ln>
              <a:effectLst>
                <a:outerShdw dir="16200000" algn="tl">
                  <a:srgbClr val="000000">
                    <a:alpha val="20000"/>
                  </a:srgbClr>
                </a:outerShdw>
              </a:effectLst>
            </c:spPr>
            <c:extLst>
              <c:ext xmlns:c16="http://schemas.microsoft.com/office/drawing/2014/chart" uri="{C3380CC4-5D6E-409C-BE32-E72D297353CC}">
                <c16:uniqueId val="{00000003-6A77-4CBB-9A5B-CDCE57F7A87D}"/>
              </c:ext>
            </c:extLst>
          </c:dPt>
          <c:dPt>
            <c:idx val="3"/>
            <c:bubble3D val="0"/>
            <c:spPr>
              <a:solidFill>
                <a:srgbClr val="FFC000"/>
              </a:solidFill>
              <a:ln>
                <a:noFill/>
              </a:ln>
              <a:effectLst>
                <a:outerShdw dir="16200000" algn="tl">
                  <a:srgbClr val="000000">
                    <a:alpha val="20000"/>
                  </a:srgbClr>
                </a:outerShdw>
              </a:effectLst>
            </c:spPr>
            <c:extLst>
              <c:ext xmlns:c16="http://schemas.microsoft.com/office/drawing/2014/chart" uri="{C3380CC4-5D6E-409C-BE32-E72D297353CC}">
                <c16:uniqueId val="{00000004-6A77-4CBB-9A5B-CDCE57F7A87D}"/>
              </c:ext>
            </c:extLst>
          </c:dPt>
          <c:dPt>
            <c:idx val="4"/>
            <c:bubble3D val="0"/>
            <c:spPr>
              <a:solidFill>
                <a:srgbClr val="5B9BD5"/>
              </a:solidFill>
              <a:ln>
                <a:noFill/>
              </a:ln>
              <a:effectLst>
                <a:outerShdw dir="16200000" algn="tl">
                  <a:srgbClr val="000000">
                    <a:alpha val="20000"/>
                  </a:srgbClr>
                </a:outerShdw>
              </a:effectLst>
            </c:spPr>
            <c:extLst>
              <c:ext xmlns:c16="http://schemas.microsoft.com/office/drawing/2014/chart" uri="{C3380CC4-5D6E-409C-BE32-E72D297353CC}">
                <c16:uniqueId val="{00000005-6A77-4CBB-9A5B-CDCE57F7A87D}"/>
              </c:ext>
            </c:extLst>
          </c:dPt>
          <c:dPt>
            <c:idx val="5"/>
            <c:bubble3D val="0"/>
            <c:spPr>
              <a:solidFill>
                <a:srgbClr val="70AD47"/>
              </a:solidFill>
              <a:ln>
                <a:noFill/>
              </a:ln>
              <a:effectLst>
                <a:outerShdw dir="16200000" algn="tl">
                  <a:srgbClr val="000000">
                    <a:alpha val="20000"/>
                  </a:srgbClr>
                </a:outerShdw>
              </a:effectLst>
            </c:spPr>
            <c:extLst>
              <c:ext xmlns:c16="http://schemas.microsoft.com/office/drawing/2014/chart" uri="{C3380CC4-5D6E-409C-BE32-E72D297353CC}">
                <c16:uniqueId val="{00000006-6A77-4CBB-9A5B-CDCE57F7A87D}"/>
              </c:ext>
            </c:extLst>
          </c:dPt>
          <c:dPt>
            <c:idx val="6"/>
            <c:bubble3D val="0"/>
            <c:spPr>
              <a:solidFill>
                <a:srgbClr val="264478"/>
              </a:solidFill>
              <a:ln>
                <a:noFill/>
              </a:ln>
              <a:effectLst>
                <a:outerShdw dir="16200000" algn="tl">
                  <a:srgbClr val="000000">
                    <a:alpha val="20000"/>
                  </a:srgbClr>
                </a:outerShdw>
              </a:effectLst>
            </c:spPr>
            <c:extLst>
              <c:ext xmlns:c16="http://schemas.microsoft.com/office/drawing/2014/chart" uri="{C3380CC4-5D6E-409C-BE32-E72D297353CC}">
                <c16:uniqueId val="{00000007-6A77-4CBB-9A5B-CDCE57F7A87D}"/>
              </c:ext>
            </c:extLst>
          </c:dPt>
          <c:dPt>
            <c:idx val="7"/>
            <c:bubble3D val="0"/>
            <c:spPr>
              <a:solidFill>
                <a:srgbClr val="9E480E"/>
              </a:solidFill>
              <a:ln>
                <a:noFill/>
              </a:ln>
              <a:effectLst>
                <a:outerShdw dir="16200000" algn="tl">
                  <a:srgbClr val="000000">
                    <a:alpha val="20000"/>
                  </a:srgbClr>
                </a:outerShdw>
              </a:effectLst>
            </c:spPr>
            <c:extLst>
              <c:ext xmlns:c16="http://schemas.microsoft.com/office/drawing/2014/chart" uri="{C3380CC4-5D6E-409C-BE32-E72D297353CC}">
                <c16:uniqueId val="{00000008-6A77-4CBB-9A5B-CDCE57F7A87D}"/>
              </c:ext>
            </c:extLst>
          </c:dPt>
          <c:dPt>
            <c:idx val="8"/>
            <c:bubble3D val="0"/>
            <c:spPr>
              <a:solidFill>
                <a:srgbClr val="636363"/>
              </a:solidFill>
              <a:ln>
                <a:noFill/>
              </a:ln>
              <a:effectLst>
                <a:outerShdw dir="16200000" algn="tl">
                  <a:srgbClr val="000000">
                    <a:alpha val="20000"/>
                  </a:srgbClr>
                </a:outerShdw>
              </a:effectLst>
            </c:spPr>
            <c:extLst>
              <c:ext xmlns:c16="http://schemas.microsoft.com/office/drawing/2014/chart" uri="{C3380CC4-5D6E-409C-BE32-E72D297353CC}">
                <c16:uniqueId val="{00000009-6A77-4CBB-9A5B-CDCE57F7A87D}"/>
              </c:ext>
            </c:extLst>
          </c:dPt>
          <c:dPt>
            <c:idx val="9"/>
            <c:bubble3D val="0"/>
            <c:spPr>
              <a:solidFill>
                <a:srgbClr val="997300"/>
              </a:solidFill>
              <a:ln>
                <a:noFill/>
              </a:ln>
              <a:effectLst>
                <a:outerShdw dir="16200000" algn="tl">
                  <a:srgbClr val="000000">
                    <a:alpha val="20000"/>
                  </a:srgbClr>
                </a:outerShdw>
              </a:effectLst>
            </c:spPr>
            <c:extLst>
              <c:ext xmlns:c16="http://schemas.microsoft.com/office/drawing/2014/chart" uri="{C3380CC4-5D6E-409C-BE32-E72D297353CC}">
                <c16:uniqueId val="{0000000A-6A77-4CBB-9A5B-CDCE57F7A87D}"/>
              </c:ext>
            </c:extLst>
          </c:dPt>
          <c:dPt>
            <c:idx val="10"/>
            <c:bubble3D val="0"/>
            <c:spPr>
              <a:solidFill>
                <a:srgbClr val="255E91"/>
              </a:solidFill>
              <a:ln>
                <a:noFill/>
              </a:ln>
              <a:effectLst>
                <a:outerShdw dir="16200000" algn="tl">
                  <a:srgbClr val="000000">
                    <a:alpha val="20000"/>
                  </a:srgbClr>
                </a:outerShdw>
              </a:effectLst>
            </c:spPr>
            <c:extLst>
              <c:ext xmlns:c16="http://schemas.microsoft.com/office/drawing/2014/chart" uri="{C3380CC4-5D6E-409C-BE32-E72D297353CC}">
                <c16:uniqueId val="{0000000B-6A77-4CBB-9A5B-CDCE57F7A87D}"/>
              </c:ext>
            </c:extLst>
          </c:dPt>
          <c:dPt>
            <c:idx val="11"/>
            <c:bubble3D val="0"/>
            <c:spPr>
              <a:solidFill>
                <a:srgbClr val="43682B"/>
              </a:solidFill>
              <a:ln>
                <a:noFill/>
              </a:ln>
              <a:effectLst>
                <a:outerShdw dir="16200000" algn="tl">
                  <a:srgbClr val="000000">
                    <a:alpha val="20000"/>
                  </a:srgbClr>
                </a:outerShdw>
              </a:effectLst>
            </c:spPr>
            <c:extLst>
              <c:ext xmlns:c16="http://schemas.microsoft.com/office/drawing/2014/chart" uri="{C3380CC4-5D6E-409C-BE32-E72D297353CC}">
                <c16:uniqueId val="{0000000C-6A77-4CBB-9A5B-CDCE57F7A87D}"/>
              </c:ext>
            </c:extLst>
          </c:dPt>
          <c:dLbls>
            <c:dLbl>
              <c:idx val="1"/>
              <c:layout>
                <c:manualLayout>
                  <c:x val="-2.5960313522583843E-2"/>
                  <c:y val="-0.11336473665201055"/>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6A77-4CBB-9A5B-CDCE57F7A87D}"/>
                </c:ext>
              </c:extLst>
            </c:dLbl>
            <c:dLbl>
              <c:idx val="2"/>
              <c:layout>
                <c:manualLayout>
                  <c:x val="5.8628385225471036E-2"/>
                  <c:y val="-7.1453773096398512E-2"/>
                </c:manualLayout>
              </c:layout>
              <c:showLegendKey val="0"/>
              <c:showVal val="0"/>
              <c:showCatName val="0"/>
              <c:showSerName val="0"/>
              <c:showPercent val="1"/>
              <c:showBubbleSize val="0"/>
              <c:separator>; </c:separator>
              <c:extLst>
                <c:ext xmlns:c15="http://schemas.microsoft.com/office/drawing/2012/chart" uri="{CE6537A1-D6FC-4f65-9D91-7224C49458BB}">
                  <c15:layout>
                    <c:manualLayout>
                      <c:w val="6.3136019293697457E-2"/>
                      <c:h val="5.8222751732560869E-2"/>
                    </c:manualLayout>
                  </c15:layout>
                </c:ext>
                <c:ext xmlns:c16="http://schemas.microsoft.com/office/drawing/2014/chart" uri="{C3380CC4-5D6E-409C-BE32-E72D297353CC}">
                  <c16:uniqueId val="{00000003-6A77-4CBB-9A5B-CDCE57F7A87D}"/>
                </c:ext>
              </c:extLst>
            </c:dLbl>
            <c:dLbl>
              <c:idx val="3"/>
              <c:layout>
                <c:manualLayout>
                  <c:x val="7.8468685210336661E-2"/>
                  <c:y val="-8.4265118325057967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4-6A77-4CBB-9A5B-CDCE57F7A87D}"/>
                </c:ext>
              </c:extLst>
            </c:dLbl>
            <c:dLbl>
              <c:idx val="4"/>
              <c:layout>
                <c:manualLayout>
                  <c:x val="0.13118276752299429"/>
                  <c:y val="-1.4446809232175352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6A77-4CBB-9A5B-CDCE57F7A87D}"/>
                </c:ext>
              </c:extLst>
            </c:dLbl>
            <c:dLbl>
              <c:idx val="5"/>
              <c:layout>
                <c:manualLayout>
                  <c:x val="9.3140873084870818E-2"/>
                  <c:y val="1.9469416259549722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6A77-4CBB-9A5B-CDCE57F7A87D}"/>
                </c:ext>
              </c:extLst>
            </c:dLbl>
            <c:dLbl>
              <c:idx val="6"/>
              <c:layout>
                <c:manualLayout>
                  <c:x val="7.9407607276866396E-2"/>
                  <c:y val="2.5994850586453431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6A77-4CBB-9A5B-CDCE57F7A87D}"/>
                </c:ext>
              </c:extLst>
            </c:dLbl>
            <c:dLbl>
              <c:idx val="7"/>
              <c:layout>
                <c:manualLayout>
                  <c:x val="-7.3749340623979115E-2"/>
                  <c:y val="6.3941660263732575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6A77-4CBB-9A5B-CDCE57F7A87D}"/>
                </c:ext>
              </c:extLst>
            </c:dLbl>
            <c:dLbl>
              <c:idx val="8"/>
              <c:layout>
                <c:manualLayout>
                  <c:x val="5.8642956394735178E-2"/>
                  <c:y val="9.8985168884420355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6A77-4CBB-9A5B-CDCE57F7A87D}"/>
                </c:ext>
              </c:extLst>
            </c:dLbl>
            <c:dLbl>
              <c:idx val="9"/>
              <c:layout>
                <c:manualLayout>
                  <c:x val="4.231504288331854E-2"/>
                  <c:y val="0.13684852664914307"/>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6A77-4CBB-9A5B-CDCE57F7A87D}"/>
                </c:ext>
              </c:extLst>
            </c:dLbl>
            <c:dLbl>
              <c:idx val="10"/>
              <c:layout>
                <c:manualLayout>
                  <c:x val="-0.15974948364184213"/>
                  <c:y val="3.1901022118846566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6A77-4CBB-9A5B-CDCE57F7A87D}"/>
                </c:ext>
              </c:extLst>
            </c:dLbl>
            <c:dLbl>
              <c:idx val="11"/>
              <c:layout>
                <c:manualLayout>
                  <c:x val="0.18522968325951425"/>
                  <c:y val="2.4324599813686718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C-6A77-4CBB-9A5B-CDCE57F7A87D}"/>
                </c:ext>
              </c:extLst>
            </c:dLbl>
            <c:spPr>
              <a:blipFill>
                <a:blip xmlns:r="http://schemas.openxmlformats.org/officeDocument/2006/relationships" r:embed="rId1"/>
                <a:tile/>
              </a:blipFill>
              <a:ln>
                <a:noFill/>
              </a:ln>
              <a:effectLst>
                <a:outerShdw dist="38096" dir="2700000" algn="tl">
                  <a:srgbClr val="000000">
                    <a:alpha val="40000"/>
                  </a:srgbClr>
                </a:outerShdw>
              </a:effectLst>
            </c:spPr>
            <c:txPr>
              <a:bodyPr lIns="0" tIns="0" rIns="0" bIns="0"/>
              <a:lstStyle/>
              <a:p>
                <a:pPr marL="0" marR="0" indent="0" algn="ctr" defTabSz="914400" fontAlgn="auto" hangingPunct="1">
                  <a:lnSpc>
                    <a:spcPct val="100000"/>
                  </a:lnSpc>
                  <a:spcBef>
                    <a:spcPts val="0"/>
                  </a:spcBef>
                  <a:spcAft>
                    <a:spcPts val="0"/>
                  </a:spcAft>
                  <a:tabLst/>
                  <a:defRPr sz="2800" b="1" i="0" u="none" strike="noStrike" kern="1200" baseline="0">
                    <a:solidFill>
                      <a:srgbClr val="FFFFFF"/>
                    </a:solidFill>
                    <a:latin typeface="Calibri"/>
                  </a:defRPr>
                </a:pPr>
                <a:endParaRPr lang="it-IT"/>
              </a:p>
            </c:txPr>
            <c:showLegendKey val="0"/>
            <c:showVal val="0"/>
            <c:showCatName val="0"/>
            <c:showSerName val="0"/>
            <c:showPercent val="1"/>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12"/>
              <c:pt idx="0">
                <c:v>Trapani</c:v>
              </c:pt>
              <c:pt idx="1">
                <c:v>Valderice</c:v>
              </c:pt>
              <c:pt idx="2">
                <c:v>Marausa</c:v>
              </c:pt>
              <c:pt idx="3">
                <c:v>Fulgatore</c:v>
              </c:pt>
              <c:pt idx="4">
                <c:v>Paceco</c:v>
              </c:pt>
              <c:pt idx="5">
                <c:v>Custonaci</c:v>
              </c:pt>
              <c:pt idx="6">
                <c:v>Buseto Palizzolo</c:v>
              </c:pt>
              <c:pt idx="7">
                <c:v>San Vito Lo Capo</c:v>
              </c:pt>
              <c:pt idx="8">
                <c:v>Isole Egadi</c:v>
              </c:pt>
              <c:pt idx="9">
                <c:v>Casa Santa</c:v>
              </c:pt>
              <c:pt idx="10">
                <c:v>Misiliscemi</c:v>
              </c:pt>
              <c:pt idx="11">
                <c:v>Erice Vetta</c:v>
              </c:pt>
            </c:strLit>
          </c:cat>
          <c:val>
            <c:numLit>
              <c:formatCode>General</c:formatCode>
              <c:ptCount val="12"/>
              <c:pt idx="0">
                <c:v>622</c:v>
              </c:pt>
              <c:pt idx="1">
                <c:v>154</c:v>
              </c:pt>
              <c:pt idx="2">
                <c:v>77</c:v>
              </c:pt>
              <c:pt idx="3">
                <c:v>101</c:v>
              </c:pt>
              <c:pt idx="4">
                <c:v>150</c:v>
              </c:pt>
              <c:pt idx="5">
                <c:v>65</c:v>
              </c:pt>
              <c:pt idx="6">
                <c:v>57</c:v>
              </c:pt>
              <c:pt idx="7">
                <c:v>41</c:v>
              </c:pt>
              <c:pt idx="8">
                <c:v>126</c:v>
              </c:pt>
              <c:pt idx="9">
                <c:v>52</c:v>
              </c:pt>
              <c:pt idx="10">
                <c:v>8</c:v>
              </c:pt>
              <c:pt idx="11">
                <c:v>9</c:v>
              </c:pt>
            </c:numLit>
          </c:val>
          <c:extLst>
            <c:ext xmlns:c16="http://schemas.microsoft.com/office/drawing/2014/chart" uri="{C3380CC4-5D6E-409C-BE32-E72D297353CC}">
              <c16:uniqueId val="{00000000-6A77-4CBB-9A5B-CDCE57F7A87D}"/>
            </c:ext>
          </c:extLst>
        </c:ser>
        <c:dLbls>
          <c:showLegendKey val="0"/>
          <c:showVal val="0"/>
          <c:showCatName val="0"/>
          <c:showSerName val="0"/>
          <c:showPercent val="0"/>
          <c:showBubbleSize val="0"/>
          <c:showLeaderLines val="1"/>
        </c:dLbls>
        <c:firstSliceAng val="360"/>
      </c:pieChart>
      <c:spPr>
        <a:noFill/>
        <a:ln>
          <a:noFill/>
        </a:ln>
      </c:spPr>
    </c:plotArea>
    <c:legend>
      <c:legendPos val="r"/>
      <c:layout>
        <c:manualLayout>
          <c:xMode val="edge"/>
          <c:yMode val="edge"/>
          <c:x val="0.18962258467563597"/>
          <c:y val="0.73373292133715906"/>
          <c:w val="0.79482667165596566"/>
          <c:h val="0.24979859392164677"/>
        </c:manualLayout>
      </c:layout>
      <c:overlay val="0"/>
      <c:spPr>
        <a:solidFill>
          <a:srgbClr val="F2F2F2">
            <a:alpha val="39000"/>
          </a:srgbClr>
        </a:solidFill>
        <a:ln>
          <a:noFill/>
        </a:ln>
      </c:spPr>
      <c:txPr>
        <a:bodyPr lIns="0" tIns="0" rIns="0" bIns="0"/>
        <a:lstStyle/>
        <a:p>
          <a:pPr marL="0" marR="0" indent="0" defTabSz="914400" fontAlgn="auto" hangingPunct="1">
            <a:lnSpc>
              <a:spcPct val="100000"/>
            </a:lnSpc>
            <a:spcBef>
              <a:spcPts val="0"/>
            </a:spcBef>
            <a:spcAft>
              <a:spcPts val="0"/>
            </a:spcAft>
            <a:tabLst/>
            <a:defRPr sz="2400" b="1" i="0" u="none" strike="noStrike" kern="1200" baseline="0">
              <a:solidFill>
                <a:srgbClr val="404040"/>
              </a:solidFill>
              <a:latin typeface="Calibri"/>
            </a:defRPr>
          </a:pPr>
          <a:endParaRPr lang="it-IT"/>
        </a:p>
      </c:txPr>
    </c:legend>
    <c:plotVisOnly val="1"/>
    <c:dispBlanksAs val="gap"/>
    <c:showDLblsOverMax val="0"/>
  </c:chart>
  <c:spPr>
    <a:gradFill>
      <a:gsLst>
        <a:gs pos="0">
          <a:srgbClr val="FFFCF2"/>
        </a:gs>
        <a:gs pos="100000">
          <a:srgbClr val="FFE38C"/>
        </a:gs>
      </a:gsLst>
      <a:lin ang="5400000"/>
    </a:gradFill>
    <a:ln w="9528" cap="flat">
      <a:solidFill>
        <a:srgbClr val="BFBFBF"/>
      </a:solidFill>
      <a:prstDash val="solid"/>
      <a:round/>
    </a:ln>
  </c:spPr>
  <c:txPr>
    <a:bodyPr lIns="0" tIns="0" rIns="0" bIns="0"/>
    <a:lstStyle/>
    <a:p>
      <a:pPr marL="0" marR="0" indent="0" defTabSz="914400" fontAlgn="auto" hangingPunct="1">
        <a:lnSpc>
          <a:spcPct val="100000"/>
        </a:lnSpc>
        <a:spcBef>
          <a:spcPts val="0"/>
        </a:spcBef>
        <a:spcAft>
          <a:spcPts val="0"/>
        </a:spcAft>
        <a:tabLst/>
        <a:defRPr lang="it-IT" sz="1197" b="0" i="0" u="none" strike="noStrike" kern="1200" baseline="0">
          <a:solidFill>
            <a:srgbClr val="000000"/>
          </a:solidFill>
          <a:latin typeface="Calibri"/>
        </a:defRPr>
      </a:pPr>
      <a:endParaRPr lang="it-IT"/>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2800" b="1" i="0" u="none" strike="noStrike" kern="1200" baseline="0">
                <a:solidFill>
                  <a:srgbClr val="404040"/>
                </a:solidFill>
                <a:latin typeface="Calibri"/>
              </a:defRPr>
            </a:pPr>
            <a:r>
              <a:rPr lang="it-IT" sz="4000" b="1" i="0" u="none" strike="noStrike" kern="1200" cap="none" spc="0" baseline="0" dirty="0">
                <a:solidFill>
                  <a:srgbClr val="404040"/>
                </a:solidFill>
                <a:uFillTx/>
                <a:latin typeface="Calibri"/>
              </a:rPr>
              <a:t>Ambulatoriali</a:t>
            </a:r>
          </a:p>
        </c:rich>
      </c:tx>
      <c:layout>
        <c:manualLayout>
          <c:xMode val="edge"/>
          <c:yMode val="edge"/>
          <c:x val="0.2936959978997925"/>
          <c:y val="1.8889178713011094E-2"/>
        </c:manualLayout>
      </c:layout>
      <c:overlay val="0"/>
      <c:spPr>
        <a:noFill/>
        <a:ln>
          <a:noFill/>
        </a:ln>
      </c:spPr>
    </c:title>
    <c:autoTitleDeleted val="0"/>
    <c:plotArea>
      <c:layout>
        <c:manualLayout>
          <c:layoutTarget val="inner"/>
          <c:xMode val="edge"/>
          <c:yMode val="edge"/>
          <c:x val="0.16157467565067002"/>
          <c:y val="0.15214954577660458"/>
          <c:w val="0.54104722871054212"/>
          <c:h val="0.82149912033317829"/>
        </c:manualLayout>
      </c:layout>
      <c:pieChart>
        <c:varyColors val="1"/>
        <c:ser>
          <c:idx val="0"/>
          <c:order val="0"/>
          <c:tx>
            <c:v>Ambulatoriali</c:v>
          </c:tx>
          <c:dPt>
            <c:idx val="0"/>
            <c:bubble3D val="0"/>
            <c:spPr>
              <a:solidFill>
                <a:srgbClr val="4472C4"/>
              </a:solidFill>
              <a:ln>
                <a:noFill/>
              </a:ln>
              <a:effectLst>
                <a:outerShdw dir="16200000" algn="tl">
                  <a:srgbClr val="000000">
                    <a:alpha val="20000"/>
                  </a:srgbClr>
                </a:outerShdw>
              </a:effectLst>
            </c:spPr>
            <c:extLst>
              <c:ext xmlns:c16="http://schemas.microsoft.com/office/drawing/2014/chart" uri="{C3380CC4-5D6E-409C-BE32-E72D297353CC}">
                <c16:uniqueId val="{00000001-5D9E-486B-9AFA-7FD865ECE39E}"/>
              </c:ext>
            </c:extLst>
          </c:dPt>
          <c:dPt>
            <c:idx val="1"/>
            <c:bubble3D val="0"/>
            <c:spPr>
              <a:solidFill>
                <a:srgbClr val="ED7D31"/>
              </a:solidFill>
              <a:ln>
                <a:noFill/>
              </a:ln>
              <a:effectLst>
                <a:outerShdw dir="16200000" algn="tl">
                  <a:srgbClr val="000000">
                    <a:alpha val="20000"/>
                  </a:srgbClr>
                </a:outerShdw>
              </a:effectLst>
            </c:spPr>
            <c:extLst>
              <c:ext xmlns:c16="http://schemas.microsoft.com/office/drawing/2014/chart" uri="{C3380CC4-5D6E-409C-BE32-E72D297353CC}">
                <c16:uniqueId val="{00000002-5D9E-486B-9AFA-7FD865ECE39E}"/>
              </c:ext>
            </c:extLst>
          </c:dPt>
          <c:dPt>
            <c:idx val="2"/>
            <c:bubble3D val="0"/>
            <c:spPr>
              <a:solidFill>
                <a:srgbClr val="A5A5A5"/>
              </a:solidFill>
              <a:ln>
                <a:noFill/>
              </a:ln>
              <a:effectLst>
                <a:outerShdw dir="16200000" algn="tl">
                  <a:srgbClr val="000000">
                    <a:alpha val="20000"/>
                  </a:srgbClr>
                </a:outerShdw>
              </a:effectLst>
            </c:spPr>
            <c:extLst>
              <c:ext xmlns:c16="http://schemas.microsoft.com/office/drawing/2014/chart" uri="{C3380CC4-5D6E-409C-BE32-E72D297353CC}">
                <c16:uniqueId val="{00000003-5D9E-486B-9AFA-7FD865ECE39E}"/>
              </c:ext>
            </c:extLst>
          </c:dPt>
          <c:dPt>
            <c:idx val="3"/>
            <c:bubble3D val="0"/>
            <c:spPr>
              <a:solidFill>
                <a:srgbClr val="FFC000"/>
              </a:solidFill>
              <a:ln>
                <a:noFill/>
              </a:ln>
              <a:effectLst>
                <a:outerShdw dir="16200000" algn="tl">
                  <a:srgbClr val="000000">
                    <a:alpha val="20000"/>
                  </a:srgbClr>
                </a:outerShdw>
              </a:effectLst>
            </c:spPr>
            <c:extLst>
              <c:ext xmlns:c16="http://schemas.microsoft.com/office/drawing/2014/chart" uri="{C3380CC4-5D6E-409C-BE32-E72D297353CC}">
                <c16:uniqueId val="{00000004-5D9E-486B-9AFA-7FD865ECE39E}"/>
              </c:ext>
            </c:extLst>
          </c:dPt>
          <c:dPt>
            <c:idx val="4"/>
            <c:bubble3D val="0"/>
            <c:spPr>
              <a:solidFill>
                <a:srgbClr val="5B9BD5"/>
              </a:solidFill>
              <a:ln>
                <a:noFill/>
              </a:ln>
              <a:effectLst>
                <a:outerShdw dir="16200000" algn="tl">
                  <a:srgbClr val="000000">
                    <a:alpha val="20000"/>
                  </a:srgbClr>
                </a:outerShdw>
              </a:effectLst>
            </c:spPr>
            <c:extLst>
              <c:ext xmlns:c16="http://schemas.microsoft.com/office/drawing/2014/chart" uri="{C3380CC4-5D6E-409C-BE32-E72D297353CC}">
                <c16:uniqueId val="{00000005-5D9E-486B-9AFA-7FD865ECE39E}"/>
              </c:ext>
            </c:extLst>
          </c:dPt>
          <c:dPt>
            <c:idx val="5"/>
            <c:bubble3D val="0"/>
            <c:spPr>
              <a:solidFill>
                <a:srgbClr val="70AD47"/>
              </a:solidFill>
              <a:ln>
                <a:noFill/>
              </a:ln>
              <a:effectLst>
                <a:outerShdw dir="16200000" algn="tl">
                  <a:srgbClr val="000000">
                    <a:alpha val="20000"/>
                  </a:srgbClr>
                </a:outerShdw>
              </a:effectLst>
            </c:spPr>
            <c:extLst>
              <c:ext xmlns:c16="http://schemas.microsoft.com/office/drawing/2014/chart" uri="{C3380CC4-5D6E-409C-BE32-E72D297353CC}">
                <c16:uniqueId val="{00000006-5D9E-486B-9AFA-7FD865ECE39E}"/>
              </c:ext>
            </c:extLst>
          </c:dPt>
          <c:dPt>
            <c:idx val="6"/>
            <c:bubble3D val="0"/>
            <c:spPr>
              <a:solidFill>
                <a:srgbClr val="264478"/>
              </a:solidFill>
              <a:ln>
                <a:noFill/>
              </a:ln>
              <a:effectLst>
                <a:outerShdw dir="16200000" algn="tl">
                  <a:srgbClr val="000000">
                    <a:alpha val="20000"/>
                  </a:srgbClr>
                </a:outerShdw>
              </a:effectLst>
            </c:spPr>
            <c:extLst>
              <c:ext xmlns:c16="http://schemas.microsoft.com/office/drawing/2014/chart" uri="{C3380CC4-5D6E-409C-BE32-E72D297353CC}">
                <c16:uniqueId val="{00000007-5D9E-486B-9AFA-7FD865ECE39E}"/>
              </c:ext>
            </c:extLst>
          </c:dPt>
          <c:dPt>
            <c:idx val="7"/>
            <c:bubble3D val="0"/>
            <c:spPr>
              <a:solidFill>
                <a:srgbClr val="9E480E"/>
              </a:solidFill>
              <a:ln>
                <a:noFill/>
              </a:ln>
              <a:effectLst>
                <a:outerShdw dir="16200000" algn="tl">
                  <a:srgbClr val="000000">
                    <a:alpha val="20000"/>
                  </a:srgbClr>
                </a:outerShdw>
              </a:effectLst>
            </c:spPr>
            <c:extLst>
              <c:ext xmlns:c16="http://schemas.microsoft.com/office/drawing/2014/chart" uri="{C3380CC4-5D6E-409C-BE32-E72D297353CC}">
                <c16:uniqueId val="{00000008-5D9E-486B-9AFA-7FD865ECE39E}"/>
              </c:ext>
            </c:extLst>
          </c:dPt>
          <c:dLbls>
            <c:dLbl>
              <c:idx val="0"/>
              <c:layout>
                <c:manualLayout>
                  <c:x val="-0.13250081191023372"/>
                  <c:y val="0.1000127100245776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5D9E-486B-9AFA-7FD865ECE39E}"/>
                </c:ext>
              </c:extLst>
            </c:dLbl>
            <c:dLbl>
              <c:idx val="1"/>
              <c:layout>
                <c:manualLayout>
                  <c:x val="-0.13167500655995146"/>
                  <c:y val="8.4582069092778933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5D9E-486B-9AFA-7FD865ECE39E}"/>
                </c:ext>
              </c:extLst>
            </c:dLbl>
            <c:dLbl>
              <c:idx val="2"/>
              <c:layout>
                <c:manualLayout>
                  <c:x val="-3.987579312414169E-2"/>
                  <c:y val="1.1008963128146032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5D9E-486B-9AFA-7FD865ECE39E}"/>
                </c:ext>
              </c:extLst>
            </c:dLbl>
            <c:dLbl>
              <c:idx val="3"/>
              <c:layout>
                <c:manualLayout>
                  <c:x val="-0.15698357899199866"/>
                  <c:y val="3.5007238810383312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4-5D9E-486B-9AFA-7FD865ECE39E}"/>
                </c:ext>
              </c:extLst>
            </c:dLbl>
            <c:dLbl>
              <c:idx val="4"/>
              <c:layout>
                <c:manualLayout>
                  <c:x val="-0.14439330474373713"/>
                  <c:y val="-9.8123518623568495E-3"/>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5D9E-486B-9AFA-7FD865ECE39E}"/>
                </c:ext>
              </c:extLst>
            </c:dLbl>
            <c:dLbl>
              <c:idx val="5"/>
              <c:layout>
                <c:manualLayout>
                  <c:x val="-0.12950159608066214"/>
                  <c:y val="-4.0316581706006827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5D9E-486B-9AFA-7FD865ECE39E}"/>
                </c:ext>
              </c:extLst>
            </c:dLbl>
            <c:dLbl>
              <c:idx val="6"/>
              <c:layout>
                <c:manualLayout>
                  <c:x val="-0.12832678559558386"/>
                  <c:y val="-6.8679474886109482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5D9E-486B-9AFA-7FD865ECE39E}"/>
                </c:ext>
              </c:extLst>
            </c:dLbl>
            <c:spPr>
              <a:blipFill>
                <a:blip xmlns:r="http://schemas.openxmlformats.org/officeDocument/2006/relationships" r:embed="rId1"/>
                <a:tile/>
              </a:blipFill>
              <a:ln>
                <a:noFill/>
              </a:ln>
              <a:effectLst>
                <a:outerShdw dist="38096" dir="2700000" algn="tl">
                  <a:srgbClr val="000000">
                    <a:alpha val="40000"/>
                  </a:srgbClr>
                </a:outerShdw>
              </a:effectLst>
            </c:spPr>
            <c:txPr>
              <a:bodyPr lIns="0" tIns="0" rIns="0" bIns="0"/>
              <a:lstStyle/>
              <a:p>
                <a:pPr marL="0" marR="0" indent="0" algn="ctr" defTabSz="914400" fontAlgn="auto" hangingPunct="1">
                  <a:lnSpc>
                    <a:spcPct val="100000"/>
                  </a:lnSpc>
                  <a:spcBef>
                    <a:spcPts val="0"/>
                  </a:spcBef>
                  <a:spcAft>
                    <a:spcPts val="0"/>
                  </a:spcAft>
                  <a:tabLst/>
                  <a:defRPr sz="2400" b="1" i="0" u="none" strike="noStrike" kern="1200" baseline="0">
                    <a:solidFill>
                      <a:srgbClr val="FFFFFF"/>
                    </a:solidFill>
                    <a:latin typeface="Calibri"/>
                  </a:defRPr>
                </a:pPr>
                <a:endParaRPr lang="it-IT"/>
              </a:p>
            </c:txPr>
            <c:showLegendKey val="0"/>
            <c:showVal val="0"/>
            <c:showCatName val="0"/>
            <c:showSerName val="0"/>
            <c:showPercent val="1"/>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8"/>
              <c:pt idx="0">
                <c:v>Valderice</c:v>
              </c:pt>
              <c:pt idx="1">
                <c:v>Marausa</c:v>
              </c:pt>
              <c:pt idx="2">
                <c:v>Fulgatore</c:v>
              </c:pt>
              <c:pt idx="3">
                <c:v>Paceco</c:v>
              </c:pt>
              <c:pt idx="4">
                <c:v>Custonaci</c:v>
              </c:pt>
              <c:pt idx="5">
                <c:v>Buseto Palizzolo</c:v>
              </c:pt>
              <c:pt idx="6">
                <c:v>San Vito Lo Capo</c:v>
              </c:pt>
              <c:pt idx="7">
                <c:v>Favignana</c:v>
              </c:pt>
            </c:strLit>
          </c:cat>
          <c:val>
            <c:numLit>
              <c:formatCode>General</c:formatCode>
              <c:ptCount val="8"/>
              <c:pt idx="0">
                <c:v>53</c:v>
              </c:pt>
              <c:pt idx="1">
                <c:v>28</c:v>
              </c:pt>
              <c:pt idx="2">
                <c:v>10</c:v>
              </c:pt>
              <c:pt idx="3">
                <c:v>52</c:v>
              </c:pt>
              <c:pt idx="4">
                <c:v>38</c:v>
              </c:pt>
              <c:pt idx="5">
                <c:v>26</c:v>
              </c:pt>
              <c:pt idx="6">
                <c:v>43</c:v>
              </c:pt>
              <c:pt idx="7">
                <c:v>298</c:v>
              </c:pt>
            </c:numLit>
          </c:val>
          <c:extLst>
            <c:ext xmlns:c16="http://schemas.microsoft.com/office/drawing/2014/chart" uri="{C3380CC4-5D6E-409C-BE32-E72D297353CC}">
              <c16:uniqueId val="{00000000-5D9E-486B-9AFA-7FD865ECE39E}"/>
            </c:ext>
          </c:extLst>
        </c:ser>
        <c:dLbls>
          <c:showLegendKey val="0"/>
          <c:showVal val="0"/>
          <c:showCatName val="0"/>
          <c:showSerName val="0"/>
          <c:showPercent val="0"/>
          <c:showBubbleSize val="0"/>
          <c:showLeaderLines val="1"/>
        </c:dLbls>
        <c:firstSliceAng val="360"/>
      </c:pieChart>
      <c:spPr>
        <a:noFill/>
        <a:ln>
          <a:noFill/>
        </a:ln>
      </c:spPr>
    </c:plotArea>
    <c:legend>
      <c:legendPos val="r"/>
      <c:layout>
        <c:manualLayout>
          <c:xMode val="edge"/>
          <c:yMode val="edge"/>
          <c:x val="0.69488326656717458"/>
          <c:y val="7.4511674758089314E-2"/>
          <c:w val="0.30387610244976865"/>
          <c:h val="0.88690829425573636"/>
        </c:manualLayout>
      </c:layout>
      <c:overlay val="0"/>
      <c:spPr>
        <a:solidFill>
          <a:srgbClr val="F2F2F2">
            <a:alpha val="39000"/>
          </a:srgbClr>
        </a:solidFill>
        <a:ln>
          <a:noFill/>
        </a:ln>
      </c:spPr>
      <c:txPr>
        <a:bodyPr lIns="0" tIns="0" rIns="0" bIns="0"/>
        <a:lstStyle/>
        <a:p>
          <a:pPr marL="0" marR="0" indent="0" defTabSz="914400" fontAlgn="auto" hangingPunct="1">
            <a:lnSpc>
              <a:spcPct val="100000"/>
            </a:lnSpc>
            <a:spcBef>
              <a:spcPts val="0"/>
            </a:spcBef>
            <a:spcAft>
              <a:spcPts val="0"/>
            </a:spcAft>
            <a:tabLst/>
            <a:defRPr sz="2400" b="1" i="0" u="none" strike="noStrike" kern="1200" baseline="0">
              <a:solidFill>
                <a:srgbClr val="404040"/>
              </a:solidFill>
              <a:latin typeface="Calibri"/>
            </a:defRPr>
          </a:pPr>
          <a:endParaRPr lang="it-IT"/>
        </a:p>
      </c:txPr>
    </c:legend>
    <c:plotVisOnly val="1"/>
    <c:dispBlanksAs val="gap"/>
    <c:showDLblsOverMax val="0"/>
  </c:chart>
  <c:spPr>
    <a:gradFill>
      <a:gsLst>
        <a:gs pos="0">
          <a:srgbClr val="F8FBF6"/>
        </a:gs>
        <a:gs pos="100000">
          <a:srgbClr val="BEDCAA"/>
        </a:gs>
      </a:gsLst>
      <a:lin ang="5400000"/>
    </a:gradFill>
    <a:ln w="9528" cap="flat">
      <a:solidFill>
        <a:srgbClr val="BFBFBF"/>
      </a:solidFill>
      <a:prstDash val="solid"/>
      <a:round/>
    </a:ln>
  </c:spPr>
  <c:txPr>
    <a:bodyPr lIns="0" tIns="0" rIns="0" bIns="0"/>
    <a:lstStyle/>
    <a:p>
      <a:pPr marL="0" marR="0" indent="0" defTabSz="914400" fontAlgn="auto" hangingPunct="1">
        <a:lnSpc>
          <a:spcPct val="100000"/>
        </a:lnSpc>
        <a:spcBef>
          <a:spcPts val="0"/>
        </a:spcBef>
        <a:spcAft>
          <a:spcPts val="0"/>
        </a:spcAft>
        <a:tabLst/>
        <a:defRPr lang="it-IT" sz="1197" b="0" i="0" u="none" strike="noStrike" kern="1200" baseline="0">
          <a:solidFill>
            <a:srgbClr val="000000"/>
          </a:solidFill>
          <a:latin typeface="Calibri"/>
        </a:defRPr>
      </a:pPr>
      <a:endParaRPr lang="it-IT"/>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3600" b="1" i="0" u="none" strike="noStrike" kern="1200" baseline="0">
                <a:solidFill>
                  <a:srgbClr val="404040"/>
                </a:solidFill>
                <a:latin typeface="Calibri"/>
              </a:defRPr>
            </a:pPr>
            <a:r>
              <a:rPr lang="it-IT" sz="3600" b="1" i="0" u="none" strike="noStrike" kern="1200" cap="none" spc="0" baseline="0">
                <a:solidFill>
                  <a:srgbClr val="404040"/>
                </a:solidFill>
                <a:uFillTx/>
                <a:latin typeface="Calibri"/>
              </a:rPr>
              <a:t>Punto Prelievi</a:t>
            </a:r>
          </a:p>
        </c:rich>
      </c:tx>
      <c:layout>
        <c:manualLayout>
          <c:xMode val="edge"/>
          <c:yMode val="edge"/>
          <c:x val="0.3549104604795959"/>
          <c:y val="3.037985988053778E-2"/>
        </c:manualLayout>
      </c:layout>
      <c:overlay val="0"/>
      <c:spPr>
        <a:noFill/>
        <a:ln>
          <a:noFill/>
        </a:ln>
      </c:spPr>
    </c:title>
    <c:autoTitleDeleted val="0"/>
    <c:plotArea>
      <c:layout>
        <c:manualLayout>
          <c:layoutTarget val="inner"/>
          <c:xMode val="edge"/>
          <c:yMode val="edge"/>
          <c:x val="0.38551718699100795"/>
          <c:y val="0.21550909123287212"/>
          <c:w val="0.35267382228542082"/>
          <c:h val="0.50040466611258194"/>
        </c:manualLayout>
      </c:layout>
      <c:pieChart>
        <c:varyColors val="1"/>
        <c:ser>
          <c:idx val="0"/>
          <c:order val="0"/>
          <c:tx>
            <c:v>Punto Prelievi</c:v>
          </c:tx>
          <c:explosion val="10"/>
          <c:dPt>
            <c:idx val="0"/>
            <c:bubble3D val="0"/>
            <c:explosion val="0"/>
            <c:spPr>
              <a:solidFill>
                <a:srgbClr val="4472C4"/>
              </a:solidFill>
              <a:ln>
                <a:noFill/>
              </a:ln>
              <a:effectLst>
                <a:outerShdw dir="16200000" algn="tl">
                  <a:srgbClr val="000000">
                    <a:alpha val="20000"/>
                  </a:srgbClr>
                </a:outerShdw>
              </a:effectLst>
            </c:spPr>
            <c:extLst>
              <c:ext xmlns:c16="http://schemas.microsoft.com/office/drawing/2014/chart" uri="{C3380CC4-5D6E-409C-BE32-E72D297353CC}">
                <c16:uniqueId val="{00000001-B35D-414E-901A-CA133ACFB9EC}"/>
              </c:ext>
            </c:extLst>
          </c:dPt>
          <c:dPt>
            <c:idx val="1"/>
            <c:bubble3D val="0"/>
            <c:explosion val="0"/>
            <c:spPr>
              <a:solidFill>
                <a:srgbClr val="ED7D31"/>
              </a:solidFill>
              <a:ln>
                <a:noFill/>
              </a:ln>
              <a:effectLst>
                <a:outerShdw dir="16200000" algn="tl">
                  <a:srgbClr val="000000">
                    <a:alpha val="20000"/>
                  </a:srgbClr>
                </a:outerShdw>
              </a:effectLst>
            </c:spPr>
            <c:extLst>
              <c:ext xmlns:c16="http://schemas.microsoft.com/office/drawing/2014/chart" uri="{C3380CC4-5D6E-409C-BE32-E72D297353CC}">
                <c16:uniqueId val="{00000002-B35D-414E-901A-CA133ACFB9EC}"/>
              </c:ext>
            </c:extLst>
          </c:dPt>
          <c:dPt>
            <c:idx val="2"/>
            <c:bubble3D val="0"/>
            <c:explosion val="0"/>
            <c:spPr>
              <a:solidFill>
                <a:srgbClr val="A5A5A5"/>
              </a:solidFill>
              <a:ln>
                <a:noFill/>
              </a:ln>
              <a:effectLst>
                <a:outerShdw dir="16200000" algn="tl">
                  <a:srgbClr val="000000">
                    <a:alpha val="20000"/>
                  </a:srgbClr>
                </a:outerShdw>
              </a:effectLst>
            </c:spPr>
            <c:extLst>
              <c:ext xmlns:c16="http://schemas.microsoft.com/office/drawing/2014/chart" uri="{C3380CC4-5D6E-409C-BE32-E72D297353CC}">
                <c16:uniqueId val="{00000003-B35D-414E-901A-CA133ACFB9EC}"/>
              </c:ext>
            </c:extLst>
          </c:dPt>
          <c:dPt>
            <c:idx val="3"/>
            <c:bubble3D val="0"/>
            <c:spPr>
              <a:solidFill>
                <a:srgbClr val="FFC000"/>
              </a:solidFill>
              <a:ln>
                <a:noFill/>
              </a:ln>
              <a:effectLst>
                <a:outerShdw dir="16200000" algn="tl">
                  <a:srgbClr val="000000">
                    <a:alpha val="20000"/>
                  </a:srgbClr>
                </a:outerShdw>
              </a:effectLst>
            </c:spPr>
            <c:extLst>
              <c:ext xmlns:c16="http://schemas.microsoft.com/office/drawing/2014/chart" uri="{C3380CC4-5D6E-409C-BE32-E72D297353CC}">
                <c16:uniqueId val="{00000004-B35D-414E-901A-CA133ACFB9EC}"/>
              </c:ext>
            </c:extLst>
          </c:dPt>
          <c:dLbls>
            <c:dLbl>
              <c:idx val="2"/>
              <c:layout>
                <c:manualLayout>
                  <c:x val="0.16050913677941708"/>
                  <c:y val="1.9453741945549618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B35D-414E-901A-CA133ACFB9EC}"/>
                </c:ext>
              </c:extLst>
            </c:dLbl>
            <c:dLbl>
              <c:idx val="3"/>
              <c:delete val="1"/>
              <c:extLst>
                <c:ext xmlns:c15="http://schemas.microsoft.com/office/drawing/2012/chart" uri="{CE6537A1-D6FC-4f65-9D91-7224C49458BB}"/>
                <c:ext xmlns:c16="http://schemas.microsoft.com/office/drawing/2014/chart" uri="{C3380CC4-5D6E-409C-BE32-E72D297353CC}">
                  <c16:uniqueId val="{00000004-B35D-414E-901A-CA133ACFB9EC}"/>
                </c:ext>
              </c:extLst>
            </c:dLbl>
            <c:spPr>
              <a:blipFill>
                <a:blip xmlns:r="http://schemas.openxmlformats.org/officeDocument/2006/relationships" r:embed="rId1"/>
                <a:tile/>
              </a:blipFill>
              <a:ln>
                <a:noFill/>
              </a:ln>
              <a:effectLst>
                <a:outerShdw dist="38096" dir="2700000" algn="tl">
                  <a:srgbClr val="000000">
                    <a:alpha val="40000"/>
                  </a:srgbClr>
                </a:outerShdw>
              </a:effectLst>
            </c:spPr>
            <c:txPr>
              <a:bodyPr lIns="0" tIns="0" rIns="0" bIns="0"/>
              <a:lstStyle/>
              <a:p>
                <a:pPr marL="0" marR="0" indent="0" algn="ctr" defTabSz="914400" fontAlgn="auto" hangingPunct="1">
                  <a:lnSpc>
                    <a:spcPct val="100000"/>
                  </a:lnSpc>
                  <a:spcBef>
                    <a:spcPts val="0"/>
                  </a:spcBef>
                  <a:spcAft>
                    <a:spcPts val="0"/>
                  </a:spcAft>
                  <a:tabLst/>
                  <a:defRPr sz="2000" b="1" i="0" u="none" strike="noStrike" kern="1200" baseline="0">
                    <a:solidFill>
                      <a:srgbClr val="FFFFFF"/>
                    </a:solidFill>
                    <a:latin typeface="Calibri"/>
                  </a:defRPr>
                </a:pPr>
                <a:endParaRPr lang="it-IT"/>
              </a:p>
            </c:txPr>
            <c:showLegendKey val="0"/>
            <c:showVal val="0"/>
            <c:showCatName val="0"/>
            <c:showSerName val="0"/>
            <c:showPercent val="1"/>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4"/>
              <c:pt idx="0">
                <c:v>Favignana</c:v>
              </c:pt>
              <c:pt idx="1">
                <c:v>Buseto Palizzolo</c:v>
              </c:pt>
              <c:pt idx="2">
                <c:v>Valderice</c:v>
              </c:pt>
            </c:strLit>
          </c:cat>
          <c:val>
            <c:numLit>
              <c:formatCode>General</c:formatCode>
              <c:ptCount val="4"/>
              <c:pt idx="0">
                <c:v>1243</c:v>
              </c:pt>
              <c:pt idx="1">
                <c:v>768</c:v>
              </c:pt>
              <c:pt idx="2">
                <c:v>126</c:v>
              </c:pt>
              <c:pt idx="3">
                <c:v>0</c:v>
              </c:pt>
            </c:numLit>
          </c:val>
          <c:extLst>
            <c:ext xmlns:c16="http://schemas.microsoft.com/office/drawing/2014/chart" uri="{C3380CC4-5D6E-409C-BE32-E72D297353CC}">
              <c16:uniqueId val="{00000000-B35D-414E-901A-CA133ACFB9EC}"/>
            </c:ext>
          </c:extLst>
        </c:ser>
        <c:dLbls>
          <c:showLegendKey val="0"/>
          <c:showVal val="0"/>
          <c:showCatName val="0"/>
          <c:showSerName val="0"/>
          <c:showPercent val="1"/>
          <c:showBubbleSize val="0"/>
          <c:showLeaderLines val="1"/>
        </c:dLbls>
        <c:firstSliceAng val="360"/>
      </c:pieChart>
      <c:spPr>
        <a:noFill/>
        <a:ln>
          <a:noFill/>
        </a:ln>
      </c:spPr>
    </c:plotArea>
    <c:legend>
      <c:legendPos val="t"/>
      <c:legendEntry>
        <c:idx val="3"/>
        <c:delete val="1"/>
      </c:legendEntry>
      <c:layout>
        <c:manualLayout>
          <c:xMode val="edge"/>
          <c:yMode val="edge"/>
          <c:x val="2.4411950541448145E-2"/>
          <c:y val="0.72297315435706466"/>
          <c:w val="0.9131118512039913"/>
          <c:h val="0.2312383101993668"/>
        </c:manualLayout>
      </c:layout>
      <c:overlay val="0"/>
      <c:spPr>
        <a:solidFill>
          <a:srgbClr val="F2F2F2">
            <a:alpha val="39000"/>
          </a:srgbClr>
        </a:solidFill>
        <a:ln>
          <a:noFill/>
        </a:ln>
      </c:spPr>
      <c:txPr>
        <a:bodyPr lIns="0" tIns="0" rIns="0" bIns="0"/>
        <a:lstStyle/>
        <a:p>
          <a:pPr marL="0" marR="0" indent="0" defTabSz="914400" fontAlgn="auto" hangingPunct="1">
            <a:lnSpc>
              <a:spcPct val="100000"/>
            </a:lnSpc>
            <a:spcBef>
              <a:spcPts val="0"/>
            </a:spcBef>
            <a:spcAft>
              <a:spcPts val="0"/>
            </a:spcAft>
            <a:tabLst/>
            <a:defRPr sz="2400" b="1" i="0" u="none" strike="noStrike" kern="1200" baseline="0">
              <a:solidFill>
                <a:srgbClr val="404040"/>
              </a:solidFill>
              <a:latin typeface="Calibri"/>
            </a:defRPr>
          </a:pPr>
          <a:endParaRPr lang="it-IT"/>
        </a:p>
      </c:txPr>
    </c:legend>
    <c:plotVisOnly val="1"/>
    <c:dispBlanksAs val="gap"/>
    <c:showDLblsOverMax val="0"/>
  </c:chart>
  <c:spPr>
    <a:gradFill>
      <a:gsLst>
        <a:gs pos="0">
          <a:srgbClr val="FEF8F5"/>
        </a:gs>
        <a:gs pos="100000">
          <a:srgbClr val="F7C4A2"/>
        </a:gs>
      </a:gsLst>
      <a:lin ang="5400000"/>
    </a:gradFill>
    <a:ln w="9528" cap="flat">
      <a:solidFill>
        <a:srgbClr val="BFBFBF"/>
      </a:solidFill>
      <a:prstDash val="solid"/>
      <a:round/>
    </a:ln>
  </c:spPr>
  <c:txPr>
    <a:bodyPr lIns="0" tIns="0" rIns="0" bIns="0"/>
    <a:lstStyle/>
    <a:p>
      <a:pPr marL="0" marR="0" indent="0" defTabSz="914400" fontAlgn="auto" hangingPunct="1">
        <a:lnSpc>
          <a:spcPct val="100000"/>
        </a:lnSpc>
        <a:spcBef>
          <a:spcPts val="0"/>
        </a:spcBef>
        <a:spcAft>
          <a:spcPts val="0"/>
        </a:spcAft>
        <a:tabLst/>
        <a:defRPr lang="it-IT" sz="1197" b="0" i="0" u="none" strike="noStrike" kern="1200" baseline="0">
          <a:solidFill>
            <a:srgbClr val="000000"/>
          </a:solidFill>
          <a:latin typeface="Calibri"/>
        </a:defRPr>
      </a:pPr>
      <a:endParaRPr lang="it-IT"/>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8712200" cy="566737"/>
          </a:xfrm>
          <a:prstGeom prst="rect">
            <a:avLst/>
          </a:prstGeom>
        </p:spPr>
        <p:txBody>
          <a:bodyPr vert="horz" lIns="91424" tIns="45712" rIns="91424" bIns="45712" rtlCol="0"/>
          <a:lstStyle>
            <a:lvl1pPr algn="l">
              <a:defRPr sz="1100"/>
            </a:lvl1pPr>
          </a:lstStyle>
          <a:p>
            <a:endParaRPr lang="it-IT"/>
          </a:p>
        </p:txBody>
      </p:sp>
      <p:sp>
        <p:nvSpPr>
          <p:cNvPr id="3" name="Segnaposto data 2"/>
          <p:cNvSpPr>
            <a:spLocks noGrp="1"/>
          </p:cNvSpPr>
          <p:nvPr>
            <p:ph type="dt" idx="1"/>
          </p:nvPr>
        </p:nvSpPr>
        <p:spPr>
          <a:xfrm>
            <a:off x="11387139" y="1"/>
            <a:ext cx="8712200" cy="566737"/>
          </a:xfrm>
          <a:prstGeom prst="rect">
            <a:avLst/>
          </a:prstGeom>
        </p:spPr>
        <p:txBody>
          <a:bodyPr vert="horz" lIns="91424" tIns="45712" rIns="91424" bIns="45712" rtlCol="0"/>
          <a:lstStyle>
            <a:lvl1pPr algn="r">
              <a:defRPr sz="1100"/>
            </a:lvl1pPr>
          </a:lstStyle>
          <a:p>
            <a:fld id="{F03AC3D7-A0BB-4A74-8E34-643E3E6D1437}" type="datetimeFigureOut">
              <a:rPr lang="it-IT" smtClean="0"/>
              <a:t>25/10/2024</a:t>
            </a:fld>
            <a:endParaRPr lang="it-IT"/>
          </a:p>
        </p:txBody>
      </p:sp>
      <p:sp>
        <p:nvSpPr>
          <p:cNvPr id="4" name="Segnaposto immagine diapositiva 3"/>
          <p:cNvSpPr>
            <a:spLocks noGrp="1" noRot="1" noChangeAspect="1"/>
          </p:cNvSpPr>
          <p:nvPr>
            <p:ph type="sldImg" idx="2"/>
          </p:nvPr>
        </p:nvSpPr>
        <p:spPr>
          <a:xfrm>
            <a:off x="6659563" y="1416050"/>
            <a:ext cx="6784975" cy="3816350"/>
          </a:xfrm>
          <a:prstGeom prst="rect">
            <a:avLst/>
          </a:prstGeom>
          <a:noFill/>
          <a:ln w="12700">
            <a:solidFill>
              <a:prstClr val="black"/>
            </a:solidFill>
          </a:ln>
        </p:spPr>
        <p:txBody>
          <a:bodyPr vert="horz" lIns="91424" tIns="45712" rIns="91424" bIns="45712" rtlCol="0" anchor="ctr"/>
          <a:lstStyle/>
          <a:p>
            <a:endParaRPr lang="it-IT"/>
          </a:p>
        </p:txBody>
      </p:sp>
      <p:sp>
        <p:nvSpPr>
          <p:cNvPr id="5" name="Segnaposto note 4"/>
          <p:cNvSpPr>
            <a:spLocks noGrp="1"/>
          </p:cNvSpPr>
          <p:nvPr>
            <p:ph type="body" sz="quarter" idx="3"/>
          </p:nvPr>
        </p:nvSpPr>
        <p:spPr>
          <a:xfrm>
            <a:off x="2009778" y="5441951"/>
            <a:ext cx="16084549" cy="4454525"/>
          </a:xfrm>
          <a:prstGeom prst="rect">
            <a:avLst/>
          </a:prstGeom>
        </p:spPr>
        <p:txBody>
          <a:bodyPr vert="horz" lIns="91424" tIns="45712" rIns="91424" bIns="45712"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10742614"/>
            <a:ext cx="8712200" cy="566737"/>
          </a:xfrm>
          <a:prstGeom prst="rect">
            <a:avLst/>
          </a:prstGeom>
        </p:spPr>
        <p:txBody>
          <a:bodyPr vert="horz" lIns="91424" tIns="45712" rIns="91424" bIns="45712" rtlCol="0" anchor="b"/>
          <a:lstStyle>
            <a:lvl1pPr algn="l">
              <a:defRPr sz="1100"/>
            </a:lvl1pPr>
          </a:lstStyle>
          <a:p>
            <a:endParaRPr lang="it-IT"/>
          </a:p>
        </p:txBody>
      </p:sp>
      <p:sp>
        <p:nvSpPr>
          <p:cNvPr id="7" name="Segnaposto numero diapositiva 6"/>
          <p:cNvSpPr>
            <a:spLocks noGrp="1"/>
          </p:cNvSpPr>
          <p:nvPr>
            <p:ph type="sldNum" sz="quarter" idx="5"/>
          </p:nvPr>
        </p:nvSpPr>
        <p:spPr>
          <a:xfrm>
            <a:off x="11387139" y="10742614"/>
            <a:ext cx="8712200" cy="566737"/>
          </a:xfrm>
          <a:prstGeom prst="rect">
            <a:avLst/>
          </a:prstGeom>
        </p:spPr>
        <p:txBody>
          <a:bodyPr vert="horz" lIns="91424" tIns="45712" rIns="91424" bIns="45712" rtlCol="0" anchor="b"/>
          <a:lstStyle>
            <a:lvl1pPr algn="r">
              <a:defRPr sz="1100"/>
            </a:lvl1pPr>
          </a:lstStyle>
          <a:p>
            <a:fld id="{06C22EDC-C757-4280-8530-98CF4E52BA3F}" type="slidenum">
              <a:rPr lang="it-IT" smtClean="0"/>
              <a:t>‹N›</a:t>
            </a:fld>
            <a:endParaRPr lang="it-IT"/>
          </a:p>
        </p:txBody>
      </p:sp>
    </p:spTree>
    <p:extLst>
      <p:ext uri="{BB962C8B-B14F-4D97-AF65-F5344CB8AC3E}">
        <p14:creationId xmlns:p14="http://schemas.microsoft.com/office/powerpoint/2010/main" val="1601840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414851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904721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immagine diapositiva 1">
            <a:extLst>
              <a:ext uri="{FF2B5EF4-FFF2-40B4-BE49-F238E27FC236}">
                <a16:creationId xmlns:a16="http://schemas.microsoft.com/office/drawing/2014/main" id="{68836ABC-A83B-79E3-2D0D-7CF9FC1FF6F7}"/>
              </a:ext>
            </a:extLst>
          </p:cNvPr>
          <p:cNvSpPr>
            <a:spLocks noGrp="1" noRot="1" noChangeAspect="1" noTextEdit="1"/>
          </p:cNvSpPr>
          <p:nvPr>
            <p:ph type="sldImg"/>
          </p:nvPr>
        </p:nvSpPr>
        <p:spPr>
          <a:ln/>
        </p:spPr>
      </p:sp>
      <p:sp>
        <p:nvSpPr>
          <p:cNvPr id="10243" name="Segnaposto note 2">
            <a:extLst>
              <a:ext uri="{FF2B5EF4-FFF2-40B4-BE49-F238E27FC236}">
                <a16:creationId xmlns:a16="http://schemas.microsoft.com/office/drawing/2014/main" id="{0EF62B3E-3E17-FFC4-26E1-3F3D3D2556C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it-IT">
              <a:latin typeface="Calibri" panose="020F0502020204030204" pitchFamily="34" charset="0"/>
            </a:endParaRPr>
          </a:p>
        </p:txBody>
      </p:sp>
      <p:sp>
        <p:nvSpPr>
          <p:cNvPr id="10244" name="Segnaposto numero diapositiva 3">
            <a:extLst>
              <a:ext uri="{FF2B5EF4-FFF2-40B4-BE49-F238E27FC236}">
                <a16:creationId xmlns:a16="http://schemas.microsoft.com/office/drawing/2014/main" id="{536C9E4B-844B-A22B-82EE-F21AEAE6F33C}"/>
              </a:ext>
            </a:extLst>
          </p:cNvPr>
          <p:cNvSpPr txBox="1">
            <a:spLocks noChangeArrowheads="1"/>
          </p:cNvSpPr>
          <p:nvPr/>
        </p:nvSpPr>
        <p:spPr bwMode="auto">
          <a:xfrm>
            <a:off x="3849688" y="9428163"/>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98F4BEBE-E5CB-4C9D-9304-4DD4C10BDD57}" type="slidenum">
              <a:rPr lang="it-IT" altLang="it-IT" sz="1200">
                <a:solidFill>
                  <a:srgbClr val="000000"/>
                </a:solidFill>
              </a:rPr>
              <a:pPr algn="r" eaLnBrk="1" hangingPunct="1"/>
              <a:t>12</a:t>
            </a:fld>
            <a:endParaRPr lang="it-IT" altLang="it-IT"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immagine diapositiva 1">
            <a:extLst>
              <a:ext uri="{FF2B5EF4-FFF2-40B4-BE49-F238E27FC236}">
                <a16:creationId xmlns:a16="http://schemas.microsoft.com/office/drawing/2014/main" id="{69E99D1D-0FBB-F8FF-626E-D6EBD5208511}"/>
              </a:ext>
            </a:extLst>
          </p:cNvPr>
          <p:cNvSpPr>
            <a:spLocks noGrp="1" noRot="1" noChangeAspect="1" noTextEdit="1"/>
          </p:cNvSpPr>
          <p:nvPr>
            <p:ph type="sldImg"/>
          </p:nvPr>
        </p:nvSpPr>
        <p:spPr>
          <a:ln/>
        </p:spPr>
      </p:sp>
      <p:sp>
        <p:nvSpPr>
          <p:cNvPr id="14339" name="Segnaposto note 2">
            <a:extLst>
              <a:ext uri="{FF2B5EF4-FFF2-40B4-BE49-F238E27FC236}">
                <a16:creationId xmlns:a16="http://schemas.microsoft.com/office/drawing/2014/main" id="{E62A8900-29E5-809B-E653-39BDF5D77EA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it-IT">
              <a:latin typeface="Calibri" panose="020F0502020204030204" pitchFamily="34" charset="0"/>
            </a:endParaRPr>
          </a:p>
        </p:txBody>
      </p:sp>
      <p:sp>
        <p:nvSpPr>
          <p:cNvPr id="14340" name="Segnaposto numero diapositiva 3">
            <a:extLst>
              <a:ext uri="{FF2B5EF4-FFF2-40B4-BE49-F238E27FC236}">
                <a16:creationId xmlns:a16="http://schemas.microsoft.com/office/drawing/2014/main" id="{DA977106-4284-ED3A-4A0E-9EDE4264EBA1}"/>
              </a:ext>
            </a:extLst>
          </p:cNvPr>
          <p:cNvSpPr txBox="1">
            <a:spLocks noChangeArrowheads="1"/>
          </p:cNvSpPr>
          <p:nvPr/>
        </p:nvSpPr>
        <p:spPr bwMode="auto">
          <a:xfrm>
            <a:off x="3849688" y="9428163"/>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0FD70F98-41C2-4D07-A89D-B42315467142}" type="slidenum">
              <a:rPr lang="it-IT" altLang="it-IT" sz="1200">
                <a:solidFill>
                  <a:srgbClr val="000000"/>
                </a:solidFill>
              </a:rPr>
              <a:pPr algn="r" eaLnBrk="1" hangingPunct="1"/>
              <a:t>16</a:t>
            </a:fld>
            <a:endParaRPr lang="it-IT" altLang="it-IT"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66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3A0B143-408D-4F54-D94E-A6832395415F}"/>
              </a:ext>
            </a:extLst>
          </p:cNvPr>
          <p:cNvSpPr>
            <a:spLocks noGrp="1" noChangeArrowheads="1"/>
          </p:cNvSpPr>
          <p:nvPr>
            <p:ph type="dt" sz="half" idx="10"/>
          </p:nvPr>
        </p:nvSpPr>
        <p:spPr>
          <a:xfrm>
            <a:off x="1005205" y="10517696"/>
            <a:ext cx="4623943" cy="276999"/>
          </a:xfrm>
          <a:ln/>
        </p:spPr>
        <p:txBody>
          <a:bodyPr/>
          <a:lstStyle>
            <a:lvl1pPr>
              <a:defRPr/>
            </a:lvl1pPr>
          </a:lstStyle>
          <a:p>
            <a:pPr>
              <a:defRPr/>
            </a:pPr>
            <a:endParaRPr lang="it-IT" altLang="en-US"/>
          </a:p>
        </p:txBody>
      </p:sp>
      <p:sp>
        <p:nvSpPr>
          <p:cNvPr id="3" name="Rectangle 6">
            <a:extLst>
              <a:ext uri="{FF2B5EF4-FFF2-40B4-BE49-F238E27FC236}">
                <a16:creationId xmlns:a16="http://schemas.microsoft.com/office/drawing/2014/main" id="{18BDEBAF-FF48-8769-B7A5-0BC685440959}"/>
              </a:ext>
            </a:extLst>
          </p:cNvPr>
          <p:cNvSpPr>
            <a:spLocks noGrp="1" noChangeArrowheads="1"/>
          </p:cNvSpPr>
          <p:nvPr>
            <p:ph type="ftr" sz="quarter" idx="11"/>
          </p:nvPr>
        </p:nvSpPr>
        <p:spPr>
          <a:xfrm>
            <a:off x="6835394" y="10517696"/>
            <a:ext cx="6433312" cy="276999"/>
          </a:xfrm>
          <a:ln/>
        </p:spPr>
        <p:txBody>
          <a:bodyPr/>
          <a:lstStyle>
            <a:lvl1pPr>
              <a:defRPr/>
            </a:lvl1pPr>
          </a:lstStyle>
          <a:p>
            <a:pPr>
              <a:defRPr/>
            </a:pPr>
            <a:r>
              <a:rPr lang="it-IT" altLang="en-US"/>
              <a:t>Università degli Studi di Messina</a:t>
            </a:r>
          </a:p>
        </p:txBody>
      </p:sp>
      <p:sp>
        <p:nvSpPr>
          <p:cNvPr id="4" name="Rectangle 7">
            <a:extLst>
              <a:ext uri="{FF2B5EF4-FFF2-40B4-BE49-F238E27FC236}">
                <a16:creationId xmlns:a16="http://schemas.microsoft.com/office/drawing/2014/main" id="{DFCC4128-7286-25F4-ECF6-4EA3132092BC}"/>
              </a:ext>
            </a:extLst>
          </p:cNvPr>
          <p:cNvSpPr>
            <a:spLocks noGrp="1" noChangeArrowheads="1"/>
          </p:cNvSpPr>
          <p:nvPr>
            <p:ph type="sldNum" sz="quarter" idx="12"/>
          </p:nvPr>
        </p:nvSpPr>
        <p:spPr>
          <a:xfrm>
            <a:off x="14474953" y="10517696"/>
            <a:ext cx="4623943" cy="276999"/>
          </a:xfrm>
          <a:ln/>
        </p:spPr>
        <p:txBody>
          <a:bodyPr/>
          <a:lstStyle>
            <a:lvl1pPr>
              <a:defRPr/>
            </a:lvl1pPr>
          </a:lstStyle>
          <a:p>
            <a:fld id="{480E5B9C-9080-4924-A2FE-BB0521DEC8D7}" type="slidenum">
              <a:rPr lang="it-IT" altLang="en-US"/>
              <a:pPr/>
              <a:t>‹N›</a:t>
            </a:fld>
            <a:endParaRPr lang="it-IT" altLang="en-US"/>
          </a:p>
        </p:txBody>
      </p:sp>
    </p:spTree>
    <p:extLst>
      <p:ext uri="{BB962C8B-B14F-4D97-AF65-F5344CB8AC3E}">
        <p14:creationId xmlns:p14="http://schemas.microsoft.com/office/powerpoint/2010/main" val="203236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cxnSp>
        <p:nvCxnSpPr>
          <p:cNvPr id="4" name="Connettore diritto 7">
            <a:extLst>
              <a:ext uri="{FF2B5EF4-FFF2-40B4-BE49-F238E27FC236}">
                <a16:creationId xmlns:a16="http://schemas.microsoft.com/office/drawing/2014/main" id="{28BDFF80-5E01-8B8C-5DD7-7B11A8C5F9D3}"/>
              </a:ext>
            </a:extLst>
          </p:cNvPr>
          <p:cNvCxnSpPr>
            <a:cxnSpLocks noChangeShapeType="1"/>
          </p:cNvCxnSpPr>
          <p:nvPr/>
        </p:nvCxnSpPr>
        <p:spPr bwMode="auto">
          <a:xfrm>
            <a:off x="10072992" y="4688669"/>
            <a:ext cx="0" cy="2199040"/>
          </a:xfrm>
          <a:prstGeom prst="straightConnector1">
            <a:avLst/>
          </a:prstGeom>
          <a:noFill/>
          <a:ln w="88897">
            <a:solidFill>
              <a:srgbClr val="2D3C50"/>
            </a:solidFill>
            <a:miter lim="800000"/>
            <a:headEnd/>
            <a:tailEnd/>
          </a:ln>
          <a:extLst>
            <a:ext uri="{909E8E84-426E-40DD-AFC4-6F175D3DCCD1}">
              <a14:hiddenFill xmlns:a14="http://schemas.microsoft.com/office/drawing/2010/main">
                <a:noFill/>
              </a14:hiddenFill>
            </a:ext>
          </a:extLst>
        </p:spPr>
      </p:cxnSp>
      <p:sp>
        <p:nvSpPr>
          <p:cNvPr id="5" name="Rettangolo 8" descr="Bordo del rettangolo con riempimento colorato">
            <a:extLst>
              <a:ext uri="{FF2B5EF4-FFF2-40B4-BE49-F238E27FC236}">
                <a16:creationId xmlns:a16="http://schemas.microsoft.com/office/drawing/2014/main" id="{DC20607D-4232-735B-F0E8-B948B657886F}"/>
              </a:ext>
            </a:extLst>
          </p:cNvPr>
          <p:cNvSpPr>
            <a:spLocks noChangeArrowheads="1"/>
          </p:cNvSpPr>
          <p:nvPr/>
        </p:nvSpPr>
        <p:spPr bwMode="auto">
          <a:xfrm>
            <a:off x="0" y="10686290"/>
            <a:ext cx="5036496" cy="623061"/>
          </a:xfrm>
          <a:prstGeom prst="rect">
            <a:avLst/>
          </a:prstGeom>
          <a:solidFill>
            <a:srgbClr val="EE9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6" name="Rettangolo 9" descr="Bordo del rettangolo con riempimento colorato">
            <a:extLst>
              <a:ext uri="{FF2B5EF4-FFF2-40B4-BE49-F238E27FC236}">
                <a16:creationId xmlns:a16="http://schemas.microsoft.com/office/drawing/2014/main" id="{5A5F7713-91DA-5A05-9773-608DFC89D690}"/>
              </a:ext>
            </a:extLst>
          </p:cNvPr>
          <p:cNvSpPr>
            <a:spLocks noChangeArrowheads="1"/>
          </p:cNvSpPr>
          <p:nvPr/>
        </p:nvSpPr>
        <p:spPr bwMode="auto">
          <a:xfrm>
            <a:off x="5036496" y="10686290"/>
            <a:ext cx="5036496" cy="623061"/>
          </a:xfrm>
          <a:prstGeom prst="rect">
            <a:avLst/>
          </a:prstGeom>
          <a:solidFill>
            <a:srgbClr val="3ABA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7" name="Rettangolo 10" descr="Bordo del rettangolo con riempimento colorato">
            <a:extLst>
              <a:ext uri="{FF2B5EF4-FFF2-40B4-BE49-F238E27FC236}">
                <a16:creationId xmlns:a16="http://schemas.microsoft.com/office/drawing/2014/main" id="{62E72C8B-4826-63B1-AA53-18DA348BDF55}"/>
              </a:ext>
            </a:extLst>
          </p:cNvPr>
          <p:cNvSpPr>
            <a:spLocks noChangeArrowheads="1"/>
          </p:cNvSpPr>
          <p:nvPr/>
        </p:nvSpPr>
        <p:spPr bwMode="auto">
          <a:xfrm>
            <a:off x="10072992" y="10686290"/>
            <a:ext cx="5036496" cy="623061"/>
          </a:xfrm>
          <a:prstGeom prst="rect">
            <a:avLst/>
          </a:prstGeom>
          <a:solidFill>
            <a:srgbClr val="46A0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8" name="Rettangolo 11" descr="Bordo del rettangolo con riempimento colorato">
            <a:extLst>
              <a:ext uri="{FF2B5EF4-FFF2-40B4-BE49-F238E27FC236}">
                <a16:creationId xmlns:a16="http://schemas.microsoft.com/office/drawing/2014/main" id="{3E37EE3D-C99D-2F86-0494-598F6FA37C5A}"/>
              </a:ext>
            </a:extLst>
          </p:cNvPr>
          <p:cNvSpPr>
            <a:spLocks noChangeArrowheads="1"/>
          </p:cNvSpPr>
          <p:nvPr/>
        </p:nvSpPr>
        <p:spPr bwMode="auto">
          <a:xfrm>
            <a:off x="15067604" y="10686290"/>
            <a:ext cx="5036496" cy="623061"/>
          </a:xfrm>
          <a:prstGeom prst="rect">
            <a:avLst/>
          </a:prstGeom>
          <a:solidFill>
            <a:srgbClr val="824D9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2" name="Titolo 1"/>
          <p:cNvSpPr txBox="1">
            <a:spLocks noGrp="1"/>
          </p:cNvSpPr>
          <p:nvPr>
            <p:ph type="ctrTitle"/>
          </p:nvPr>
        </p:nvSpPr>
        <p:spPr>
          <a:xfrm>
            <a:off x="1113741" y="4111281"/>
            <a:ext cx="8197994" cy="913455"/>
          </a:xfrm>
        </p:spPr>
        <p:txBody>
          <a:bodyPr/>
          <a:lstStyle>
            <a:lvl1pPr algn="r">
              <a:defRPr sz="5936"/>
            </a:lvl1pPr>
          </a:lstStyle>
          <a:p>
            <a:pPr lvl="0"/>
            <a:r>
              <a:rPr lang="it-IT"/>
              <a:t>Titolo</a:t>
            </a:r>
          </a:p>
        </p:txBody>
      </p:sp>
      <p:sp>
        <p:nvSpPr>
          <p:cNvPr id="3" name="Sottotitolo 2"/>
          <p:cNvSpPr txBox="1">
            <a:spLocks noGrp="1"/>
          </p:cNvSpPr>
          <p:nvPr>
            <p:ph type="subTitle" idx="1"/>
          </p:nvPr>
        </p:nvSpPr>
        <p:spPr>
          <a:xfrm>
            <a:off x="10832586" y="5559821"/>
            <a:ext cx="8218771" cy="456728"/>
          </a:xfrm>
        </p:spPr>
        <p:txBody>
          <a:bodyPr anchor="ctr"/>
          <a:lstStyle>
            <a:lvl1pPr marL="0" indent="0">
              <a:buNone/>
              <a:defRPr sz="2968">
                <a:solidFill>
                  <a:srgbClr val="262626"/>
                </a:solidFill>
              </a:defRPr>
            </a:lvl1pPr>
          </a:lstStyle>
          <a:p>
            <a:pPr lvl="0"/>
            <a:r>
              <a:rPr lang="it-IT"/>
              <a:t>Sottotitolo</a:t>
            </a:r>
          </a:p>
        </p:txBody>
      </p:sp>
    </p:spTree>
    <p:extLst>
      <p:ext uri="{BB962C8B-B14F-4D97-AF65-F5344CB8AC3E}">
        <p14:creationId xmlns:p14="http://schemas.microsoft.com/office/powerpoint/2010/main" val="278871062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1F5F9"/>
          </a:solidFill>
        </p:spPr>
        <p:txBody>
          <a:bodyPr wrap="square" lIns="0" tIns="0" rIns="0" bIns="0" rtlCol="0"/>
          <a:lstStyle/>
          <a:p>
            <a:endParaRPr/>
          </a:p>
        </p:txBody>
      </p:sp>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10/25/2024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3.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077429" y="502078"/>
            <a:ext cx="247015" cy="334645"/>
          </a:xfrm>
          <a:custGeom>
            <a:avLst/>
            <a:gdLst/>
            <a:ahLst/>
            <a:cxnLst/>
            <a:rect l="l" t="t" r="r" b="b"/>
            <a:pathLst>
              <a:path w="247015" h="334644">
                <a:moveTo>
                  <a:pt x="63977" y="0"/>
                </a:moveTo>
                <a:lnTo>
                  <a:pt x="25025" y="13193"/>
                </a:lnTo>
                <a:lnTo>
                  <a:pt x="2722" y="47537"/>
                </a:lnTo>
                <a:lnTo>
                  <a:pt x="523" y="55600"/>
                </a:lnTo>
                <a:lnTo>
                  <a:pt x="9004" y="95703"/>
                </a:lnTo>
                <a:lnTo>
                  <a:pt x="48689" y="164392"/>
                </a:lnTo>
                <a:lnTo>
                  <a:pt x="85861" y="228788"/>
                </a:lnTo>
                <a:lnTo>
                  <a:pt x="88374" y="233186"/>
                </a:lnTo>
                <a:lnTo>
                  <a:pt x="127954" y="301770"/>
                </a:lnTo>
                <a:lnTo>
                  <a:pt x="132142" y="308995"/>
                </a:lnTo>
                <a:lnTo>
                  <a:pt x="137692" y="315383"/>
                </a:lnTo>
                <a:lnTo>
                  <a:pt x="144288" y="320409"/>
                </a:lnTo>
                <a:lnTo>
                  <a:pt x="150885" y="325539"/>
                </a:lnTo>
                <a:lnTo>
                  <a:pt x="158424" y="329204"/>
                </a:lnTo>
                <a:lnTo>
                  <a:pt x="174549" y="333602"/>
                </a:lnTo>
                <a:lnTo>
                  <a:pt x="182926" y="334125"/>
                </a:lnTo>
                <a:lnTo>
                  <a:pt x="191198" y="332974"/>
                </a:lnTo>
                <a:lnTo>
                  <a:pt x="199470" y="331927"/>
                </a:lnTo>
                <a:lnTo>
                  <a:pt x="207428" y="329204"/>
                </a:lnTo>
                <a:lnTo>
                  <a:pt x="221878" y="320827"/>
                </a:lnTo>
                <a:lnTo>
                  <a:pt x="228265" y="315278"/>
                </a:lnTo>
                <a:lnTo>
                  <a:pt x="233291" y="308681"/>
                </a:lnTo>
                <a:lnTo>
                  <a:pt x="238422" y="302085"/>
                </a:lnTo>
                <a:lnTo>
                  <a:pt x="242086" y="294546"/>
                </a:lnTo>
                <a:lnTo>
                  <a:pt x="246484" y="278420"/>
                </a:lnTo>
                <a:lnTo>
                  <a:pt x="247008" y="269939"/>
                </a:lnTo>
                <a:lnTo>
                  <a:pt x="245856" y="261667"/>
                </a:lnTo>
                <a:lnTo>
                  <a:pt x="244809" y="253395"/>
                </a:lnTo>
                <a:lnTo>
                  <a:pt x="242086" y="245437"/>
                </a:lnTo>
                <a:lnTo>
                  <a:pt x="237898" y="238212"/>
                </a:lnTo>
                <a:lnTo>
                  <a:pt x="118949" y="32250"/>
                </a:lnTo>
                <a:lnTo>
                  <a:pt x="88478" y="4816"/>
                </a:lnTo>
                <a:lnTo>
                  <a:pt x="80416" y="2722"/>
                </a:lnTo>
                <a:lnTo>
                  <a:pt x="72353" y="523"/>
                </a:lnTo>
                <a:lnTo>
                  <a:pt x="63977" y="0"/>
                </a:lnTo>
                <a:close/>
              </a:path>
            </a:pathLst>
          </a:custGeom>
          <a:solidFill>
            <a:srgbClr val="C2D459"/>
          </a:solidFill>
        </p:spPr>
        <p:txBody>
          <a:bodyPr wrap="square" lIns="0" tIns="0" rIns="0" bIns="0" rtlCol="0"/>
          <a:lstStyle/>
          <a:p>
            <a:endParaRPr/>
          </a:p>
        </p:txBody>
      </p:sp>
      <p:pic>
        <p:nvPicPr>
          <p:cNvPr id="3" name="object 3"/>
          <p:cNvPicPr/>
          <p:nvPr/>
        </p:nvPicPr>
        <p:blipFill>
          <a:blip r:embed="rId2" cstate="print"/>
          <a:stretch>
            <a:fillRect/>
          </a:stretch>
        </p:blipFill>
        <p:spPr>
          <a:xfrm>
            <a:off x="19474589" y="502916"/>
            <a:ext cx="127430" cy="126907"/>
          </a:xfrm>
          <a:prstGeom prst="rect">
            <a:avLst/>
          </a:prstGeom>
        </p:spPr>
      </p:pic>
      <p:sp>
        <p:nvSpPr>
          <p:cNvPr id="10" name="object 10"/>
          <p:cNvSpPr/>
          <p:nvPr/>
        </p:nvSpPr>
        <p:spPr>
          <a:xfrm flipH="1" flipV="1">
            <a:off x="437052" y="3144687"/>
            <a:ext cx="45719" cy="3785652"/>
          </a:xfrm>
          <a:custGeom>
            <a:avLst/>
            <a:gdLst/>
            <a:ahLst/>
            <a:cxnLst/>
            <a:rect l="l" t="t" r="r" b="b"/>
            <a:pathLst>
              <a:path w="62865" h="1057910">
                <a:moveTo>
                  <a:pt x="62825" y="0"/>
                </a:moveTo>
                <a:lnTo>
                  <a:pt x="0" y="0"/>
                </a:lnTo>
                <a:lnTo>
                  <a:pt x="0" y="1057559"/>
                </a:lnTo>
                <a:lnTo>
                  <a:pt x="62825" y="1057559"/>
                </a:lnTo>
                <a:lnTo>
                  <a:pt x="62825" y="0"/>
                </a:lnTo>
                <a:close/>
              </a:path>
            </a:pathLst>
          </a:custGeom>
          <a:solidFill>
            <a:srgbClr val="63738A"/>
          </a:solidFill>
        </p:spPr>
        <p:txBody>
          <a:bodyPr wrap="square" lIns="0" tIns="0" rIns="0" bIns="0" rtlCol="0"/>
          <a:lstStyle/>
          <a:p>
            <a:endParaRPr/>
          </a:p>
        </p:txBody>
      </p:sp>
      <p:sp>
        <p:nvSpPr>
          <p:cNvPr id="12" name="CasellaDiTesto 11">
            <a:extLst>
              <a:ext uri="{FF2B5EF4-FFF2-40B4-BE49-F238E27FC236}">
                <a16:creationId xmlns:a16="http://schemas.microsoft.com/office/drawing/2014/main" id="{9F8245C1-2669-3F9C-363D-5BD4B0B6784E}"/>
              </a:ext>
            </a:extLst>
          </p:cNvPr>
          <p:cNvSpPr txBox="1"/>
          <p:nvPr/>
        </p:nvSpPr>
        <p:spPr>
          <a:xfrm>
            <a:off x="742691" y="3107249"/>
            <a:ext cx="8120621" cy="2554545"/>
          </a:xfrm>
          <a:prstGeom prst="rect">
            <a:avLst/>
          </a:prstGeom>
          <a:noFill/>
        </p:spPr>
        <p:txBody>
          <a:bodyPr wrap="square">
            <a:spAutoFit/>
          </a:bodyPr>
          <a:lstStyle/>
          <a:p>
            <a:r>
              <a:rPr lang="it-IT" sz="3200" b="1" dirty="0">
                <a:solidFill>
                  <a:schemeClr val="accent3"/>
                </a:solidFill>
              </a:rPr>
              <a:t>Gli Infermieri protagonisti del cambiamento e dei nuovi modelli assistenziali –  le nuove sfide del PNRR</a:t>
            </a:r>
          </a:p>
          <a:p>
            <a:endParaRPr lang="it-IT" sz="3200" b="1" dirty="0">
              <a:solidFill>
                <a:schemeClr val="accent3"/>
              </a:solidFill>
            </a:endParaRPr>
          </a:p>
          <a:p>
            <a:r>
              <a:rPr lang="it-IT" sz="3200" b="1" dirty="0">
                <a:solidFill>
                  <a:schemeClr val="accent3"/>
                </a:solidFill>
              </a:rPr>
              <a:t>Trapani 25-10-2024</a:t>
            </a:r>
          </a:p>
        </p:txBody>
      </p:sp>
      <p:pic>
        <p:nvPicPr>
          <p:cNvPr id="1026" name="Picture 2" descr="PNRR Missione 6: Il ruolo di Lepida per l'infrastruttura tecnico-informatica della Centrale Operativa Territoriale - Immagine">
            <a:extLst>
              <a:ext uri="{FF2B5EF4-FFF2-40B4-BE49-F238E27FC236}">
                <a16:creationId xmlns:a16="http://schemas.microsoft.com/office/drawing/2014/main" id="{EBDD1668-48F2-942E-97C9-ED4073BD4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3312" y="92075"/>
            <a:ext cx="10942337" cy="11217275"/>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FB28974A-938D-A9F4-D260-F6835B722E60}"/>
              </a:ext>
            </a:extLst>
          </p:cNvPr>
          <p:cNvSpPr txBox="1"/>
          <p:nvPr/>
        </p:nvSpPr>
        <p:spPr>
          <a:xfrm>
            <a:off x="993000" y="6915911"/>
            <a:ext cx="7169281" cy="1323439"/>
          </a:xfrm>
          <a:prstGeom prst="rect">
            <a:avLst/>
          </a:prstGeom>
          <a:noFill/>
        </p:spPr>
        <p:txBody>
          <a:bodyPr wrap="square">
            <a:spAutoFit/>
          </a:bodyPr>
          <a:lstStyle/>
          <a:p>
            <a:pPr algn="ctr"/>
            <a:r>
              <a:rPr lang="it-IT" sz="4000" b="1" dirty="0">
                <a:solidFill>
                  <a:schemeClr val="accent5">
                    <a:lumMod val="75000"/>
                  </a:schemeClr>
                </a:solidFill>
              </a:rPr>
              <a:t>L’Infermiere di Famiglia</a:t>
            </a:r>
          </a:p>
          <a:p>
            <a:pPr algn="ctr"/>
            <a:r>
              <a:rPr lang="it-IT" sz="4000" b="1" dirty="0">
                <a:solidFill>
                  <a:schemeClr val="accent5">
                    <a:lumMod val="75000"/>
                  </a:schemeClr>
                </a:solidFill>
              </a:rPr>
              <a:t> e di Comunità </a:t>
            </a:r>
          </a:p>
        </p:txBody>
      </p:sp>
      <p:sp>
        <p:nvSpPr>
          <p:cNvPr id="11" name="CasellaDiTesto 10">
            <a:extLst>
              <a:ext uri="{FF2B5EF4-FFF2-40B4-BE49-F238E27FC236}">
                <a16:creationId xmlns:a16="http://schemas.microsoft.com/office/drawing/2014/main" id="{CB75BDC8-D074-C865-BAD1-06E1EB5EB0AC}"/>
              </a:ext>
            </a:extLst>
          </p:cNvPr>
          <p:cNvSpPr txBox="1"/>
          <p:nvPr/>
        </p:nvSpPr>
        <p:spPr>
          <a:xfrm>
            <a:off x="742691" y="10203817"/>
            <a:ext cx="6718559" cy="523220"/>
          </a:xfrm>
          <a:prstGeom prst="rect">
            <a:avLst/>
          </a:prstGeom>
          <a:noFill/>
        </p:spPr>
        <p:txBody>
          <a:bodyPr wrap="square">
            <a:spAutoFit/>
          </a:bodyPr>
          <a:lstStyle/>
          <a:p>
            <a:r>
              <a:rPr lang="it-IT" sz="2800" b="1" i="1" dirty="0">
                <a:solidFill>
                  <a:schemeClr val="tx1"/>
                </a:solidFill>
              </a:rPr>
              <a:t>Dott. Giovanni Barone</a:t>
            </a:r>
          </a:p>
        </p:txBody>
      </p:sp>
      <p:pic>
        <p:nvPicPr>
          <p:cNvPr id="4" name="Picture 2" descr="fnopi | Federazione Nazionale Ordini Professioni Infermieristiche">
            <a:extLst>
              <a:ext uri="{FF2B5EF4-FFF2-40B4-BE49-F238E27FC236}">
                <a16:creationId xmlns:a16="http://schemas.microsoft.com/office/drawing/2014/main" id="{E15730F4-3C9A-C479-810F-7A6B799374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5" y="231885"/>
            <a:ext cx="3371850" cy="1209675"/>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D9448982-9EC2-F772-2AC5-ACB1E5E984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4250" y="386750"/>
            <a:ext cx="2667000" cy="1915125"/>
          </a:xfrm>
          <a:prstGeom prst="rect">
            <a:avLst/>
          </a:prstGeom>
        </p:spPr>
      </p:pic>
    </p:spTree>
    <p:extLst>
      <p:ext uri="{BB962C8B-B14F-4D97-AF65-F5344CB8AC3E}">
        <p14:creationId xmlns:p14="http://schemas.microsoft.com/office/powerpoint/2010/main" val="237894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1AF13AF-C82A-B1CE-82DF-7D9C039F54C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8716"/>
          <a:stretch/>
        </p:blipFill>
        <p:spPr>
          <a:xfrm>
            <a:off x="222250" y="4435475"/>
            <a:ext cx="5992238" cy="6430832"/>
          </a:xfrm>
          <a:prstGeom prst="rect">
            <a:avLst/>
          </a:prstGeom>
          <a:ln>
            <a:solidFill>
              <a:schemeClr val="tx1"/>
            </a:solidFill>
          </a:ln>
        </p:spPr>
      </p:pic>
      <p:pic>
        <p:nvPicPr>
          <p:cNvPr id="6" name="Immagine 5">
            <a:extLst>
              <a:ext uri="{FF2B5EF4-FFF2-40B4-BE49-F238E27FC236}">
                <a16:creationId xmlns:a16="http://schemas.microsoft.com/office/drawing/2014/main" id="{9108FB24-5E1D-7147-DEA4-A05AFAFF6A08}"/>
              </a:ext>
            </a:extLst>
          </p:cNvPr>
          <p:cNvPicPr>
            <a:picLocks noChangeAspect="1"/>
          </p:cNvPicPr>
          <p:nvPr/>
        </p:nvPicPr>
        <p:blipFill>
          <a:blip r:embed="rId4">
            <a:extLst>
              <a:ext uri="{28A0092B-C50C-407E-A947-70E740481C1C}">
                <a14:useLocalDpi xmlns:a14="http://schemas.microsoft.com/office/drawing/2010/main" val="0"/>
              </a:ext>
            </a:extLst>
          </a:blip>
          <a:srcRect b="10185"/>
          <a:stretch/>
        </p:blipFill>
        <p:spPr>
          <a:xfrm>
            <a:off x="5632450" y="2301875"/>
            <a:ext cx="6477000" cy="6130751"/>
          </a:xfrm>
          <a:prstGeom prst="rect">
            <a:avLst/>
          </a:prstGeom>
          <a:ln>
            <a:solidFill>
              <a:schemeClr val="tx1"/>
            </a:solidFill>
          </a:ln>
        </p:spPr>
      </p:pic>
      <p:pic>
        <p:nvPicPr>
          <p:cNvPr id="12" name="Immagine 11">
            <a:extLst>
              <a:ext uri="{FF2B5EF4-FFF2-40B4-BE49-F238E27FC236}">
                <a16:creationId xmlns:a16="http://schemas.microsoft.com/office/drawing/2014/main" id="{8292E329-782B-7F3F-360A-BE84152C61BA}"/>
              </a:ext>
            </a:extLst>
          </p:cNvPr>
          <p:cNvPicPr>
            <a:picLocks noChangeAspect="1"/>
          </p:cNvPicPr>
          <p:nvPr/>
        </p:nvPicPr>
        <p:blipFill>
          <a:blip r:embed="rId5">
            <a:extLst>
              <a:ext uri="{28A0092B-C50C-407E-A947-70E740481C1C}">
                <a14:useLocalDpi xmlns:a14="http://schemas.microsoft.com/office/drawing/2010/main" val="0"/>
              </a:ext>
            </a:extLst>
          </a:blip>
          <a:srcRect b="8312"/>
          <a:stretch/>
        </p:blipFill>
        <p:spPr>
          <a:xfrm>
            <a:off x="11887078" y="2835275"/>
            <a:ext cx="7744837" cy="8031033"/>
          </a:xfrm>
          <a:prstGeom prst="rect">
            <a:avLst/>
          </a:prstGeom>
          <a:ln>
            <a:solidFill>
              <a:schemeClr val="tx1"/>
            </a:solidFill>
          </a:ln>
        </p:spPr>
      </p:pic>
      <p:sp>
        <p:nvSpPr>
          <p:cNvPr id="16" name="CasellaDiTesto 15">
            <a:extLst>
              <a:ext uri="{FF2B5EF4-FFF2-40B4-BE49-F238E27FC236}">
                <a16:creationId xmlns:a16="http://schemas.microsoft.com/office/drawing/2014/main" id="{92554C8D-3170-D6FA-F4EC-0AE277AF2F25}"/>
              </a:ext>
            </a:extLst>
          </p:cNvPr>
          <p:cNvSpPr txBox="1"/>
          <p:nvPr/>
        </p:nvSpPr>
        <p:spPr>
          <a:xfrm>
            <a:off x="13100050" y="1121640"/>
            <a:ext cx="6019800" cy="1569660"/>
          </a:xfrm>
          <a:prstGeom prst="rect">
            <a:avLst/>
          </a:prstGeom>
          <a:noFill/>
        </p:spPr>
        <p:txBody>
          <a:bodyPr wrap="square" rtlCol="0">
            <a:spAutoFit/>
          </a:bodyPr>
          <a:lstStyle/>
          <a:p>
            <a:pPr algn="ctr"/>
            <a:r>
              <a:rPr lang="it-IT" sz="2400" b="1" dirty="0">
                <a:latin typeface="+mn-lt"/>
              </a:rPr>
              <a:t>25-ottobre-1970</a:t>
            </a:r>
          </a:p>
          <a:p>
            <a:pPr algn="ctr"/>
            <a:r>
              <a:rPr lang="it-IT" sz="2400" b="1" dirty="0">
                <a:latin typeface="+mn-lt"/>
              </a:rPr>
              <a:t>ANTEPRIMA DI LONDRA</a:t>
            </a:r>
          </a:p>
          <a:p>
            <a:pPr algn="just"/>
            <a:r>
              <a:rPr lang="it-IT" sz="2400" dirty="0">
                <a:latin typeface="+mn-lt"/>
              </a:rPr>
              <a:t> Pierre Cardin mostra in questo design rivoluzionario le nuove divise per gli infermieri</a:t>
            </a:r>
          </a:p>
        </p:txBody>
      </p:sp>
      <p:sp>
        <p:nvSpPr>
          <p:cNvPr id="2" name="CasellaDiTesto 1">
            <a:extLst>
              <a:ext uri="{FF2B5EF4-FFF2-40B4-BE49-F238E27FC236}">
                <a16:creationId xmlns:a16="http://schemas.microsoft.com/office/drawing/2014/main" id="{B58519D9-70A9-732E-C319-EF2D6F9C27AE}"/>
              </a:ext>
            </a:extLst>
          </p:cNvPr>
          <p:cNvSpPr txBox="1"/>
          <p:nvPr/>
        </p:nvSpPr>
        <p:spPr>
          <a:xfrm>
            <a:off x="5379531" y="377500"/>
            <a:ext cx="9345037" cy="1200329"/>
          </a:xfrm>
          <a:prstGeom prst="rect">
            <a:avLst/>
          </a:prstGeom>
          <a:noFill/>
        </p:spPr>
        <p:txBody>
          <a:bodyPr wrap="square" rtlCol="0">
            <a:spAutoFit/>
          </a:bodyPr>
          <a:lstStyle/>
          <a:p>
            <a:r>
              <a:rPr lang="it-IT" sz="7200" b="1" dirty="0">
                <a:solidFill>
                  <a:schemeClr val="accent3"/>
                </a:solidFill>
                <a:latin typeface="Alexandria" pitchFamily="34" charset="0"/>
                <a:ea typeface="Alexandria" pitchFamily="34" charset="-122"/>
              </a:rPr>
              <a:t>Uno sguardo al passato</a:t>
            </a:r>
          </a:p>
        </p:txBody>
      </p:sp>
      <p:sp>
        <p:nvSpPr>
          <p:cNvPr id="4" name="CasellaDiTesto 3">
            <a:extLst>
              <a:ext uri="{FF2B5EF4-FFF2-40B4-BE49-F238E27FC236}">
                <a16:creationId xmlns:a16="http://schemas.microsoft.com/office/drawing/2014/main" id="{04E16309-5007-16E9-E42E-F5F45D3B6F89}"/>
              </a:ext>
            </a:extLst>
          </p:cNvPr>
          <p:cNvSpPr txBox="1"/>
          <p:nvPr/>
        </p:nvSpPr>
        <p:spPr>
          <a:xfrm>
            <a:off x="7127241" y="8760774"/>
            <a:ext cx="3810000" cy="646331"/>
          </a:xfrm>
          <a:prstGeom prst="rect">
            <a:avLst/>
          </a:prstGeom>
          <a:noFill/>
        </p:spPr>
        <p:txBody>
          <a:bodyPr wrap="square" rtlCol="0">
            <a:spAutoFit/>
          </a:bodyPr>
          <a:lstStyle/>
          <a:p>
            <a:r>
              <a:rPr lang="it-IT" dirty="0"/>
              <a:t>FAMILY NURSE PRATICTIONER 1971  USA</a:t>
            </a:r>
          </a:p>
        </p:txBody>
      </p:sp>
    </p:spTree>
    <p:extLst>
      <p:ext uri="{BB962C8B-B14F-4D97-AF65-F5344CB8AC3E}">
        <p14:creationId xmlns:p14="http://schemas.microsoft.com/office/powerpoint/2010/main" val="53902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AC7B75-6C4D-944D-D9D0-BCFBC089A7EC}"/>
              </a:ext>
            </a:extLst>
          </p:cNvPr>
          <p:cNvSpPr>
            <a:spLocks noGrp="1"/>
          </p:cNvSpPr>
          <p:nvPr>
            <p:ph type="title"/>
          </p:nvPr>
        </p:nvSpPr>
        <p:spPr>
          <a:xfrm>
            <a:off x="1005205" y="452374"/>
            <a:ext cx="18093690" cy="830997"/>
          </a:xfrm>
        </p:spPr>
        <p:txBody>
          <a:bodyPr/>
          <a:lstStyle/>
          <a:p>
            <a:r>
              <a:rPr lang="it-IT" sz="5400" dirty="0"/>
              <a:t>FOTO IFEC</a:t>
            </a:r>
            <a:endParaRPr lang="it-IT" dirty="0"/>
          </a:p>
        </p:txBody>
      </p:sp>
    </p:spTree>
    <p:extLst>
      <p:ext uri="{BB962C8B-B14F-4D97-AF65-F5344CB8AC3E}">
        <p14:creationId xmlns:p14="http://schemas.microsoft.com/office/powerpoint/2010/main" val="515532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E7CC8183-4906-03B2-3233-BD99D7AA42A9}"/>
              </a:ext>
            </a:extLst>
          </p:cNvPr>
          <p:cNvSpPr txBox="1">
            <a:spLocks noGrp="1" noChangeArrowheads="1"/>
          </p:cNvSpPr>
          <p:nvPr>
            <p:ph type="ctrTitle" idx="4294967295"/>
          </p:nvPr>
        </p:nvSpPr>
        <p:spPr>
          <a:xfrm>
            <a:off x="11987663" y="5501648"/>
            <a:ext cx="8197850" cy="1230312"/>
          </a:xfrm>
        </p:spPr>
        <p:txBody>
          <a:bodyPr/>
          <a:lstStyle/>
          <a:p>
            <a:pPr algn="ctr" eaLnBrk="1"/>
            <a:r>
              <a:rPr altLang="it-IT" sz="4000" dirty="0" err="1">
                <a:latin typeface="Century Gothic" panose="020B0502020202020204" pitchFamily="34" charset="0"/>
              </a:rPr>
              <a:t>Infermieri</a:t>
            </a:r>
            <a:r>
              <a:rPr altLang="it-IT" sz="4000" dirty="0">
                <a:latin typeface="Century Gothic" panose="020B0502020202020204" pitchFamily="34" charset="0"/>
              </a:rPr>
              <a:t> di </a:t>
            </a:r>
            <a:r>
              <a:rPr altLang="it-IT" sz="4000" dirty="0" err="1">
                <a:latin typeface="Century Gothic" panose="020B0502020202020204" pitchFamily="34" charset="0"/>
              </a:rPr>
              <a:t>Famiglia</a:t>
            </a:r>
            <a:r>
              <a:rPr altLang="it-IT" sz="4000" dirty="0">
                <a:latin typeface="Century Gothic" panose="020B0502020202020204" pitchFamily="34" charset="0"/>
              </a:rPr>
              <a:t> e di </a:t>
            </a:r>
            <a:r>
              <a:rPr altLang="it-IT" sz="4000" dirty="0" err="1">
                <a:latin typeface="Century Gothic" panose="020B0502020202020204" pitchFamily="34" charset="0"/>
              </a:rPr>
              <a:t>Comunità</a:t>
            </a:r>
            <a:endParaRPr altLang="it-IT" sz="4000" dirty="0">
              <a:latin typeface="Century Gothic" panose="020B0502020202020204" pitchFamily="34" charset="0"/>
            </a:endParaRPr>
          </a:p>
        </p:txBody>
      </p:sp>
      <p:sp>
        <p:nvSpPr>
          <p:cNvPr id="9221" name="Rettangolo 4">
            <a:extLst>
              <a:ext uri="{FF2B5EF4-FFF2-40B4-BE49-F238E27FC236}">
                <a16:creationId xmlns:a16="http://schemas.microsoft.com/office/drawing/2014/main" id="{565158CC-B36F-CCB6-32D5-99946335B46C}"/>
              </a:ext>
            </a:extLst>
          </p:cNvPr>
          <p:cNvSpPr>
            <a:spLocks noChangeArrowheads="1"/>
          </p:cNvSpPr>
          <p:nvPr/>
        </p:nvSpPr>
        <p:spPr bwMode="auto">
          <a:xfrm>
            <a:off x="9471562" y="4438845"/>
            <a:ext cx="1188445" cy="3355919"/>
          </a:xfrm>
          <a:prstGeom prst="rect">
            <a:avLst/>
          </a:prstGeom>
          <a:solidFill>
            <a:srgbClr val="F1F5F9"/>
          </a:solidFill>
          <a:ln>
            <a:noFill/>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9223" name="Rettangolo 7">
            <a:extLst>
              <a:ext uri="{FF2B5EF4-FFF2-40B4-BE49-F238E27FC236}">
                <a16:creationId xmlns:a16="http://schemas.microsoft.com/office/drawing/2014/main" id="{5C8CB53F-1074-4846-9D11-8D20F8B99B38}"/>
              </a:ext>
            </a:extLst>
          </p:cNvPr>
          <p:cNvSpPr>
            <a:spLocks noChangeArrowheads="1"/>
          </p:cNvSpPr>
          <p:nvPr/>
        </p:nvSpPr>
        <p:spPr bwMode="auto">
          <a:xfrm>
            <a:off x="9025792" y="7236183"/>
            <a:ext cx="7686106" cy="3184637"/>
          </a:xfrm>
          <a:prstGeom prst="rect">
            <a:avLst/>
          </a:prstGeom>
          <a:noFill/>
          <a:ln w="19046">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9224" name="CasellaDiTesto 8">
            <a:extLst>
              <a:ext uri="{FF2B5EF4-FFF2-40B4-BE49-F238E27FC236}">
                <a16:creationId xmlns:a16="http://schemas.microsoft.com/office/drawing/2014/main" id="{79B0F920-E333-A808-9B88-9888F2B5639B}"/>
              </a:ext>
            </a:extLst>
          </p:cNvPr>
          <p:cNvSpPr txBox="1">
            <a:spLocks noChangeArrowheads="1"/>
          </p:cNvSpPr>
          <p:nvPr/>
        </p:nvSpPr>
        <p:spPr bwMode="auto">
          <a:xfrm>
            <a:off x="9025792" y="7373832"/>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buFont typeface="Wingdings" panose="05000000000000000000" pitchFamily="2" charset="2"/>
              <a:buChar char="q"/>
            </a:pPr>
            <a:r>
              <a:rPr lang="it-IT" altLang="it-IT" sz="2400" dirty="0">
                <a:solidFill>
                  <a:srgbClr val="000000"/>
                </a:solidFill>
                <a:latin typeface="Segoe UI" panose="020B0502040204020203" pitchFamily="34" charset="0"/>
              </a:rPr>
              <a:t>VALDERICE</a:t>
            </a:r>
          </a:p>
          <a:p>
            <a:pPr eaLnBrk="1" hangingPunct="1">
              <a:buSzPct val="100000"/>
              <a:buFont typeface="Wingdings" panose="05000000000000000000" pitchFamily="2" charset="2"/>
              <a:buChar char="q"/>
            </a:pPr>
            <a:r>
              <a:rPr lang="it-IT" altLang="it-IT" sz="2400" dirty="0">
                <a:solidFill>
                  <a:srgbClr val="000000"/>
                </a:solidFill>
                <a:latin typeface="Segoe UI" panose="020B0502040204020203" pitchFamily="34" charset="0"/>
              </a:rPr>
              <a:t>CUSTONACI</a:t>
            </a:r>
          </a:p>
          <a:p>
            <a:pPr eaLnBrk="1" hangingPunct="1">
              <a:buSzPct val="100000"/>
              <a:buFont typeface="Wingdings" panose="05000000000000000000" pitchFamily="2" charset="2"/>
              <a:buChar char="q"/>
            </a:pPr>
            <a:r>
              <a:rPr lang="it-IT" altLang="it-IT" sz="2400" dirty="0">
                <a:solidFill>
                  <a:srgbClr val="000000"/>
                </a:solidFill>
                <a:latin typeface="Segoe UI" panose="020B0502040204020203" pitchFamily="34" charset="0"/>
              </a:rPr>
              <a:t>BUSETO PALIZZOLO</a:t>
            </a:r>
          </a:p>
          <a:p>
            <a:pPr eaLnBrk="1" hangingPunct="1">
              <a:buSzPct val="100000"/>
              <a:buFont typeface="Wingdings" panose="05000000000000000000" pitchFamily="2" charset="2"/>
              <a:buChar char="q"/>
            </a:pPr>
            <a:r>
              <a:rPr lang="it-IT" altLang="it-IT" sz="2400" dirty="0">
                <a:solidFill>
                  <a:srgbClr val="000000"/>
                </a:solidFill>
                <a:latin typeface="Segoe UI" panose="020B0502040204020203" pitchFamily="34" charset="0"/>
              </a:rPr>
              <a:t>SAN VITO LO CAPO</a:t>
            </a:r>
          </a:p>
          <a:p>
            <a:pPr eaLnBrk="1" hangingPunct="1">
              <a:buSzPct val="100000"/>
              <a:buFont typeface="Wingdings" panose="05000000000000000000" pitchFamily="2" charset="2"/>
              <a:buChar char="q"/>
            </a:pPr>
            <a:r>
              <a:rPr lang="it-IT" altLang="it-IT" sz="2400" dirty="0">
                <a:solidFill>
                  <a:srgbClr val="000000"/>
                </a:solidFill>
                <a:latin typeface="Segoe UI" panose="020B0502040204020203" pitchFamily="34" charset="0"/>
              </a:rPr>
              <a:t>FULGATORE</a:t>
            </a:r>
          </a:p>
          <a:p>
            <a:pPr eaLnBrk="1" hangingPunct="1">
              <a:buSzPct val="100000"/>
              <a:buFont typeface="Wingdings" panose="05000000000000000000" pitchFamily="2" charset="2"/>
              <a:buChar char="q"/>
            </a:pPr>
            <a:r>
              <a:rPr lang="it-IT" altLang="it-IT" sz="2400" dirty="0">
                <a:solidFill>
                  <a:srgbClr val="000000"/>
                </a:solidFill>
                <a:latin typeface="Segoe UI" panose="020B0502040204020203" pitchFamily="34" charset="0"/>
              </a:rPr>
              <a:t>MARAUSA</a:t>
            </a:r>
          </a:p>
          <a:p>
            <a:pPr eaLnBrk="1" hangingPunct="1">
              <a:buSzPct val="100000"/>
              <a:buFont typeface="Wingdings" panose="05000000000000000000" pitchFamily="2" charset="2"/>
              <a:buChar char="q"/>
            </a:pPr>
            <a:r>
              <a:rPr lang="it-IT" altLang="it-IT" sz="2400" dirty="0">
                <a:solidFill>
                  <a:srgbClr val="000000"/>
                </a:solidFill>
                <a:latin typeface="Segoe UI" panose="020B0502040204020203" pitchFamily="34" charset="0"/>
              </a:rPr>
              <a:t>PACECO</a:t>
            </a:r>
          </a:p>
          <a:p>
            <a:pPr eaLnBrk="1" hangingPunct="1">
              <a:buSzPct val="100000"/>
              <a:buFont typeface="Wingdings" panose="05000000000000000000" pitchFamily="2" charset="2"/>
              <a:buChar char="q"/>
            </a:pPr>
            <a:r>
              <a:rPr lang="it-IT" altLang="it-IT" sz="2400" dirty="0">
                <a:solidFill>
                  <a:srgbClr val="000000"/>
                </a:solidFill>
                <a:latin typeface="Segoe UI" panose="020B0502040204020203" pitchFamily="34" charset="0"/>
              </a:rPr>
              <a:t>SEDI INSULARI : FAVIGNANA, LEVANZO, MARETTIMO</a:t>
            </a:r>
          </a:p>
        </p:txBody>
      </p:sp>
      <p:sp>
        <p:nvSpPr>
          <p:cNvPr id="9225" name="Freccia angolare in su 9">
            <a:extLst>
              <a:ext uri="{FF2B5EF4-FFF2-40B4-BE49-F238E27FC236}">
                <a16:creationId xmlns:a16="http://schemas.microsoft.com/office/drawing/2014/main" id="{4ED57902-219F-C616-54A8-F5EC1722931E}"/>
              </a:ext>
            </a:extLst>
          </p:cNvPr>
          <p:cNvSpPr>
            <a:spLocks/>
          </p:cNvSpPr>
          <p:nvPr/>
        </p:nvSpPr>
        <p:spPr bwMode="auto">
          <a:xfrm rot="16200004" flipH="1">
            <a:off x="16385166" y="7107200"/>
            <a:ext cx="2631991" cy="1375128"/>
          </a:xfrm>
          <a:custGeom>
            <a:avLst/>
            <a:gdLst>
              <a:gd name="T0" fmla="*/ 555717 w 1111434"/>
              <a:gd name="T1" fmla="*/ 0 h 986546"/>
              <a:gd name="T2" fmla="*/ 1111434 w 1111434"/>
              <a:gd name="T3" fmla="*/ 493273 h 986546"/>
              <a:gd name="T4" fmla="*/ 555717 w 1111434"/>
              <a:gd name="T5" fmla="*/ 986546 h 986546"/>
              <a:gd name="T6" fmla="*/ 0 w 1111434"/>
              <a:gd name="T7" fmla="*/ 493273 h 986546"/>
              <a:gd name="T8" fmla="*/ 864798 w 1111434"/>
              <a:gd name="T9" fmla="*/ 0 h 986546"/>
              <a:gd name="T10" fmla="*/ 618161 w 1111434"/>
              <a:gd name="T11" fmla="*/ 246637 h 986546"/>
              <a:gd name="T12" fmla="*/ 0 w 1111434"/>
              <a:gd name="T13" fmla="*/ 863228 h 986546"/>
              <a:gd name="T14" fmla="*/ 494058 w 1111434"/>
              <a:gd name="T15" fmla="*/ 986546 h 986546"/>
              <a:gd name="T16" fmla="*/ 988116 w 1111434"/>
              <a:gd name="T17" fmla="*/ 616591 h 986546"/>
              <a:gd name="T18" fmla="*/ 1111434 w 1111434"/>
              <a:gd name="T19" fmla="*/ 246637 h 986546"/>
              <a:gd name="T20" fmla="*/ 17694720 60000 65536"/>
              <a:gd name="T21" fmla="*/ 0 60000 65536"/>
              <a:gd name="T22" fmla="*/ 5898240 60000 65536"/>
              <a:gd name="T23" fmla="*/ 11796480 60000 65536"/>
              <a:gd name="T24" fmla="*/ 17694720 60000 65536"/>
              <a:gd name="T25" fmla="*/ 11796480 60000 65536"/>
              <a:gd name="T26" fmla="*/ 11796480 60000 65536"/>
              <a:gd name="T27" fmla="*/ 5898240 60000 65536"/>
              <a:gd name="T28" fmla="*/ 0 60000 65536"/>
              <a:gd name="T29" fmla="*/ 0 60000 65536"/>
              <a:gd name="T30" fmla="*/ 0 w 1111434"/>
              <a:gd name="T31" fmla="*/ 739910 h 986546"/>
              <a:gd name="T32" fmla="*/ 988116 w 1111434"/>
              <a:gd name="T33" fmla="*/ 986546 h 9865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1434" h="986546">
                <a:moveTo>
                  <a:pt x="0" y="739910"/>
                </a:moveTo>
                <a:lnTo>
                  <a:pt x="741479" y="739910"/>
                </a:lnTo>
                <a:lnTo>
                  <a:pt x="741479" y="246637"/>
                </a:lnTo>
                <a:lnTo>
                  <a:pt x="618161" y="246637"/>
                </a:lnTo>
                <a:lnTo>
                  <a:pt x="864798" y="0"/>
                </a:lnTo>
                <a:lnTo>
                  <a:pt x="1111434" y="246637"/>
                </a:lnTo>
                <a:lnTo>
                  <a:pt x="988116" y="246637"/>
                </a:lnTo>
                <a:lnTo>
                  <a:pt x="988116" y="986546"/>
                </a:lnTo>
                <a:lnTo>
                  <a:pt x="0" y="986546"/>
                </a:lnTo>
                <a:lnTo>
                  <a:pt x="0" y="739910"/>
                </a:lnTo>
                <a:close/>
              </a:path>
            </a:pathLst>
          </a:custGeom>
          <a:noFill/>
          <a:ln w="12701" cap="flat">
            <a:solidFill>
              <a:srgbClr val="FFC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nchorCtr="1"/>
          <a:lstStyle/>
          <a:p>
            <a:endParaRPr lang="it-IT"/>
          </a:p>
        </p:txBody>
      </p:sp>
      <p:pic>
        <p:nvPicPr>
          <p:cNvPr id="13" name="Immagine 12">
            <a:extLst>
              <a:ext uri="{FF2B5EF4-FFF2-40B4-BE49-F238E27FC236}">
                <a16:creationId xmlns:a16="http://schemas.microsoft.com/office/drawing/2014/main" id="{5AB2C6B3-7EFA-D511-F4AF-1431B25BBC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41667" t="13704" r="28750" b="14444"/>
          <a:stretch/>
        </p:blipFill>
        <p:spPr>
          <a:xfrm>
            <a:off x="168045" y="244475"/>
            <a:ext cx="7975861" cy="10896600"/>
          </a:xfrm>
          <a:prstGeom prst="rect">
            <a:avLst/>
          </a:prstGeom>
          <a:ln>
            <a:solidFill>
              <a:schemeClr val="tx1"/>
            </a:solidFill>
          </a:ln>
        </p:spPr>
      </p:pic>
      <p:sp>
        <p:nvSpPr>
          <p:cNvPr id="14" name="Rettangolo 13">
            <a:extLst>
              <a:ext uri="{FF2B5EF4-FFF2-40B4-BE49-F238E27FC236}">
                <a16:creationId xmlns:a16="http://schemas.microsoft.com/office/drawing/2014/main" id="{C6EF6C2B-EB33-01C4-CEDC-821AC4C592E0}"/>
              </a:ext>
            </a:extLst>
          </p:cNvPr>
          <p:cNvSpPr/>
          <p:nvPr/>
        </p:nvSpPr>
        <p:spPr>
          <a:xfrm>
            <a:off x="9061450" y="395149"/>
            <a:ext cx="9678653" cy="2308324"/>
          </a:xfrm>
          <a:prstGeom prst="rect">
            <a:avLst/>
          </a:prstGeom>
          <a:noFill/>
        </p:spPr>
        <p:txBody>
          <a:bodyPr wrap="square" lIns="91440" tIns="45720" rIns="91440" bIns="45720">
            <a:spAutoFit/>
          </a:bodyPr>
          <a:lstStyle/>
          <a:p>
            <a:pPr algn="ctr"/>
            <a:r>
              <a:rPr lang="it-IT" sz="4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lexandria" pitchFamily="34" charset="0"/>
                <a:ea typeface="Alexandria" pitchFamily="34" charset="-122"/>
              </a:rPr>
              <a:t>ESPERIENZE A CONFRONTO DELL’IFEC </a:t>
            </a:r>
          </a:p>
          <a:p>
            <a:pPr algn="ctr"/>
            <a:r>
              <a:rPr lang="it-IT" sz="4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lexandria" pitchFamily="34" charset="0"/>
                <a:ea typeface="Alexandria" pitchFamily="34" charset="-122"/>
              </a:rPr>
              <a:t>PROGETTO PILOTA ASP TRAPANI (DIRETTO SANITARIO N.50)</a:t>
            </a:r>
            <a:endParaRPr lang="it-IT" sz="4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ttangolo 3">
            <a:extLst>
              <a:ext uri="{FF2B5EF4-FFF2-40B4-BE49-F238E27FC236}">
                <a16:creationId xmlns:a16="http://schemas.microsoft.com/office/drawing/2014/main" id="{8252E18A-5583-3B7C-BAAD-CACE7E9442AF}"/>
              </a:ext>
            </a:extLst>
          </p:cNvPr>
          <p:cNvSpPr>
            <a:spLocks noChangeArrowheads="1"/>
          </p:cNvSpPr>
          <p:nvPr/>
        </p:nvSpPr>
        <p:spPr bwMode="auto">
          <a:xfrm>
            <a:off x="7007641" y="1649562"/>
            <a:ext cx="1319332" cy="1243418"/>
          </a:xfrm>
          <a:prstGeom prst="rect">
            <a:avLst/>
          </a:prstGeom>
          <a:solidFill>
            <a:srgbClr val="BC790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a:solidFill>
                  <a:srgbClr val="FFFFFF"/>
                </a:solidFill>
                <a:latin typeface="Segoe UI" panose="020B0502040204020203" pitchFamily="34" charset="0"/>
              </a:rPr>
              <a:t>I</a:t>
            </a:r>
          </a:p>
        </p:txBody>
      </p:sp>
      <p:sp>
        <p:nvSpPr>
          <p:cNvPr id="11267" name="Rettangolo 4">
            <a:extLst>
              <a:ext uri="{FF2B5EF4-FFF2-40B4-BE49-F238E27FC236}">
                <a16:creationId xmlns:a16="http://schemas.microsoft.com/office/drawing/2014/main" id="{49E5DF94-F1B0-6FEE-01F7-D64353184974}"/>
              </a:ext>
            </a:extLst>
          </p:cNvPr>
          <p:cNvSpPr>
            <a:spLocks noChangeArrowheads="1"/>
          </p:cNvSpPr>
          <p:nvPr/>
        </p:nvSpPr>
        <p:spPr bwMode="auto">
          <a:xfrm>
            <a:off x="8949990" y="1649562"/>
            <a:ext cx="1319332" cy="1243418"/>
          </a:xfrm>
          <a:prstGeom prst="rect">
            <a:avLst/>
          </a:prstGeom>
          <a:solidFill>
            <a:srgbClr val="2C8B7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a:solidFill>
                  <a:srgbClr val="FFFFFF"/>
                </a:solidFill>
                <a:latin typeface="Segoe UI" panose="020B0502040204020203" pitchFamily="34" charset="0"/>
              </a:rPr>
              <a:t>F</a:t>
            </a:r>
          </a:p>
        </p:txBody>
      </p:sp>
      <p:sp>
        <p:nvSpPr>
          <p:cNvPr id="11268" name="Rettangolo 5">
            <a:extLst>
              <a:ext uri="{FF2B5EF4-FFF2-40B4-BE49-F238E27FC236}">
                <a16:creationId xmlns:a16="http://schemas.microsoft.com/office/drawing/2014/main" id="{1C3C7BB4-31E8-749B-B4B1-55E9B2FF1993}"/>
              </a:ext>
            </a:extLst>
          </p:cNvPr>
          <p:cNvSpPr>
            <a:spLocks noChangeArrowheads="1"/>
          </p:cNvSpPr>
          <p:nvPr/>
        </p:nvSpPr>
        <p:spPr bwMode="auto">
          <a:xfrm>
            <a:off x="10892339" y="1649562"/>
            <a:ext cx="1319332" cy="1243418"/>
          </a:xfrm>
          <a:prstGeom prst="rect">
            <a:avLst/>
          </a:prstGeom>
          <a:solidFill>
            <a:srgbClr val="257CB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a:solidFill>
                  <a:srgbClr val="FFFFFF"/>
                </a:solidFill>
                <a:latin typeface="Segoe UI" panose="020B0502040204020203" pitchFamily="34" charset="0"/>
              </a:rPr>
              <a:t>C</a:t>
            </a:r>
          </a:p>
        </p:txBody>
      </p:sp>
      <p:pic>
        <p:nvPicPr>
          <p:cNvPr id="11269" name="Immagine 16" descr="Concorso ASP Trapani per 50 amministrativi, si cercano laureati in  giurisprudenza">
            <a:extLst>
              <a:ext uri="{FF2B5EF4-FFF2-40B4-BE49-F238E27FC236}">
                <a16:creationId xmlns:a16="http://schemas.microsoft.com/office/drawing/2014/main" id="{75BC35CE-FCBC-8BB8-83EE-D7D54ECCB1BD}"/>
              </a:ext>
            </a:extLst>
          </p:cNvPr>
          <p:cNvPicPr>
            <a:picLocks noChangeAspect="1" noChangeArrowheads="1"/>
          </p:cNvPicPr>
          <p:nvPr/>
        </p:nvPicPr>
        <p:blipFill>
          <a:blip r:embed="rId2">
            <a:clrChange>
              <a:clrFrom>
                <a:srgbClr val="FEEFE1"/>
              </a:clrFrom>
              <a:clrTo>
                <a:srgbClr val="FEEFE1">
                  <a:alpha val="0"/>
                </a:srgbClr>
              </a:clrTo>
            </a:clrChange>
            <a:extLst>
              <a:ext uri="{28A0092B-C50C-407E-A947-70E740481C1C}">
                <a14:useLocalDpi xmlns:a14="http://schemas.microsoft.com/office/drawing/2010/main" val="0"/>
              </a:ext>
            </a:extLst>
          </a:blip>
          <a:srcRect l="23637" t="23415" r="25867" b="21452"/>
          <a:stretch>
            <a:fillRect/>
          </a:stretch>
        </p:blipFill>
        <p:spPr bwMode="auto">
          <a:xfrm>
            <a:off x="1112533" y="735978"/>
            <a:ext cx="2240769" cy="134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ttangolo 18">
            <a:extLst>
              <a:ext uri="{FF2B5EF4-FFF2-40B4-BE49-F238E27FC236}">
                <a16:creationId xmlns:a16="http://schemas.microsoft.com/office/drawing/2014/main" id="{64FEC6ED-E685-4A62-CDA5-B0720F763E75}"/>
              </a:ext>
            </a:extLst>
          </p:cNvPr>
          <p:cNvSpPr>
            <a:spLocks noChangeArrowheads="1"/>
          </p:cNvSpPr>
          <p:nvPr/>
        </p:nvSpPr>
        <p:spPr bwMode="auto">
          <a:xfrm>
            <a:off x="3876846" y="3453173"/>
            <a:ext cx="5382035" cy="89264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sz="2400" b="1" dirty="0">
                <a:solidFill>
                  <a:srgbClr val="000000"/>
                </a:solidFill>
                <a:latin typeface="Segoe UI" panose="020B0502040204020203" pitchFamily="34" charset="0"/>
              </a:rPr>
              <a:t>ATTIVITA’ AMBULATORIALI</a:t>
            </a:r>
          </a:p>
        </p:txBody>
      </p:sp>
      <p:sp>
        <p:nvSpPr>
          <p:cNvPr id="11271" name="Rettangolo 19">
            <a:extLst>
              <a:ext uri="{FF2B5EF4-FFF2-40B4-BE49-F238E27FC236}">
                <a16:creationId xmlns:a16="http://schemas.microsoft.com/office/drawing/2014/main" id="{9FBAD452-DE9D-9898-03A1-F2AB56817FCE}"/>
              </a:ext>
            </a:extLst>
          </p:cNvPr>
          <p:cNvSpPr>
            <a:spLocks noChangeArrowheads="1"/>
          </p:cNvSpPr>
          <p:nvPr/>
        </p:nvSpPr>
        <p:spPr bwMode="auto">
          <a:xfrm>
            <a:off x="9905457" y="3453173"/>
            <a:ext cx="5384654" cy="89264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sz="2400" b="1" dirty="0">
                <a:solidFill>
                  <a:srgbClr val="000000"/>
                </a:solidFill>
                <a:latin typeface="Segoe UI" panose="020B0502040204020203" pitchFamily="34" charset="0"/>
              </a:rPr>
              <a:t>ATTIVITA’ DOMICILIARI</a:t>
            </a:r>
          </a:p>
        </p:txBody>
      </p:sp>
      <p:sp>
        <p:nvSpPr>
          <p:cNvPr id="11272" name="Rettangolo 20">
            <a:extLst>
              <a:ext uri="{FF2B5EF4-FFF2-40B4-BE49-F238E27FC236}">
                <a16:creationId xmlns:a16="http://schemas.microsoft.com/office/drawing/2014/main" id="{D6ED1757-9D0D-A98F-9101-2D27FB6FD54F}"/>
              </a:ext>
            </a:extLst>
          </p:cNvPr>
          <p:cNvSpPr>
            <a:spLocks noChangeArrowheads="1"/>
          </p:cNvSpPr>
          <p:nvPr/>
        </p:nvSpPr>
        <p:spPr bwMode="auto">
          <a:xfrm>
            <a:off x="3876846" y="4751563"/>
            <a:ext cx="5382035" cy="4343713"/>
          </a:xfrm>
          <a:prstGeom prst="rect">
            <a:avLst/>
          </a:prstGeom>
          <a:noFill/>
          <a:ln w="19046">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11273" name="Rettangolo 21">
            <a:extLst>
              <a:ext uri="{FF2B5EF4-FFF2-40B4-BE49-F238E27FC236}">
                <a16:creationId xmlns:a16="http://schemas.microsoft.com/office/drawing/2014/main" id="{A9CDBB1F-AA39-23EE-5D96-6AB2FDCA2518}"/>
              </a:ext>
            </a:extLst>
          </p:cNvPr>
          <p:cNvSpPr>
            <a:spLocks noChangeArrowheads="1"/>
          </p:cNvSpPr>
          <p:nvPr/>
        </p:nvSpPr>
        <p:spPr bwMode="auto">
          <a:xfrm>
            <a:off x="9905457" y="4801299"/>
            <a:ext cx="5384654" cy="4277357"/>
          </a:xfrm>
          <a:prstGeom prst="rect">
            <a:avLst/>
          </a:prstGeom>
          <a:noFill/>
          <a:ln w="19046">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11275" name="CasellaDiTesto 26">
            <a:extLst>
              <a:ext uri="{FF2B5EF4-FFF2-40B4-BE49-F238E27FC236}">
                <a16:creationId xmlns:a16="http://schemas.microsoft.com/office/drawing/2014/main" id="{F5B0F961-C9EA-6BD2-B28E-0607D0C80AFD}"/>
              </a:ext>
            </a:extLst>
          </p:cNvPr>
          <p:cNvSpPr txBox="1">
            <a:spLocks noChangeArrowheads="1"/>
          </p:cNvSpPr>
          <p:nvPr/>
        </p:nvSpPr>
        <p:spPr bwMode="auto">
          <a:xfrm>
            <a:off x="10052050" y="5130665"/>
            <a:ext cx="4953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buFont typeface="Wingdings" panose="05000000000000000000" pitchFamily="2" charset="2"/>
              <a:buChar char="q"/>
            </a:pPr>
            <a:r>
              <a:rPr lang="it-IT" altLang="it-IT" sz="2800" dirty="0">
                <a:solidFill>
                  <a:srgbClr val="000000"/>
                </a:solidFill>
                <a:latin typeface="Segoe UI" panose="020B0502040204020203" pitchFamily="34" charset="0"/>
              </a:rPr>
              <a:t>GESTIONE CATETERE VESCICALE</a:t>
            </a:r>
          </a:p>
          <a:p>
            <a:pPr eaLnBrk="1" hangingPunct="1">
              <a:buSzPct val="100000"/>
              <a:buFont typeface="Wingdings" panose="05000000000000000000" pitchFamily="2" charset="2"/>
              <a:buChar char="q"/>
            </a:pPr>
            <a:endParaRPr lang="it-IT" altLang="it-IT" sz="2800" dirty="0">
              <a:solidFill>
                <a:srgbClr val="000000"/>
              </a:solidFill>
              <a:latin typeface="Segoe UI" panose="020B0502040204020203" pitchFamily="34" charset="0"/>
            </a:endParaRPr>
          </a:p>
          <a:p>
            <a:pPr eaLnBrk="1" hangingPunct="1">
              <a:buSzPct val="100000"/>
              <a:buFont typeface="Wingdings" panose="05000000000000000000" pitchFamily="2" charset="2"/>
              <a:buChar char="q"/>
            </a:pPr>
            <a:r>
              <a:rPr lang="it-IT" altLang="it-IT" sz="2800" dirty="0">
                <a:solidFill>
                  <a:srgbClr val="000000"/>
                </a:solidFill>
                <a:latin typeface="Segoe UI" panose="020B0502040204020203" pitchFamily="34" charset="0"/>
              </a:rPr>
              <a:t>EDUCAZIONE SANITARIA</a:t>
            </a:r>
          </a:p>
          <a:p>
            <a:pPr eaLnBrk="1" hangingPunct="1">
              <a:buSzPct val="100000"/>
              <a:buFont typeface="Wingdings" panose="05000000000000000000" pitchFamily="2" charset="2"/>
              <a:buChar char="q"/>
            </a:pPr>
            <a:endParaRPr lang="it-IT" altLang="it-IT" sz="2800" dirty="0">
              <a:solidFill>
                <a:srgbClr val="000000"/>
              </a:solidFill>
              <a:latin typeface="Segoe UI" panose="020B0502040204020203" pitchFamily="34" charset="0"/>
            </a:endParaRPr>
          </a:p>
          <a:p>
            <a:pPr eaLnBrk="1" hangingPunct="1">
              <a:buSzPct val="100000"/>
              <a:buFont typeface="Wingdings" panose="05000000000000000000" pitchFamily="2" charset="2"/>
              <a:buChar char="q"/>
            </a:pPr>
            <a:r>
              <a:rPr lang="it-IT" altLang="it-IT" sz="2800" dirty="0">
                <a:solidFill>
                  <a:srgbClr val="000000"/>
                </a:solidFill>
                <a:latin typeface="Segoe UI" panose="020B0502040204020203" pitchFamily="34" charset="0"/>
              </a:rPr>
              <a:t>VALUTAZIONE GLOBALE DEL PZ E GESTIONE CRONICITÀ </a:t>
            </a:r>
          </a:p>
        </p:txBody>
      </p:sp>
      <p:sp>
        <p:nvSpPr>
          <p:cNvPr id="12" name="CasellaDiTesto 30">
            <a:extLst>
              <a:ext uri="{FF2B5EF4-FFF2-40B4-BE49-F238E27FC236}">
                <a16:creationId xmlns:a16="http://schemas.microsoft.com/office/drawing/2014/main" id="{1454DA21-09D7-F395-59FA-9BC3BE34479F}"/>
              </a:ext>
            </a:extLst>
          </p:cNvPr>
          <p:cNvSpPr txBox="1"/>
          <p:nvPr/>
        </p:nvSpPr>
        <p:spPr>
          <a:xfrm>
            <a:off x="14502176" y="403526"/>
            <a:ext cx="5091469" cy="3289427"/>
          </a:xfrm>
          <a:prstGeom prst="rect">
            <a:avLst/>
          </a:prstGeom>
          <a:noFill/>
          <a:ln cap="flat">
            <a:noFill/>
          </a:ln>
        </p:spPr>
        <p:txBody>
          <a:bodyPr>
            <a:spAutoFit/>
          </a:bodyPr>
          <a:lstStyle/>
          <a:p>
            <a:pPr>
              <a:defRPr sz="1800" b="0" i="0" u="none" strike="noStrike" kern="0" cap="none" spc="0" baseline="0">
                <a:solidFill>
                  <a:srgbClr val="000000"/>
                </a:solidFill>
                <a:uFillTx/>
              </a:defRPr>
            </a:pPr>
            <a:r>
              <a:rPr lang="it-IT" sz="2968">
                <a:solidFill>
                  <a:srgbClr val="000000"/>
                </a:solidFill>
                <a:latin typeface="Segoe UI"/>
              </a:rPr>
              <a:t>IN COLLABORAZIONE CON:</a:t>
            </a:r>
          </a:p>
          <a:p>
            <a:pPr marL="471202" indent="-471202">
              <a:buSzPct val="100000"/>
              <a:buFont typeface="Wingdings" pitchFamily="2"/>
              <a:buChar char="§"/>
              <a:defRPr sz="1800" b="0" i="0" u="none" strike="noStrike" kern="0" cap="none" spc="0" baseline="0">
                <a:solidFill>
                  <a:srgbClr val="000000"/>
                </a:solidFill>
                <a:uFillTx/>
              </a:defRPr>
            </a:pPr>
            <a:r>
              <a:rPr lang="it-IT" sz="2968">
                <a:solidFill>
                  <a:srgbClr val="000000"/>
                </a:solidFill>
                <a:latin typeface="Segoe UI"/>
              </a:rPr>
              <a:t>UVM</a:t>
            </a:r>
          </a:p>
          <a:p>
            <a:pPr marL="471202" indent="-471202">
              <a:buSzPct val="100000"/>
              <a:buFont typeface="Wingdings" pitchFamily="2"/>
              <a:buChar char="§"/>
              <a:defRPr sz="1800" b="0" i="0" u="none" strike="noStrike" kern="0" cap="none" spc="0" baseline="0">
                <a:solidFill>
                  <a:srgbClr val="000000"/>
                </a:solidFill>
                <a:uFillTx/>
              </a:defRPr>
            </a:pPr>
            <a:r>
              <a:rPr lang="it-IT" sz="2968">
                <a:solidFill>
                  <a:srgbClr val="000000"/>
                </a:solidFill>
                <a:latin typeface="Segoe UI"/>
              </a:rPr>
              <a:t>COT</a:t>
            </a:r>
          </a:p>
          <a:p>
            <a:pPr marL="471202" indent="-471202">
              <a:buSzPct val="100000"/>
              <a:buFont typeface="Wingdings" pitchFamily="2"/>
              <a:buChar char="§"/>
              <a:defRPr sz="1800" b="0" i="0" u="none" strike="noStrike" kern="0" cap="none" spc="0" baseline="0">
                <a:solidFill>
                  <a:srgbClr val="000000"/>
                </a:solidFill>
                <a:uFillTx/>
              </a:defRPr>
            </a:pPr>
            <a:r>
              <a:rPr lang="it-IT" sz="2968">
                <a:solidFill>
                  <a:srgbClr val="000000"/>
                </a:solidFill>
                <a:latin typeface="Segoe UI"/>
              </a:rPr>
              <a:t>PTA</a:t>
            </a:r>
          </a:p>
          <a:p>
            <a:pPr marL="471202" indent="-471202">
              <a:buSzPct val="100000"/>
              <a:buFont typeface="Wingdings" pitchFamily="2"/>
              <a:buChar char="§"/>
              <a:defRPr sz="1800" b="0" i="0" u="none" strike="noStrike" kern="0" cap="none" spc="0" baseline="0">
                <a:solidFill>
                  <a:srgbClr val="000000"/>
                </a:solidFill>
                <a:uFillTx/>
              </a:defRPr>
            </a:pPr>
            <a:r>
              <a:rPr lang="it-IT" sz="2968">
                <a:solidFill>
                  <a:srgbClr val="000000"/>
                </a:solidFill>
                <a:latin typeface="Segoe UI"/>
              </a:rPr>
              <a:t>MMG</a:t>
            </a:r>
          </a:p>
          <a:p>
            <a:pPr marL="471202" indent="-471202">
              <a:buSzPct val="100000"/>
              <a:buFont typeface="Wingdings" pitchFamily="2"/>
              <a:buChar char="§"/>
              <a:defRPr sz="1800" b="0" i="0" u="none" strike="noStrike" kern="0" cap="none" spc="0" baseline="0">
                <a:solidFill>
                  <a:srgbClr val="000000"/>
                </a:solidFill>
                <a:uFillTx/>
              </a:defRPr>
            </a:pPr>
            <a:r>
              <a:rPr lang="it-IT" sz="2968">
                <a:solidFill>
                  <a:srgbClr val="000000"/>
                </a:solidFill>
                <a:latin typeface="Segoe UI"/>
              </a:rPr>
              <a:t>UCA</a:t>
            </a:r>
          </a:p>
          <a:p>
            <a:pPr marL="471202" indent="-471202">
              <a:buSzPct val="100000"/>
              <a:buFont typeface="Wingdings" pitchFamily="2"/>
              <a:buChar char="§"/>
              <a:defRPr sz="1800" b="0" i="0" u="none" strike="noStrike" kern="0" cap="none" spc="0" baseline="0">
                <a:solidFill>
                  <a:srgbClr val="000000"/>
                </a:solidFill>
                <a:uFillTx/>
              </a:defRPr>
            </a:pPr>
            <a:endParaRPr lang="it-IT" sz="2968">
              <a:solidFill>
                <a:srgbClr val="000000"/>
              </a:solidFill>
              <a:latin typeface="Segoe UI"/>
            </a:endParaRPr>
          </a:p>
        </p:txBody>
      </p:sp>
      <p:sp>
        <p:nvSpPr>
          <p:cNvPr id="11277" name="Rettangolo 31">
            <a:extLst>
              <a:ext uri="{FF2B5EF4-FFF2-40B4-BE49-F238E27FC236}">
                <a16:creationId xmlns:a16="http://schemas.microsoft.com/office/drawing/2014/main" id="{2F0F14B4-5690-EF36-BD04-504B145E09D5}"/>
              </a:ext>
            </a:extLst>
          </p:cNvPr>
          <p:cNvSpPr>
            <a:spLocks noChangeArrowheads="1"/>
          </p:cNvSpPr>
          <p:nvPr/>
        </p:nvSpPr>
        <p:spPr bwMode="auto">
          <a:xfrm>
            <a:off x="14235169" y="330231"/>
            <a:ext cx="5625484" cy="2887347"/>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11278" name="Freccia angolare in su 37">
            <a:extLst>
              <a:ext uri="{FF2B5EF4-FFF2-40B4-BE49-F238E27FC236}">
                <a16:creationId xmlns:a16="http://schemas.microsoft.com/office/drawing/2014/main" id="{97A828F3-ED76-24B3-180F-8A15DC85D5FD}"/>
              </a:ext>
            </a:extLst>
          </p:cNvPr>
          <p:cNvSpPr>
            <a:spLocks/>
          </p:cNvSpPr>
          <p:nvPr/>
        </p:nvSpPr>
        <p:spPr bwMode="auto">
          <a:xfrm>
            <a:off x="15530942" y="3259462"/>
            <a:ext cx="696314" cy="892642"/>
          </a:xfrm>
          <a:custGeom>
            <a:avLst/>
            <a:gdLst>
              <a:gd name="T0" fmla="*/ 211396 w 422791"/>
              <a:gd name="T1" fmla="*/ 0 h 540776"/>
              <a:gd name="T2" fmla="*/ 422791 w 422791"/>
              <a:gd name="T3" fmla="*/ 270388 h 540776"/>
              <a:gd name="T4" fmla="*/ 211396 w 422791"/>
              <a:gd name="T5" fmla="*/ 540776 h 540776"/>
              <a:gd name="T6" fmla="*/ 0 w 422791"/>
              <a:gd name="T7" fmla="*/ 270388 h 540776"/>
              <a:gd name="T8" fmla="*/ 317093 w 422791"/>
              <a:gd name="T9" fmla="*/ 0 h 540776"/>
              <a:gd name="T10" fmla="*/ 211396 w 422791"/>
              <a:gd name="T11" fmla="*/ 105698 h 540776"/>
              <a:gd name="T12" fmla="*/ 0 w 422791"/>
              <a:gd name="T13" fmla="*/ 487927 h 540776"/>
              <a:gd name="T14" fmla="*/ 184971 w 422791"/>
              <a:gd name="T15" fmla="*/ 540776 h 540776"/>
              <a:gd name="T16" fmla="*/ 369942 w 422791"/>
              <a:gd name="T17" fmla="*/ 323237 h 540776"/>
              <a:gd name="T18" fmla="*/ 422791 w 422791"/>
              <a:gd name="T19" fmla="*/ 105698 h 540776"/>
              <a:gd name="T20" fmla="*/ 17694720 60000 65536"/>
              <a:gd name="T21" fmla="*/ 0 60000 65536"/>
              <a:gd name="T22" fmla="*/ 5898240 60000 65536"/>
              <a:gd name="T23" fmla="*/ 11796480 60000 65536"/>
              <a:gd name="T24" fmla="*/ 17694720 60000 65536"/>
              <a:gd name="T25" fmla="*/ 11796480 60000 65536"/>
              <a:gd name="T26" fmla="*/ 11796480 60000 65536"/>
              <a:gd name="T27" fmla="*/ 5898240 60000 65536"/>
              <a:gd name="T28" fmla="*/ 0 60000 65536"/>
              <a:gd name="T29" fmla="*/ 0 60000 65536"/>
              <a:gd name="T30" fmla="*/ 0 w 422791"/>
              <a:gd name="T31" fmla="*/ 435078 h 540776"/>
              <a:gd name="T32" fmla="*/ 369942 w 422791"/>
              <a:gd name="T33" fmla="*/ 540776 h 5407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2791" h="540776">
                <a:moveTo>
                  <a:pt x="0" y="435078"/>
                </a:moveTo>
                <a:lnTo>
                  <a:pt x="264244" y="435078"/>
                </a:lnTo>
                <a:lnTo>
                  <a:pt x="264244" y="105698"/>
                </a:lnTo>
                <a:lnTo>
                  <a:pt x="211396" y="105698"/>
                </a:lnTo>
                <a:lnTo>
                  <a:pt x="317093" y="0"/>
                </a:lnTo>
                <a:lnTo>
                  <a:pt x="422791" y="105698"/>
                </a:lnTo>
                <a:lnTo>
                  <a:pt x="369942" y="105698"/>
                </a:lnTo>
                <a:lnTo>
                  <a:pt x="369942" y="540776"/>
                </a:lnTo>
                <a:lnTo>
                  <a:pt x="0" y="540776"/>
                </a:lnTo>
                <a:lnTo>
                  <a:pt x="0" y="435078"/>
                </a:lnTo>
                <a:close/>
              </a:path>
            </a:pathLst>
          </a:custGeom>
          <a:noFill/>
          <a:ln w="12701" cap="flat">
            <a:solidFill>
              <a:srgbClr val="FFC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nchorCtr="1"/>
          <a:lstStyle/>
          <a:p>
            <a:endParaRPr lang="it-IT"/>
          </a:p>
        </p:txBody>
      </p:sp>
      <p:sp>
        <p:nvSpPr>
          <p:cNvPr id="11279" name="Freccia angolare in su 38">
            <a:extLst>
              <a:ext uri="{FF2B5EF4-FFF2-40B4-BE49-F238E27FC236}">
                <a16:creationId xmlns:a16="http://schemas.microsoft.com/office/drawing/2014/main" id="{7649002B-0337-4870-64A1-EA0D2034348F}"/>
              </a:ext>
            </a:extLst>
          </p:cNvPr>
          <p:cNvSpPr>
            <a:spLocks/>
          </p:cNvSpPr>
          <p:nvPr/>
        </p:nvSpPr>
        <p:spPr bwMode="auto">
          <a:xfrm flipH="1" flipV="1">
            <a:off x="2319301" y="3704473"/>
            <a:ext cx="1034001" cy="5684001"/>
          </a:xfrm>
          <a:custGeom>
            <a:avLst/>
            <a:gdLst>
              <a:gd name="T0" fmla="*/ 313836 w 627671"/>
              <a:gd name="T1" fmla="*/ 0 h 2624958"/>
              <a:gd name="T2" fmla="*/ 627671 w 627671"/>
              <a:gd name="T3" fmla="*/ 1312479 h 2624958"/>
              <a:gd name="T4" fmla="*/ 313836 w 627671"/>
              <a:gd name="T5" fmla="*/ 2624958 h 2624958"/>
              <a:gd name="T6" fmla="*/ 0 w 627671"/>
              <a:gd name="T7" fmla="*/ 1312479 h 2624958"/>
              <a:gd name="T8" fmla="*/ 470753 w 627671"/>
              <a:gd name="T9" fmla="*/ 0 h 2624958"/>
              <a:gd name="T10" fmla="*/ 313836 w 627671"/>
              <a:gd name="T11" fmla="*/ 156918 h 2624958"/>
              <a:gd name="T12" fmla="*/ 0 w 627671"/>
              <a:gd name="T13" fmla="*/ 2546499 h 2624958"/>
              <a:gd name="T14" fmla="*/ 274606 w 627671"/>
              <a:gd name="T15" fmla="*/ 2624958 h 2624958"/>
              <a:gd name="T16" fmla="*/ 549212 w 627671"/>
              <a:gd name="T17" fmla="*/ 1390938 h 2624958"/>
              <a:gd name="T18" fmla="*/ 627671 w 627671"/>
              <a:gd name="T19" fmla="*/ 156918 h 2624958"/>
              <a:gd name="T20" fmla="*/ 17694720 60000 65536"/>
              <a:gd name="T21" fmla="*/ 0 60000 65536"/>
              <a:gd name="T22" fmla="*/ 5898240 60000 65536"/>
              <a:gd name="T23" fmla="*/ 11796480 60000 65536"/>
              <a:gd name="T24" fmla="*/ 17694720 60000 65536"/>
              <a:gd name="T25" fmla="*/ 11796480 60000 65536"/>
              <a:gd name="T26" fmla="*/ 11796480 60000 65536"/>
              <a:gd name="T27" fmla="*/ 5898240 60000 65536"/>
              <a:gd name="T28" fmla="*/ 0 60000 65536"/>
              <a:gd name="T29" fmla="*/ 0 60000 65536"/>
              <a:gd name="T30" fmla="*/ 0 w 627671"/>
              <a:gd name="T31" fmla="*/ 2468040 h 2624958"/>
              <a:gd name="T32" fmla="*/ 549212 w 627671"/>
              <a:gd name="T33" fmla="*/ 2624958 h 26249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7671" h="2624958">
                <a:moveTo>
                  <a:pt x="0" y="2468040"/>
                </a:moveTo>
                <a:lnTo>
                  <a:pt x="392294" y="2468040"/>
                </a:lnTo>
                <a:lnTo>
                  <a:pt x="392294" y="156918"/>
                </a:lnTo>
                <a:lnTo>
                  <a:pt x="313836" y="156918"/>
                </a:lnTo>
                <a:lnTo>
                  <a:pt x="470753" y="0"/>
                </a:lnTo>
                <a:lnTo>
                  <a:pt x="627671" y="156918"/>
                </a:lnTo>
                <a:lnTo>
                  <a:pt x="549212" y="156918"/>
                </a:lnTo>
                <a:lnTo>
                  <a:pt x="549212" y="2624958"/>
                </a:lnTo>
                <a:lnTo>
                  <a:pt x="0" y="2624958"/>
                </a:lnTo>
                <a:lnTo>
                  <a:pt x="0" y="2468040"/>
                </a:lnTo>
                <a:close/>
              </a:path>
            </a:pathLst>
          </a:custGeom>
          <a:noFill/>
          <a:ln w="12701" cap="flat">
            <a:solidFill>
              <a:srgbClr val="FFC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nchorCtr="1"/>
          <a:lstStyle/>
          <a:p>
            <a:endParaRPr lang="it-IT"/>
          </a:p>
        </p:txBody>
      </p:sp>
      <p:sp>
        <p:nvSpPr>
          <p:cNvPr id="11280" name="Rettangolo 39">
            <a:extLst>
              <a:ext uri="{FF2B5EF4-FFF2-40B4-BE49-F238E27FC236}">
                <a16:creationId xmlns:a16="http://schemas.microsoft.com/office/drawing/2014/main" id="{84400B1C-81D8-B12D-72E4-DAF4CFD2BC49}"/>
              </a:ext>
            </a:extLst>
          </p:cNvPr>
          <p:cNvSpPr>
            <a:spLocks noChangeArrowheads="1"/>
          </p:cNvSpPr>
          <p:nvPr/>
        </p:nvSpPr>
        <p:spPr bwMode="auto">
          <a:xfrm>
            <a:off x="434541" y="9659788"/>
            <a:ext cx="8826956" cy="147301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17" name="CasellaDiTesto 40">
            <a:extLst>
              <a:ext uri="{FF2B5EF4-FFF2-40B4-BE49-F238E27FC236}">
                <a16:creationId xmlns:a16="http://schemas.microsoft.com/office/drawing/2014/main" id="{8D750BBF-3EDA-8221-1FA1-B96308577F4C}"/>
              </a:ext>
            </a:extLst>
          </p:cNvPr>
          <p:cNvSpPr txBox="1"/>
          <p:nvPr/>
        </p:nvSpPr>
        <p:spPr>
          <a:xfrm>
            <a:off x="778966" y="10011198"/>
            <a:ext cx="8824340" cy="830997"/>
          </a:xfrm>
          <a:prstGeom prst="rect">
            <a:avLst/>
          </a:prstGeom>
          <a:noFill/>
          <a:ln cap="flat">
            <a:noFill/>
          </a:ln>
        </p:spPr>
        <p:txBody>
          <a:bodyPr>
            <a:spAutoFit/>
          </a:bodyPr>
          <a:lstStyle/>
          <a:p>
            <a:pPr>
              <a:defRPr sz="1800" b="0" i="0" u="none" strike="noStrike" kern="0" cap="none" spc="0" baseline="0">
                <a:solidFill>
                  <a:srgbClr val="000000"/>
                </a:solidFill>
                <a:uFillTx/>
              </a:defRPr>
            </a:pPr>
            <a:r>
              <a:rPr lang="it-IT" sz="2400" dirty="0">
                <a:solidFill>
                  <a:srgbClr val="000000"/>
                </a:solidFill>
                <a:latin typeface="Segoe UI"/>
              </a:rPr>
              <a:t>IN COLLABORAZIONE CON:</a:t>
            </a:r>
          </a:p>
          <a:p>
            <a:pPr marL="471202" indent="-471202">
              <a:buSzPct val="100000"/>
              <a:buFont typeface="Wingdings" pitchFamily="2"/>
              <a:buChar char="§"/>
              <a:defRPr sz="1800" b="0" i="0" u="none" strike="noStrike" kern="0" cap="none" spc="0" baseline="0">
                <a:solidFill>
                  <a:srgbClr val="000000"/>
                </a:solidFill>
                <a:uFillTx/>
              </a:defRPr>
            </a:pPr>
            <a:r>
              <a:rPr lang="it-IT" sz="2400" dirty="0">
                <a:solidFill>
                  <a:srgbClr val="000000"/>
                </a:solidFill>
                <a:latin typeface="Segoe UI"/>
              </a:rPr>
              <a:t>DOTT.SSA DEBORA D’ASTA (AMB. FAVIGNANA)</a:t>
            </a:r>
          </a:p>
        </p:txBody>
      </p:sp>
      <p:sp>
        <p:nvSpPr>
          <p:cNvPr id="2" name="CasellaDiTesto 25">
            <a:extLst>
              <a:ext uri="{FF2B5EF4-FFF2-40B4-BE49-F238E27FC236}">
                <a16:creationId xmlns:a16="http://schemas.microsoft.com/office/drawing/2014/main" id="{6A286064-313C-6B66-7309-E9AEA3B7415B}"/>
              </a:ext>
            </a:extLst>
          </p:cNvPr>
          <p:cNvSpPr txBox="1"/>
          <p:nvPr/>
        </p:nvSpPr>
        <p:spPr>
          <a:xfrm>
            <a:off x="4206020" y="4935738"/>
            <a:ext cx="5052861" cy="334751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Wingdings" pitchFamily="2"/>
              <a:buChar char="q"/>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Segoe UI"/>
              </a:rPr>
              <a:t>CENTRO PRELIEVI</a:t>
            </a:r>
          </a:p>
          <a:p>
            <a:pPr marL="285750" marR="0" lvl="0" indent="-285750" algn="l" defTabSz="914400" rtl="0" fontAlgn="auto" hangingPunct="1">
              <a:lnSpc>
                <a:spcPct val="150000"/>
              </a:lnSpc>
              <a:spcBef>
                <a:spcPts val="0"/>
              </a:spcBef>
              <a:spcAft>
                <a:spcPts val="0"/>
              </a:spcAft>
              <a:buSzPct val="100000"/>
              <a:buFont typeface="Wingdings" pitchFamily="2"/>
              <a:buChar char="q"/>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Segoe UI"/>
              </a:rPr>
              <a:t>MEDICAZIONI</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Segoe UI"/>
              </a:rPr>
              <a:t>SEMPLICI E COMPLESSE</a:t>
            </a:r>
          </a:p>
          <a:p>
            <a:pPr marL="285750" marR="0" lvl="0" indent="-285750" algn="l" defTabSz="914400" rtl="0" fontAlgn="auto" hangingPunct="1">
              <a:lnSpc>
                <a:spcPct val="150000"/>
              </a:lnSpc>
              <a:spcBef>
                <a:spcPts val="0"/>
              </a:spcBef>
              <a:spcAft>
                <a:spcPts val="0"/>
              </a:spcAft>
              <a:buSzPct val="100000"/>
              <a:buFont typeface="Wingdings" pitchFamily="2"/>
              <a:buChar char="q"/>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Segoe UI"/>
              </a:rPr>
              <a:t>GESTIONE STOMIE</a:t>
            </a:r>
          </a:p>
          <a:p>
            <a:pPr marL="285750" marR="0" lvl="0" indent="-285750" algn="l" defTabSz="914400" rtl="0" fontAlgn="auto" hangingPunct="1">
              <a:lnSpc>
                <a:spcPct val="150000"/>
              </a:lnSpc>
              <a:spcBef>
                <a:spcPts val="0"/>
              </a:spcBef>
              <a:spcAft>
                <a:spcPts val="0"/>
              </a:spcAft>
              <a:buSzPct val="100000"/>
              <a:buFont typeface="Wingdings" pitchFamily="2"/>
              <a:buChar char="q"/>
              <a:tabLst/>
              <a:defRPr sz="1800" b="0" i="0" u="none" strike="noStrike" kern="0" cap="none" spc="0" baseline="0">
                <a:solidFill>
                  <a:srgbClr val="000000"/>
                </a:solidFill>
                <a:uFillTx/>
              </a:defRPr>
            </a:pPr>
            <a:r>
              <a:rPr lang="it-IT" sz="2400" b="0" i="0" u="none" strike="noStrike" kern="0" cap="none" spc="0" baseline="0" dirty="0">
                <a:solidFill>
                  <a:srgbClr val="000000"/>
                </a:solidFill>
                <a:uFillTx/>
                <a:latin typeface="Segoe UI"/>
              </a:rPr>
              <a:t>RILEVAZIONE PV</a:t>
            </a:r>
          </a:p>
          <a:p>
            <a:pPr marL="285750" marR="0" lvl="0" indent="-285750" algn="l" defTabSz="914400" rtl="0" fontAlgn="auto" hangingPunct="1">
              <a:lnSpc>
                <a:spcPct val="150000"/>
              </a:lnSpc>
              <a:spcBef>
                <a:spcPts val="0"/>
              </a:spcBef>
              <a:spcAft>
                <a:spcPts val="0"/>
              </a:spcAft>
              <a:buSzPct val="100000"/>
              <a:buFont typeface="Wingdings" pitchFamily="2"/>
              <a:buChar char="q"/>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Segoe UI"/>
              </a:rPr>
              <a:t>SOMMINISTRAZIONE TERAPIE</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2290" name="Immagine 3" descr="Concorso ASP Trapani per 50 amministrativi, si cercano laureati in  giurisprudenza">
            <a:extLst>
              <a:ext uri="{FF2B5EF4-FFF2-40B4-BE49-F238E27FC236}">
                <a16:creationId xmlns:a16="http://schemas.microsoft.com/office/drawing/2014/main" id="{6F9D2C44-2F31-9A48-0010-C7B64EE46B7E}"/>
              </a:ext>
            </a:extLst>
          </p:cNvPr>
          <p:cNvPicPr>
            <a:picLocks noChangeAspect="1" noChangeArrowheads="1"/>
          </p:cNvPicPr>
          <p:nvPr/>
        </p:nvPicPr>
        <p:blipFill>
          <a:blip r:embed="rId2">
            <a:clrChange>
              <a:clrFrom>
                <a:srgbClr val="FEEFE1"/>
              </a:clrFrom>
              <a:clrTo>
                <a:srgbClr val="FEEFE1">
                  <a:alpha val="0"/>
                </a:srgbClr>
              </a:clrTo>
            </a:clrChange>
            <a:extLst>
              <a:ext uri="{28A0092B-C50C-407E-A947-70E740481C1C}">
                <a14:useLocalDpi xmlns:a14="http://schemas.microsoft.com/office/drawing/2010/main" val="0"/>
              </a:ext>
            </a:extLst>
          </a:blip>
          <a:srcRect l="23637" t="23415" r="25867" b="21452"/>
          <a:stretch>
            <a:fillRect/>
          </a:stretch>
        </p:blipFill>
        <p:spPr bwMode="auto">
          <a:xfrm>
            <a:off x="735581" y="482058"/>
            <a:ext cx="2240769" cy="134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Ovale 8">
            <a:extLst>
              <a:ext uri="{FF2B5EF4-FFF2-40B4-BE49-F238E27FC236}">
                <a16:creationId xmlns:a16="http://schemas.microsoft.com/office/drawing/2014/main" id="{BD89D8D6-37D8-5313-C6A2-861AF867C24D}"/>
              </a:ext>
            </a:extLst>
          </p:cNvPr>
          <p:cNvSpPr>
            <a:spLocks/>
          </p:cNvSpPr>
          <p:nvPr/>
        </p:nvSpPr>
        <p:spPr bwMode="auto">
          <a:xfrm>
            <a:off x="7218117" y="2401501"/>
            <a:ext cx="3880318" cy="2777841"/>
          </a:xfrm>
          <a:custGeom>
            <a:avLst/>
            <a:gdLst>
              <a:gd name="T0" fmla="*/ 1039737 w 2079473"/>
              <a:gd name="T1" fmla="*/ 0 h 1810521"/>
              <a:gd name="T2" fmla="*/ 2079473 w 2079473"/>
              <a:gd name="T3" fmla="*/ 905261 h 1810521"/>
              <a:gd name="T4" fmla="*/ 1039737 w 2079473"/>
              <a:gd name="T5" fmla="*/ 1810521 h 1810521"/>
              <a:gd name="T6" fmla="*/ 0 w 2079473"/>
              <a:gd name="T7" fmla="*/ 905261 h 1810521"/>
              <a:gd name="T8" fmla="*/ 304532 w 2079473"/>
              <a:gd name="T9" fmla="*/ 265145 h 1810521"/>
              <a:gd name="T10" fmla="*/ 304532 w 2079473"/>
              <a:gd name="T11" fmla="*/ 1545376 h 1810521"/>
              <a:gd name="T12" fmla="*/ 1774941 w 2079473"/>
              <a:gd name="T13" fmla="*/ 1545376 h 1810521"/>
              <a:gd name="T14" fmla="*/ 1774941 w 2079473"/>
              <a:gd name="T15" fmla="*/ 265145 h 1810521"/>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304532 w 2079473"/>
              <a:gd name="T25" fmla="*/ 265145 h 1810521"/>
              <a:gd name="T26" fmla="*/ 1774941 w 2079473"/>
              <a:gd name="T27" fmla="*/ 1545376 h 18105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9473" h="1810521">
                <a:moveTo>
                  <a:pt x="0" y="905260"/>
                </a:moveTo>
                <a:lnTo>
                  <a:pt x="0" y="905260"/>
                </a:lnTo>
                <a:cubicBezTo>
                  <a:pt x="0" y="1405221"/>
                  <a:pt x="465505" y="1810520"/>
                  <a:pt x="1039736" y="1810520"/>
                </a:cubicBezTo>
                <a:cubicBezTo>
                  <a:pt x="1613966" y="1810520"/>
                  <a:pt x="2079472" y="1405221"/>
                  <a:pt x="2079472" y="905260"/>
                </a:cubicBezTo>
                <a:cubicBezTo>
                  <a:pt x="2079472" y="405298"/>
                  <a:pt x="1613966" y="0"/>
                  <a:pt x="1039736" y="0"/>
                </a:cubicBezTo>
                <a:cubicBezTo>
                  <a:pt x="465505" y="0"/>
                  <a:pt x="0" y="405298"/>
                  <a:pt x="0" y="905259"/>
                </a:cubicBezTo>
                <a:close/>
              </a:path>
            </a:pathLst>
          </a:custGeom>
          <a:solidFill>
            <a:srgbClr val="00FFFF">
              <a:alpha val="20000"/>
            </a:srgbClr>
          </a:solidFill>
          <a:ln>
            <a:noFill/>
          </a:ln>
          <a:effectLst>
            <a:outerShdw dist="250193" dir="8460030" algn="tl" rotWithShape="0">
              <a:srgbClr val="000000">
                <a:alpha val="28000"/>
              </a:srgbClr>
            </a:outerShdw>
          </a:effectLst>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it-IT"/>
          </a:p>
        </p:txBody>
      </p:sp>
      <p:sp>
        <p:nvSpPr>
          <p:cNvPr id="12293" name="Ovale 12">
            <a:extLst>
              <a:ext uri="{FF2B5EF4-FFF2-40B4-BE49-F238E27FC236}">
                <a16:creationId xmlns:a16="http://schemas.microsoft.com/office/drawing/2014/main" id="{4A7E7E34-1370-0249-C1FC-D4F69A601FAF}"/>
              </a:ext>
            </a:extLst>
          </p:cNvPr>
          <p:cNvSpPr>
            <a:spLocks/>
          </p:cNvSpPr>
          <p:nvPr/>
        </p:nvSpPr>
        <p:spPr bwMode="auto">
          <a:xfrm>
            <a:off x="5237789" y="350178"/>
            <a:ext cx="2525372" cy="2140710"/>
          </a:xfrm>
          <a:custGeom>
            <a:avLst/>
            <a:gdLst>
              <a:gd name="T0" fmla="*/ 1031622 w 2063243"/>
              <a:gd name="T1" fmla="*/ 0 h 1682715"/>
              <a:gd name="T2" fmla="*/ 2063243 w 2063243"/>
              <a:gd name="T3" fmla="*/ 841358 h 1682715"/>
              <a:gd name="T4" fmla="*/ 1031622 w 2063243"/>
              <a:gd name="T5" fmla="*/ 1682715 h 1682715"/>
              <a:gd name="T6" fmla="*/ 0 w 2063243"/>
              <a:gd name="T7" fmla="*/ 841358 h 1682715"/>
              <a:gd name="T8" fmla="*/ 302155 w 2063243"/>
              <a:gd name="T9" fmla="*/ 246428 h 1682715"/>
              <a:gd name="T10" fmla="*/ 302155 w 2063243"/>
              <a:gd name="T11" fmla="*/ 1436287 h 1682715"/>
              <a:gd name="T12" fmla="*/ 1761088 w 2063243"/>
              <a:gd name="T13" fmla="*/ 1436287 h 1682715"/>
              <a:gd name="T14" fmla="*/ 1761088 w 2063243"/>
              <a:gd name="T15" fmla="*/ 246428 h 168271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302155 w 2063243"/>
              <a:gd name="T25" fmla="*/ 246428 h 1682715"/>
              <a:gd name="T26" fmla="*/ 1761088 w 2063243"/>
              <a:gd name="T27" fmla="*/ 1436287 h 16827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3243" h="1682715">
                <a:moveTo>
                  <a:pt x="0" y="841358"/>
                </a:moveTo>
                <a:lnTo>
                  <a:pt x="0" y="841358"/>
                </a:lnTo>
                <a:cubicBezTo>
                  <a:pt x="0" y="1306027"/>
                  <a:pt x="461872" y="1682716"/>
                  <a:pt x="1031622" y="1682716"/>
                </a:cubicBezTo>
                <a:cubicBezTo>
                  <a:pt x="1601371" y="1682716"/>
                  <a:pt x="2063244" y="1306027"/>
                  <a:pt x="2063244" y="841358"/>
                </a:cubicBezTo>
                <a:cubicBezTo>
                  <a:pt x="2063244" y="376688"/>
                  <a:pt x="1601371" y="0"/>
                  <a:pt x="1031622" y="0"/>
                </a:cubicBezTo>
                <a:cubicBezTo>
                  <a:pt x="461872" y="0"/>
                  <a:pt x="0" y="376688"/>
                  <a:pt x="0" y="841357"/>
                </a:cubicBezTo>
                <a:close/>
              </a:path>
            </a:pathLst>
          </a:custGeom>
          <a:solidFill>
            <a:srgbClr val="FFFF00"/>
          </a:solidFill>
          <a:ln>
            <a:noFill/>
          </a:ln>
          <a:effectLst>
            <a:outerShdw dist="250193" dir="8460030" algn="tl" rotWithShape="0">
              <a:srgbClr val="000000">
                <a:alpha val="28000"/>
              </a:srgbClr>
            </a:outerShdw>
          </a:effectLst>
        </p:spPr>
        <p:txBody>
          <a:bodyPr anchor="ctr" anchorCtr="1"/>
          <a:lstStyle/>
          <a:p>
            <a:endParaRPr lang="it-IT"/>
          </a:p>
        </p:txBody>
      </p:sp>
      <p:sp>
        <p:nvSpPr>
          <p:cNvPr id="6" name="CasellaDiTesto 14">
            <a:extLst>
              <a:ext uri="{FF2B5EF4-FFF2-40B4-BE49-F238E27FC236}">
                <a16:creationId xmlns:a16="http://schemas.microsoft.com/office/drawing/2014/main" id="{AF214F83-EC0F-1506-2EBA-602C96393D64}"/>
              </a:ext>
            </a:extLst>
          </p:cNvPr>
          <p:cNvSpPr txBox="1"/>
          <p:nvPr/>
        </p:nvSpPr>
        <p:spPr>
          <a:xfrm>
            <a:off x="5306853" y="689937"/>
            <a:ext cx="2387245" cy="1631216"/>
          </a:xfrm>
          <a:prstGeom prst="rect">
            <a:avLst/>
          </a:prstGeom>
          <a:noFill/>
          <a:ln cap="flat">
            <a:noFill/>
          </a:ln>
        </p:spPr>
        <p:txBody>
          <a:bodyPr wrap="square" anchorCtr="1">
            <a:spAutoFit/>
          </a:bodyPr>
          <a:lstStyle/>
          <a:p>
            <a:pPr algn="ctr">
              <a:defRPr sz="1800" b="0" i="0" u="none" strike="noStrike" kern="0" cap="none" spc="0" baseline="0">
                <a:solidFill>
                  <a:srgbClr val="000000"/>
                </a:solidFill>
                <a:uFillTx/>
              </a:defRPr>
            </a:pPr>
            <a:r>
              <a:rPr lang="it-IT" sz="2400" b="1" dirty="0">
                <a:solidFill>
                  <a:srgbClr val="000000"/>
                </a:solidFill>
                <a:latin typeface="Segoe UI"/>
              </a:rPr>
              <a:t>PAZIENTI CRONICI PRESI IN CARICO </a:t>
            </a:r>
          </a:p>
          <a:p>
            <a:pPr algn="ctr">
              <a:defRPr sz="1800" b="0" i="0" u="none" strike="noStrike" kern="0" cap="none" spc="0" baseline="0">
                <a:solidFill>
                  <a:srgbClr val="000000"/>
                </a:solidFill>
                <a:uFillTx/>
              </a:defRPr>
            </a:pPr>
            <a:r>
              <a:rPr lang="it-IT" sz="2800" b="1" dirty="0">
                <a:solidFill>
                  <a:srgbClr val="FF0000"/>
                </a:solidFill>
                <a:latin typeface="Segoe UI"/>
              </a:rPr>
              <a:t>203</a:t>
            </a:r>
            <a:endParaRPr lang="it-IT" sz="2400" b="1" dirty="0">
              <a:solidFill>
                <a:srgbClr val="FF0000"/>
              </a:solidFill>
              <a:latin typeface="Segoe UI"/>
            </a:endParaRPr>
          </a:p>
        </p:txBody>
      </p:sp>
      <p:sp>
        <p:nvSpPr>
          <p:cNvPr id="8" name="CasellaDiTesto 16">
            <a:extLst>
              <a:ext uri="{FF2B5EF4-FFF2-40B4-BE49-F238E27FC236}">
                <a16:creationId xmlns:a16="http://schemas.microsoft.com/office/drawing/2014/main" id="{7B4CB075-0FF5-2AD8-D392-ED5A62A9E040}"/>
              </a:ext>
            </a:extLst>
          </p:cNvPr>
          <p:cNvSpPr txBox="1"/>
          <p:nvPr/>
        </p:nvSpPr>
        <p:spPr>
          <a:xfrm>
            <a:off x="3782067" y="3335696"/>
            <a:ext cx="2780504" cy="1472391"/>
          </a:xfrm>
          <a:prstGeom prst="rect">
            <a:avLst/>
          </a:prstGeom>
          <a:noFill/>
          <a:ln cap="flat">
            <a:noFill/>
          </a:ln>
        </p:spPr>
        <p:txBody>
          <a:bodyPr wrap="square" anchorCtr="1">
            <a:spAutoFit/>
          </a:bodyPr>
          <a:lstStyle/>
          <a:p>
            <a:pPr algn="ctr">
              <a:defRPr sz="1800" b="0" i="0" u="none" strike="noStrike" kern="0" cap="none" spc="0" baseline="0">
                <a:solidFill>
                  <a:srgbClr val="000000"/>
                </a:solidFill>
                <a:uFillTx/>
              </a:defRPr>
            </a:pPr>
            <a:r>
              <a:rPr lang="it-IT" sz="2000" b="1" dirty="0">
                <a:solidFill>
                  <a:srgbClr val="000000"/>
                </a:solidFill>
                <a:latin typeface="Segoe UI"/>
              </a:rPr>
              <a:t>TRASFERIMENTO PRESSO ALTRO TIPO CURE DOMICILIARI</a:t>
            </a:r>
          </a:p>
          <a:p>
            <a:pPr algn="ctr">
              <a:defRPr sz="1800" b="0" i="0" u="none" strike="noStrike" kern="0" cap="none" spc="0" baseline="0">
                <a:solidFill>
                  <a:srgbClr val="000000"/>
                </a:solidFill>
                <a:uFillTx/>
              </a:defRPr>
            </a:pPr>
            <a:r>
              <a:rPr lang="it-IT" sz="2968" b="1" dirty="0">
                <a:solidFill>
                  <a:srgbClr val="FF0000"/>
                </a:solidFill>
                <a:latin typeface="Segoe UI"/>
              </a:rPr>
              <a:t>46</a:t>
            </a:r>
            <a:endParaRPr lang="it-IT" sz="2638" b="1" dirty="0">
              <a:solidFill>
                <a:srgbClr val="FF0000"/>
              </a:solidFill>
              <a:latin typeface="Segoe UI"/>
            </a:endParaRPr>
          </a:p>
        </p:txBody>
      </p:sp>
      <p:graphicFrame>
        <p:nvGraphicFramePr>
          <p:cNvPr id="9" name="Grafico 15">
            <a:extLst>
              <a:ext uri="{FF2B5EF4-FFF2-40B4-BE49-F238E27FC236}">
                <a16:creationId xmlns:a16="http://schemas.microsoft.com/office/drawing/2014/main" id="{38D33893-668D-CA0C-D189-9C3368764411}"/>
              </a:ext>
            </a:extLst>
          </p:cNvPr>
          <p:cNvGraphicFramePr/>
          <p:nvPr>
            <p:extLst>
              <p:ext uri="{D42A27DB-BD31-4B8C-83A1-F6EECF244321}">
                <p14:modId xmlns:p14="http://schemas.microsoft.com/office/powerpoint/2010/main" val="1099327737"/>
              </p:ext>
            </p:extLst>
          </p:nvPr>
        </p:nvGraphicFramePr>
        <p:xfrm>
          <a:off x="11531171" y="301170"/>
          <a:ext cx="8166812" cy="10686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fico 18">
            <a:extLst>
              <a:ext uri="{FF2B5EF4-FFF2-40B4-BE49-F238E27FC236}">
                <a16:creationId xmlns:a16="http://schemas.microsoft.com/office/drawing/2014/main" id="{6489058E-1C4C-946A-57C1-37F0A5230D63}"/>
              </a:ext>
            </a:extLst>
          </p:cNvPr>
          <p:cNvGraphicFramePr/>
          <p:nvPr>
            <p:extLst>
              <p:ext uri="{D42A27DB-BD31-4B8C-83A1-F6EECF244321}">
                <p14:modId xmlns:p14="http://schemas.microsoft.com/office/powerpoint/2010/main" val="2016208421"/>
              </p:ext>
            </p:extLst>
          </p:nvPr>
        </p:nvGraphicFramePr>
        <p:xfrm>
          <a:off x="4670485" y="5492063"/>
          <a:ext cx="8166812" cy="53787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fico 19">
            <a:extLst>
              <a:ext uri="{FF2B5EF4-FFF2-40B4-BE49-F238E27FC236}">
                <a16:creationId xmlns:a16="http://schemas.microsoft.com/office/drawing/2014/main" id="{5F514E8B-F6AC-9F03-ADC3-21D8F53B3023}"/>
              </a:ext>
            </a:extLst>
          </p:cNvPr>
          <p:cNvGraphicFramePr/>
          <p:nvPr>
            <p:extLst>
              <p:ext uri="{D42A27DB-BD31-4B8C-83A1-F6EECF244321}">
                <p14:modId xmlns:p14="http://schemas.microsoft.com/office/powerpoint/2010/main" val="2506922835"/>
              </p:ext>
            </p:extLst>
          </p:nvPr>
        </p:nvGraphicFramePr>
        <p:xfrm>
          <a:off x="310064" y="7406204"/>
          <a:ext cx="5338369" cy="3762361"/>
        </p:xfrm>
        <a:graphic>
          <a:graphicData uri="http://schemas.openxmlformats.org/drawingml/2006/chart">
            <c:chart xmlns:c="http://schemas.openxmlformats.org/drawingml/2006/chart" xmlns:r="http://schemas.openxmlformats.org/officeDocument/2006/relationships" r:id="rId5"/>
          </a:graphicData>
        </a:graphic>
      </p:graphicFrame>
      <p:sp>
        <p:nvSpPr>
          <p:cNvPr id="3" name="CasellaDiTesto 15">
            <a:extLst>
              <a:ext uri="{FF2B5EF4-FFF2-40B4-BE49-F238E27FC236}">
                <a16:creationId xmlns:a16="http://schemas.microsoft.com/office/drawing/2014/main" id="{5FD3A982-7AEA-D531-F995-A5DD547E421F}"/>
              </a:ext>
            </a:extLst>
          </p:cNvPr>
          <p:cNvSpPr txBox="1">
            <a:spLocks noChangeArrowheads="1"/>
          </p:cNvSpPr>
          <p:nvPr/>
        </p:nvSpPr>
        <p:spPr bwMode="auto">
          <a:xfrm>
            <a:off x="672242" y="3624827"/>
            <a:ext cx="22643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sz="2800" b="1" dirty="0">
                <a:solidFill>
                  <a:srgbClr val="000000"/>
                </a:solidFill>
                <a:latin typeface="Segoe UI" panose="020B0502040204020203" pitchFamily="34" charset="0"/>
              </a:rPr>
              <a:t>DECESSI</a:t>
            </a:r>
          </a:p>
          <a:p>
            <a:pPr algn="ctr" eaLnBrk="1" hangingPunct="1"/>
            <a:r>
              <a:rPr lang="it-IT" altLang="it-IT" sz="2800" b="1" dirty="0">
                <a:solidFill>
                  <a:srgbClr val="FF0000"/>
                </a:solidFill>
                <a:latin typeface="Segoe UI" panose="020B0502040204020203" pitchFamily="34" charset="0"/>
              </a:rPr>
              <a:t>14</a:t>
            </a:r>
          </a:p>
        </p:txBody>
      </p:sp>
      <p:sp>
        <p:nvSpPr>
          <p:cNvPr id="4" name="Ovale 7">
            <a:extLst>
              <a:ext uri="{FF2B5EF4-FFF2-40B4-BE49-F238E27FC236}">
                <a16:creationId xmlns:a16="http://schemas.microsoft.com/office/drawing/2014/main" id="{9E529B76-BF89-C27A-35A6-C88CF979837B}"/>
              </a:ext>
            </a:extLst>
          </p:cNvPr>
          <p:cNvSpPr>
            <a:spLocks/>
          </p:cNvSpPr>
          <p:nvPr/>
        </p:nvSpPr>
        <p:spPr bwMode="auto">
          <a:xfrm>
            <a:off x="11727502" y="438546"/>
            <a:ext cx="2472017" cy="2003334"/>
          </a:xfrm>
          <a:custGeom>
            <a:avLst/>
            <a:gdLst>
              <a:gd name="T0" fmla="*/ 1039737 w 2079473"/>
              <a:gd name="T1" fmla="*/ 0 h 1747326"/>
              <a:gd name="T2" fmla="*/ 2079473 w 2079473"/>
              <a:gd name="T3" fmla="*/ 873663 h 1747326"/>
              <a:gd name="T4" fmla="*/ 1039737 w 2079473"/>
              <a:gd name="T5" fmla="*/ 1747326 h 1747326"/>
              <a:gd name="T6" fmla="*/ 0 w 2079473"/>
              <a:gd name="T7" fmla="*/ 873663 h 1747326"/>
              <a:gd name="T8" fmla="*/ 304532 w 2079473"/>
              <a:gd name="T9" fmla="*/ 255890 h 1747326"/>
              <a:gd name="T10" fmla="*/ 304532 w 2079473"/>
              <a:gd name="T11" fmla="*/ 1491436 h 1747326"/>
              <a:gd name="T12" fmla="*/ 1774941 w 2079473"/>
              <a:gd name="T13" fmla="*/ 1491436 h 1747326"/>
              <a:gd name="T14" fmla="*/ 1774941 w 2079473"/>
              <a:gd name="T15" fmla="*/ 255890 h 1747326"/>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304532 w 2079473"/>
              <a:gd name="T25" fmla="*/ 255890 h 1747326"/>
              <a:gd name="T26" fmla="*/ 1774941 w 2079473"/>
              <a:gd name="T27" fmla="*/ 1491436 h 17473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9473" h="1747326">
                <a:moveTo>
                  <a:pt x="0" y="873663"/>
                </a:moveTo>
                <a:lnTo>
                  <a:pt x="0" y="873663"/>
                </a:lnTo>
                <a:cubicBezTo>
                  <a:pt x="0" y="1356173"/>
                  <a:pt x="465505" y="1747326"/>
                  <a:pt x="1039736" y="1747326"/>
                </a:cubicBezTo>
                <a:cubicBezTo>
                  <a:pt x="1613966" y="1747326"/>
                  <a:pt x="2079472" y="1356173"/>
                  <a:pt x="2079472" y="873663"/>
                </a:cubicBezTo>
                <a:cubicBezTo>
                  <a:pt x="2079472" y="391152"/>
                  <a:pt x="1613966" y="0"/>
                  <a:pt x="1039736" y="0"/>
                </a:cubicBezTo>
                <a:cubicBezTo>
                  <a:pt x="465505" y="0"/>
                  <a:pt x="0" y="391152"/>
                  <a:pt x="0" y="873662"/>
                </a:cubicBezTo>
                <a:close/>
              </a:path>
            </a:pathLst>
          </a:custGeom>
          <a:solidFill>
            <a:srgbClr val="FFFF00">
              <a:alpha val="20000"/>
            </a:srgbClr>
          </a:solidFill>
          <a:ln>
            <a:noFill/>
          </a:ln>
          <a:effectLst>
            <a:outerShdw dist="250193" dir="8460030" algn="tl" rotWithShape="0">
              <a:srgbClr val="000000">
                <a:alpha val="28000"/>
              </a:srgbClr>
            </a:outerShdw>
          </a:effectLst>
        </p:spPr>
        <p:txBody>
          <a:bodyPr anchor="ctr" anchorCtr="1"/>
          <a:lstStyle/>
          <a:p>
            <a:endParaRPr lang="it-IT"/>
          </a:p>
        </p:txBody>
      </p:sp>
      <p:sp>
        <p:nvSpPr>
          <p:cNvPr id="5" name="Ovale 7">
            <a:extLst>
              <a:ext uri="{FF2B5EF4-FFF2-40B4-BE49-F238E27FC236}">
                <a16:creationId xmlns:a16="http://schemas.microsoft.com/office/drawing/2014/main" id="{D8A16D50-15DC-A080-7919-CF493D3524F3}"/>
              </a:ext>
            </a:extLst>
          </p:cNvPr>
          <p:cNvSpPr>
            <a:spLocks/>
          </p:cNvSpPr>
          <p:nvPr/>
        </p:nvSpPr>
        <p:spPr bwMode="auto">
          <a:xfrm>
            <a:off x="507788" y="2948485"/>
            <a:ext cx="2723345" cy="2028733"/>
          </a:xfrm>
          <a:custGeom>
            <a:avLst/>
            <a:gdLst>
              <a:gd name="T0" fmla="*/ 1039737 w 2079473"/>
              <a:gd name="T1" fmla="*/ 0 h 1747326"/>
              <a:gd name="T2" fmla="*/ 2079473 w 2079473"/>
              <a:gd name="T3" fmla="*/ 873663 h 1747326"/>
              <a:gd name="T4" fmla="*/ 1039737 w 2079473"/>
              <a:gd name="T5" fmla="*/ 1747326 h 1747326"/>
              <a:gd name="T6" fmla="*/ 0 w 2079473"/>
              <a:gd name="T7" fmla="*/ 873663 h 1747326"/>
              <a:gd name="T8" fmla="*/ 304532 w 2079473"/>
              <a:gd name="T9" fmla="*/ 255890 h 1747326"/>
              <a:gd name="T10" fmla="*/ 304532 w 2079473"/>
              <a:gd name="T11" fmla="*/ 1491436 h 1747326"/>
              <a:gd name="T12" fmla="*/ 1774941 w 2079473"/>
              <a:gd name="T13" fmla="*/ 1491436 h 1747326"/>
              <a:gd name="T14" fmla="*/ 1774941 w 2079473"/>
              <a:gd name="T15" fmla="*/ 255890 h 1747326"/>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304532 w 2079473"/>
              <a:gd name="T25" fmla="*/ 255890 h 1747326"/>
              <a:gd name="T26" fmla="*/ 1774941 w 2079473"/>
              <a:gd name="T27" fmla="*/ 1491436 h 17473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9473" h="1747326">
                <a:moveTo>
                  <a:pt x="0" y="873663"/>
                </a:moveTo>
                <a:lnTo>
                  <a:pt x="0" y="873663"/>
                </a:lnTo>
                <a:cubicBezTo>
                  <a:pt x="0" y="1356173"/>
                  <a:pt x="465505" y="1747326"/>
                  <a:pt x="1039736" y="1747326"/>
                </a:cubicBezTo>
                <a:cubicBezTo>
                  <a:pt x="1613966" y="1747326"/>
                  <a:pt x="2079472" y="1356173"/>
                  <a:pt x="2079472" y="873663"/>
                </a:cubicBezTo>
                <a:cubicBezTo>
                  <a:pt x="2079472" y="391152"/>
                  <a:pt x="1613966" y="0"/>
                  <a:pt x="1039736" y="0"/>
                </a:cubicBezTo>
                <a:cubicBezTo>
                  <a:pt x="465505" y="0"/>
                  <a:pt x="0" y="391152"/>
                  <a:pt x="0" y="873662"/>
                </a:cubicBezTo>
                <a:close/>
              </a:path>
            </a:pathLst>
          </a:custGeom>
          <a:solidFill>
            <a:schemeClr val="bg1">
              <a:lumMod val="50000"/>
              <a:alpha val="20000"/>
            </a:schemeClr>
          </a:solidFill>
          <a:ln>
            <a:noFill/>
          </a:ln>
          <a:effectLst>
            <a:outerShdw dist="250193" dir="8460030" algn="tl" rotWithShape="0">
              <a:srgbClr val="000000">
                <a:alpha val="28000"/>
              </a:srgbClr>
            </a:outerShdw>
          </a:effectLst>
        </p:spPr>
        <p:txBody>
          <a:bodyPr anchor="ctr" anchorCtr="1"/>
          <a:lstStyle/>
          <a:p>
            <a:endParaRPr lang="it-IT" dirty="0"/>
          </a:p>
        </p:txBody>
      </p:sp>
      <p:sp>
        <p:nvSpPr>
          <p:cNvPr id="12" name="CasellaDiTesto 15">
            <a:extLst>
              <a:ext uri="{FF2B5EF4-FFF2-40B4-BE49-F238E27FC236}">
                <a16:creationId xmlns:a16="http://schemas.microsoft.com/office/drawing/2014/main" id="{7020CDEE-ECCE-CA16-C110-7D6C16D94DE7}"/>
              </a:ext>
            </a:extLst>
          </p:cNvPr>
          <p:cNvSpPr txBox="1">
            <a:spLocks noChangeArrowheads="1"/>
          </p:cNvSpPr>
          <p:nvPr/>
        </p:nvSpPr>
        <p:spPr bwMode="auto">
          <a:xfrm>
            <a:off x="11531170" y="959895"/>
            <a:ext cx="266834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sz="2400" b="1" dirty="0">
                <a:solidFill>
                  <a:srgbClr val="000000"/>
                </a:solidFill>
                <a:latin typeface="Segoe UI" panose="020B0502040204020203" pitchFamily="34" charset="0"/>
              </a:rPr>
              <a:t> PRESTAZIONI EROGATE</a:t>
            </a:r>
          </a:p>
          <a:p>
            <a:pPr algn="ctr" eaLnBrk="1" hangingPunct="1"/>
            <a:r>
              <a:rPr lang="it-IT" altLang="it-IT" sz="2400" b="1" dirty="0">
                <a:solidFill>
                  <a:srgbClr val="000000"/>
                </a:solidFill>
                <a:latin typeface="Segoe UI" panose="020B0502040204020203" pitchFamily="34" charset="0"/>
              </a:rPr>
              <a:t> </a:t>
            </a:r>
            <a:r>
              <a:rPr lang="it-IT" altLang="it-IT" sz="3200" b="1" dirty="0">
                <a:solidFill>
                  <a:srgbClr val="FF0000"/>
                </a:solidFill>
                <a:latin typeface="Segoe UI" panose="020B0502040204020203" pitchFamily="34" charset="0"/>
              </a:rPr>
              <a:t>1574</a:t>
            </a:r>
          </a:p>
          <a:p>
            <a:pPr algn="ctr" eaLnBrk="1" hangingPunct="1"/>
            <a:endParaRPr lang="it-IT" altLang="it-IT" sz="2800" b="1" dirty="0">
              <a:solidFill>
                <a:srgbClr val="000000"/>
              </a:solidFill>
              <a:latin typeface="Segoe UI" panose="020B0502040204020203" pitchFamily="34" charset="0"/>
            </a:endParaRPr>
          </a:p>
        </p:txBody>
      </p:sp>
      <p:sp>
        <p:nvSpPr>
          <p:cNvPr id="13" name="CasellaDiTesto 15">
            <a:extLst>
              <a:ext uri="{FF2B5EF4-FFF2-40B4-BE49-F238E27FC236}">
                <a16:creationId xmlns:a16="http://schemas.microsoft.com/office/drawing/2014/main" id="{30EFA314-2C18-21F8-D1F5-58BB88757D52}"/>
              </a:ext>
            </a:extLst>
          </p:cNvPr>
          <p:cNvSpPr txBox="1">
            <a:spLocks noChangeArrowheads="1"/>
          </p:cNvSpPr>
          <p:nvPr/>
        </p:nvSpPr>
        <p:spPr bwMode="auto">
          <a:xfrm>
            <a:off x="313328" y="7612046"/>
            <a:ext cx="180366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sz="2000" b="1" dirty="0">
                <a:solidFill>
                  <a:srgbClr val="000000"/>
                </a:solidFill>
                <a:latin typeface="Segoe UI" panose="020B0502040204020203" pitchFamily="34" charset="0"/>
              </a:rPr>
              <a:t>PRELIEVI</a:t>
            </a:r>
          </a:p>
          <a:p>
            <a:pPr algn="ctr" eaLnBrk="1" hangingPunct="1"/>
            <a:r>
              <a:rPr lang="it-IT" altLang="it-IT" sz="2000" b="1" dirty="0">
                <a:solidFill>
                  <a:srgbClr val="000000"/>
                </a:solidFill>
                <a:latin typeface="Segoe UI" panose="020B0502040204020203" pitchFamily="34" charset="0"/>
              </a:rPr>
              <a:t>EFFETTUATI</a:t>
            </a:r>
          </a:p>
          <a:p>
            <a:pPr algn="ctr" eaLnBrk="1" hangingPunct="1"/>
            <a:r>
              <a:rPr lang="it-IT" altLang="it-IT" sz="2800" b="1" dirty="0">
                <a:solidFill>
                  <a:srgbClr val="FF0000"/>
                </a:solidFill>
                <a:latin typeface="Segoe UI" panose="020B0502040204020203" pitchFamily="34" charset="0"/>
              </a:rPr>
              <a:t>2167</a:t>
            </a:r>
          </a:p>
        </p:txBody>
      </p:sp>
      <p:sp>
        <p:nvSpPr>
          <p:cNvPr id="14" name="CasellaDiTesto 15">
            <a:extLst>
              <a:ext uri="{FF2B5EF4-FFF2-40B4-BE49-F238E27FC236}">
                <a16:creationId xmlns:a16="http://schemas.microsoft.com/office/drawing/2014/main" id="{6F8213BC-1168-DB42-4D1C-94F08468C283}"/>
              </a:ext>
            </a:extLst>
          </p:cNvPr>
          <p:cNvSpPr txBox="1">
            <a:spLocks noChangeArrowheads="1"/>
          </p:cNvSpPr>
          <p:nvPr/>
        </p:nvSpPr>
        <p:spPr bwMode="auto">
          <a:xfrm>
            <a:off x="7323564" y="2763053"/>
            <a:ext cx="334213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sz="2800" b="1" dirty="0">
                <a:solidFill>
                  <a:srgbClr val="000000"/>
                </a:solidFill>
                <a:latin typeface="Segoe UI" panose="020B0502040204020203" pitchFamily="34" charset="0"/>
              </a:rPr>
              <a:t>NUMERO</a:t>
            </a:r>
          </a:p>
          <a:p>
            <a:pPr algn="ctr" eaLnBrk="1" hangingPunct="1"/>
            <a:r>
              <a:rPr lang="it-IT" altLang="it-IT" sz="2800" b="1" dirty="0">
                <a:solidFill>
                  <a:srgbClr val="000000"/>
                </a:solidFill>
                <a:latin typeface="Segoe UI" panose="020B0502040204020203" pitchFamily="34" charset="0"/>
              </a:rPr>
              <a:t>COMPLESSIVO PRESTAZIONI EROGATE</a:t>
            </a:r>
          </a:p>
          <a:p>
            <a:pPr algn="ctr" eaLnBrk="1" hangingPunct="1"/>
            <a:r>
              <a:rPr lang="it-IT" altLang="it-IT" sz="2800" b="1" dirty="0">
                <a:solidFill>
                  <a:srgbClr val="FF0000"/>
                </a:solidFill>
                <a:latin typeface="Segoe UI" panose="020B0502040204020203" pitchFamily="34" charset="0"/>
              </a:rPr>
              <a:t>4002</a:t>
            </a:r>
          </a:p>
          <a:p>
            <a:pPr algn="ctr" eaLnBrk="1" hangingPunct="1"/>
            <a:endParaRPr lang="it-IT" altLang="it-IT" sz="2800" b="1" dirty="0">
              <a:solidFill>
                <a:srgbClr val="FF0000"/>
              </a:solidFill>
              <a:latin typeface="Segoe UI" panose="020B0502040204020203" pitchFamily="34" charset="0"/>
            </a:endParaRPr>
          </a:p>
          <a:p>
            <a:pPr algn="ctr" eaLnBrk="1" hangingPunct="1"/>
            <a:endParaRPr lang="it-IT" altLang="it-IT" sz="2800" b="1" dirty="0">
              <a:solidFill>
                <a:srgbClr val="000000"/>
              </a:solidFill>
              <a:latin typeface="Segoe UI" panose="020B0502040204020203" pitchFamily="34" charset="0"/>
            </a:endParaRPr>
          </a:p>
        </p:txBody>
      </p:sp>
      <p:sp>
        <p:nvSpPr>
          <p:cNvPr id="15" name="CasellaDiTesto 15">
            <a:extLst>
              <a:ext uri="{FF2B5EF4-FFF2-40B4-BE49-F238E27FC236}">
                <a16:creationId xmlns:a16="http://schemas.microsoft.com/office/drawing/2014/main" id="{717A35F0-4A14-BAD7-5DB8-F175CF357B6F}"/>
              </a:ext>
            </a:extLst>
          </p:cNvPr>
          <p:cNvSpPr txBox="1">
            <a:spLocks noChangeArrowheads="1"/>
          </p:cNvSpPr>
          <p:nvPr/>
        </p:nvSpPr>
        <p:spPr bwMode="auto">
          <a:xfrm>
            <a:off x="4567008" y="5876322"/>
            <a:ext cx="266834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sz="2000" b="1" dirty="0">
                <a:solidFill>
                  <a:srgbClr val="000000"/>
                </a:solidFill>
                <a:latin typeface="Segoe UI" panose="020B0502040204020203" pitchFamily="34" charset="0"/>
              </a:rPr>
              <a:t> PRESTAZIONI EROGATE</a:t>
            </a:r>
          </a:p>
          <a:p>
            <a:pPr algn="ctr" eaLnBrk="1" hangingPunct="1"/>
            <a:r>
              <a:rPr lang="it-IT" altLang="it-IT" sz="2000" b="1" dirty="0">
                <a:solidFill>
                  <a:srgbClr val="000000"/>
                </a:solidFill>
                <a:latin typeface="Segoe UI" panose="020B0502040204020203" pitchFamily="34" charset="0"/>
              </a:rPr>
              <a:t> </a:t>
            </a:r>
            <a:r>
              <a:rPr lang="it-IT" altLang="it-IT" sz="2800" b="1" dirty="0">
                <a:solidFill>
                  <a:srgbClr val="FF0000"/>
                </a:solidFill>
                <a:latin typeface="Segoe UI" panose="020B0502040204020203" pitchFamily="34" charset="0"/>
              </a:rPr>
              <a:t>261</a:t>
            </a:r>
            <a:endParaRPr lang="it-IT" altLang="it-IT" sz="3200" b="1" dirty="0">
              <a:solidFill>
                <a:srgbClr val="FF0000"/>
              </a:solidFill>
              <a:latin typeface="Segoe UI" panose="020B0502040204020203" pitchFamily="34" charset="0"/>
            </a:endParaRPr>
          </a:p>
        </p:txBody>
      </p:sp>
      <p:sp>
        <p:nvSpPr>
          <p:cNvPr id="16" name="Ovale 7">
            <a:extLst>
              <a:ext uri="{FF2B5EF4-FFF2-40B4-BE49-F238E27FC236}">
                <a16:creationId xmlns:a16="http://schemas.microsoft.com/office/drawing/2014/main" id="{7B9C9897-4FCB-B79E-DD94-74A1BE6081D5}"/>
              </a:ext>
            </a:extLst>
          </p:cNvPr>
          <p:cNvSpPr>
            <a:spLocks/>
          </p:cNvSpPr>
          <p:nvPr/>
        </p:nvSpPr>
        <p:spPr bwMode="auto">
          <a:xfrm>
            <a:off x="4877361" y="5548601"/>
            <a:ext cx="2047642" cy="1529882"/>
          </a:xfrm>
          <a:custGeom>
            <a:avLst/>
            <a:gdLst>
              <a:gd name="T0" fmla="*/ 1039737 w 2079473"/>
              <a:gd name="T1" fmla="*/ 0 h 1747326"/>
              <a:gd name="T2" fmla="*/ 2079473 w 2079473"/>
              <a:gd name="T3" fmla="*/ 873663 h 1747326"/>
              <a:gd name="T4" fmla="*/ 1039737 w 2079473"/>
              <a:gd name="T5" fmla="*/ 1747326 h 1747326"/>
              <a:gd name="T6" fmla="*/ 0 w 2079473"/>
              <a:gd name="T7" fmla="*/ 873663 h 1747326"/>
              <a:gd name="T8" fmla="*/ 304532 w 2079473"/>
              <a:gd name="T9" fmla="*/ 255890 h 1747326"/>
              <a:gd name="T10" fmla="*/ 304532 w 2079473"/>
              <a:gd name="T11" fmla="*/ 1491436 h 1747326"/>
              <a:gd name="T12" fmla="*/ 1774941 w 2079473"/>
              <a:gd name="T13" fmla="*/ 1491436 h 1747326"/>
              <a:gd name="T14" fmla="*/ 1774941 w 2079473"/>
              <a:gd name="T15" fmla="*/ 255890 h 1747326"/>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304532 w 2079473"/>
              <a:gd name="T25" fmla="*/ 255890 h 1747326"/>
              <a:gd name="T26" fmla="*/ 1774941 w 2079473"/>
              <a:gd name="T27" fmla="*/ 1491436 h 17473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9473" h="1747326">
                <a:moveTo>
                  <a:pt x="0" y="873663"/>
                </a:moveTo>
                <a:lnTo>
                  <a:pt x="0" y="873663"/>
                </a:lnTo>
                <a:cubicBezTo>
                  <a:pt x="0" y="1356173"/>
                  <a:pt x="465505" y="1747326"/>
                  <a:pt x="1039736" y="1747326"/>
                </a:cubicBezTo>
                <a:cubicBezTo>
                  <a:pt x="1613966" y="1747326"/>
                  <a:pt x="2079472" y="1356173"/>
                  <a:pt x="2079472" y="873663"/>
                </a:cubicBezTo>
                <a:cubicBezTo>
                  <a:pt x="2079472" y="391152"/>
                  <a:pt x="1613966" y="0"/>
                  <a:pt x="1039736" y="0"/>
                </a:cubicBezTo>
                <a:cubicBezTo>
                  <a:pt x="465505" y="0"/>
                  <a:pt x="0" y="391152"/>
                  <a:pt x="0" y="873662"/>
                </a:cubicBezTo>
                <a:close/>
              </a:path>
            </a:pathLst>
          </a:custGeom>
          <a:solidFill>
            <a:schemeClr val="accent3">
              <a:lumMod val="75000"/>
              <a:alpha val="20000"/>
            </a:schemeClr>
          </a:solidFill>
          <a:ln>
            <a:noFill/>
          </a:ln>
          <a:effectLst>
            <a:outerShdw dist="250193" dir="8460030" algn="tl" rotWithShape="0">
              <a:srgbClr val="000000">
                <a:alpha val="28000"/>
              </a:srgbClr>
            </a:outerShdw>
          </a:effectLst>
        </p:spPr>
        <p:txBody>
          <a:bodyPr anchor="ctr" anchorCtr="1"/>
          <a:lstStyle/>
          <a:p>
            <a:endParaRPr lang="it-IT" dirty="0"/>
          </a:p>
        </p:txBody>
      </p:sp>
      <p:sp>
        <p:nvSpPr>
          <p:cNvPr id="17" name="Ovale 7">
            <a:extLst>
              <a:ext uri="{FF2B5EF4-FFF2-40B4-BE49-F238E27FC236}">
                <a16:creationId xmlns:a16="http://schemas.microsoft.com/office/drawing/2014/main" id="{A48BFB54-EA13-29CD-DDCA-122E8B137099}"/>
              </a:ext>
            </a:extLst>
          </p:cNvPr>
          <p:cNvSpPr>
            <a:spLocks/>
          </p:cNvSpPr>
          <p:nvPr/>
        </p:nvSpPr>
        <p:spPr bwMode="auto">
          <a:xfrm>
            <a:off x="501925" y="7406204"/>
            <a:ext cx="1676400" cy="1212246"/>
          </a:xfrm>
          <a:custGeom>
            <a:avLst/>
            <a:gdLst>
              <a:gd name="T0" fmla="*/ 1039737 w 2079473"/>
              <a:gd name="T1" fmla="*/ 0 h 1747326"/>
              <a:gd name="T2" fmla="*/ 2079473 w 2079473"/>
              <a:gd name="T3" fmla="*/ 873663 h 1747326"/>
              <a:gd name="T4" fmla="*/ 1039737 w 2079473"/>
              <a:gd name="T5" fmla="*/ 1747326 h 1747326"/>
              <a:gd name="T6" fmla="*/ 0 w 2079473"/>
              <a:gd name="T7" fmla="*/ 873663 h 1747326"/>
              <a:gd name="T8" fmla="*/ 304532 w 2079473"/>
              <a:gd name="T9" fmla="*/ 255890 h 1747326"/>
              <a:gd name="T10" fmla="*/ 304532 w 2079473"/>
              <a:gd name="T11" fmla="*/ 1491436 h 1747326"/>
              <a:gd name="T12" fmla="*/ 1774941 w 2079473"/>
              <a:gd name="T13" fmla="*/ 1491436 h 1747326"/>
              <a:gd name="T14" fmla="*/ 1774941 w 2079473"/>
              <a:gd name="T15" fmla="*/ 255890 h 1747326"/>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304532 w 2079473"/>
              <a:gd name="T25" fmla="*/ 255890 h 1747326"/>
              <a:gd name="T26" fmla="*/ 1774941 w 2079473"/>
              <a:gd name="T27" fmla="*/ 1491436 h 17473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9473" h="1747326">
                <a:moveTo>
                  <a:pt x="0" y="873663"/>
                </a:moveTo>
                <a:lnTo>
                  <a:pt x="0" y="873663"/>
                </a:lnTo>
                <a:cubicBezTo>
                  <a:pt x="0" y="1356173"/>
                  <a:pt x="465505" y="1747326"/>
                  <a:pt x="1039736" y="1747326"/>
                </a:cubicBezTo>
                <a:cubicBezTo>
                  <a:pt x="1613966" y="1747326"/>
                  <a:pt x="2079472" y="1356173"/>
                  <a:pt x="2079472" y="873663"/>
                </a:cubicBezTo>
                <a:cubicBezTo>
                  <a:pt x="2079472" y="391152"/>
                  <a:pt x="1613966" y="0"/>
                  <a:pt x="1039736" y="0"/>
                </a:cubicBezTo>
                <a:cubicBezTo>
                  <a:pt x="465505" y="0"/>
                  <a:pt x="0" y="391152"/>
                  <a:pt x="0" y="873662"/>
                </a:cubicBezTo>
                <a:close/>
              </a:path>
            </a:pathLst>
          </a:custGeom>
          <a:solidFill>
            <a:schemeClr val="accent6">
              <a:lumMod val="60000"/>
              <a:lumOff val="40000"/>
              <a:alpha val="20000"/>
            </a:schemeClr>
          </a:solidFill>
          <a:ln>
            <a:noFill/>
          </a:ln>
          <a:effectLst>
            <a:outerShdw dist="250193" dir="8460030" algn="tl" rotWithShape="0">
              <a:srgbClr val="000000">
                <a:alpha val="28000"/>
              </a:srgbClr>
            </a:outerShdw>
          </a:effectLst>
        </p:spPr>
        <p:txBody>
          <a:bodyPr anchor="ctr" anchorCtr="1"/>
          <a:lstStyle/>
          <a:p>
            <a:endParaRPr lang="it-IT" dirty="0"/>
          </a:p>
        </p:txBody>
      </p:sp>
      <p:sp>
        <p:nvSpPr>
          <p:cNvPr id="18" name="Ovale 8">
            <a:extLst>
              <a:ext uri="{FF2B5EF4-FFF2-40B4-BE49-F238E27FC236}">
                <a16:creationId xmlns:a16="http://schemas.microsoft.com/office/drawing/2014/main" id="{E9668295-C018-F4E7-A8B7-4CE447339C2C}"/>
              </a:ext>
            </a:extLst>
          </p:cNvPr>
          <p:cNvSpPr>
            <a:spLocks/>
          </p:cNvSpPr>
          <p:nvPr/>
        </p:nvSpPr>
        <p:spPr bwMode="auto">
          <a:xfrm>
            <a:off x="3835915" y="2768241"/>
            <a:ext cx="2834545" cy="2389251"/>
          </a:xfrm>
          <a:custGeom>
            <a:avLst/>
            <a:gdLst>
              <a:gd name="T0" fmla="*/ 1039737 w 2079473"/>
              <a:gd name="T1" fmla="*/ 0 h 1810521"/>
              <a:gd name="T2" fmla="*/ 2079473 w 2079473"/>
              <a:gd name="T3" fmla="*/ 905261 h 1810521"/>
              <a:gd name="T4" fmla="*/ 1039737 w 2079473"/>
              <a:gd name="T5" fmla="*/ 1810521 h 1810521"/>
              <a:gd name="T6" fmla="*/ 0 w 2079473"/>
              <a:gd name="T7" fmla="*/ 905261 h 1810521"/>
              <a:gd name="T8" fmla="*/ 304532 w 2079473"/>
              <a:gd name="T9" fmla="*/ 265145 h 1810521"/>
              <a:gd name="T10" fmla="*/ 304532 w 2079473"/>
              <a:gd name="T11" fmla="*/ 1545376 h 1810521"/>
              <a:gd name="T12" fmla="*/ 1774941 w 2079473"/>
              <a:gd name="T13" fmla="*/ 1545376 h 1810521"/>
              <a:gd name="T14" fmla="*/ 1774941 w 2079473"/>
              <a:gd name="T15" fmla="*/ 265145 h 1810521"/>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304532 w 2079473"/>
              <a:gd name="T25" fmla="*/ 265145 h 1810521"/>
              <a:gd name="T26" fmla="*/ 1774941 w 2079473"/>
              <a:gd name="T27" fmla="*/ 1545376 h 18105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9473" h="1810521">
                <a:moveTo>
                  <a:pt x="0" y="905260"/>
                </a:moveTo>
                <a:lnTo>
                  <a:pt x="0" y="905260"/>
                </a:lnTo>
                <a:cubicBezTo>
                  <a:pt x="0" y="1405221"/>
                  <a:pt x="465505" y="1810520"/>
                  <a:pt x="1039736" y="1810520"/>
                </a:cubicBezTo>
                <a:cubicBezTo>
                  <a:pt x="1613966" y="1810520"/>
                  <a:pt x="2079472" y="1405221"/>
                  <a:pt x="2079472" y="905260"/>
                </a:cubicBezTo>
                <a:cubicBezTo>
                  <a:pt x="2079472" y="405298"/>
                  <a:pt x="1613966" y="0"/>
                  <a:pt x="1039736" y="0"/>
                </a:cubicBezTo>
                <a:cubicBezTo>
                  <a:pt x="465505" y="0"/>
                  <a:pt x="0" y="405298"/>
                  <a:pt x="0" y="905259"/>
                </a:cubicBezTo>
                <a:close/>
              </a:path>
            </a:pathLst>
          </a:custGeom>
          <a:solidFill>
            <a:srgbClr val="CC0099">
              <a:alpha val="20000"/>
            </a:srgbClr>
          </a:solidFill>
          <a:ln>
            <a:noFill/>
          </a:ln>
          <a:effectLst>
            <a:outerShdw dist="250193" dir="8460030" algn="tl" rotWithShape="0">
              <a:srgbClr val="000000">
                <a:alpha val="28000"/>
              </a:srgbClr>
            </a:outerShdw>
          </a:effectLst>
        </p:spPr>
        <p:txBody>
          <a:bodyPr anchor="ctr" anchorCtr="1"/>
          <a:lstStyle/>
          <a:p>
            <a:endParaRPr lang="it-IT"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5FA2216-0F83-7635-9574-FF4B148011EB}"/>
              </a:ext>
            </a:extLst>
          </p:cNvPr>
          <p:cNvPicPr>
            <a:picLocks noChangeAspect="1"/>
          </p:cNvPicPr>
          <p:nvPr/>
        </p:nvPicPr>
        <p:blipFill>
          <a:blip r:embed="rId2"/>
          <a:stretch>
            <a:fillRect/>
          </a:stretch>
        </p:blipFill>
        <p:spPr>
          <a:xfrm>
            <a:off x="5937250" y="1291614"/>
            <a:ext cx="8610600" cy="8963093"/>
          </a:xfrm>
          <a:prstGeom prst="rect">
            <a:avLst/>
          </a:prstGeom>
          <a:ln>
            <a:solidFill>
              <a:schemeClr val="tx1"/>
            </a:solidFill>
          </a:ln>
        </p:spPr>
      </p:pic>
      <p:cxnSp>
        <p:nvCxnSpPr>
          <p:cNvPr id="9" name="Connettore 2 8">
            <a:extLst>
              <a:ext uri="{FF2B5EF4-FFF2-40B4-BE49-F238E27FC236}">
                <a16:creationId xmlns:a16="http://schemas.microsoft.com/office/drawing/2014/main" id="{0C5B63CD-3339-2EB6-153A-3C2B7C311D55}"/>
              </a:ext>
            </a:extLst>
          </p:cNvPr>
          <p:cNvCxnSpPr/>
          <p:nvPr/>
        </p:nvCxnSpPr>
        <p:spPr>
          <a:xfrm flipH="1">
            <a:off x="13176250" y="1920875"/>
            <a:ext cx="152400" cy="76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6164105F-F77A-F9C2-B684-E6A3149B3F58}"/>
              </a:ext>
            </a:extLst>
          </p:cNvPr>
          <p:cNvPicPr>
            <a:picLocks noChangeAspect="1"/>
          </p:cNvPicPr>
          <p:nvPr/>
        </p:nvPicPr>
        <p:blipFill>
          <a:blip r:embed="rId3"/>
          <a:stretch>
            <a:fillRect/>
          </a:stretch>
        </p:blipFill>
        <p:spPr>
          <a:xfrm>
            <a:off x="374650" y="1291616"/>
            <a:ext cx="19354800" cy="8963092"/>
          </a:xfrm>
          <a:prstGeom prst="rect">
            <a:avLst/>
          </a:prstGeom>
          <a:ln>
            <a:solidFill>
              <a:schemeClr val="tx1"/>
            </a:solidFill>
          </a:ln>
        </p:spPr>
      </p:pic>
    </p:spTree>
    <p:extLst>
      <p:ext uri="{BB962C8B-B14F-4D97-AF65-F5344CB8AC3E}">
        <p14:creationId xmlns:p14="http://schemas.microsoft.com/office/powerpoint/2010/main" val="168983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sellaDiTesto 26">
            <a:extLst>
              <a:ext uri="{FF2B5EF4-FFF2-40B4-BE49-F238E27FC236}">
                <a16:creationId xmlns:a16="http://schemas.microsoft.com/office/drawing/2014/main" id="{5D21FE8D-0862-123F-6AED-0CDF9D973226}"/>
              </a:ext>
            </a:extLst>
          </p:cNvPr>
          <p:cNvSpPr txBox="1">
            <a:spLocks noChangeArrowheads="1"/>
          </p:cNvSpPr>
          <p:nvPr/>
        </p:nvSpPr>
        <p:spPr bwMode="auto">
          <a:xfrm>
            <a:off x="5625485" y="487293"/>
            <a:ext cx="7669924" cy="100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sz="5936" b="1">
                <a:solidFill>
                  <a:srgbClr val="000000"/>
                </a:solidFill>
                <a:latin typeface="Bahnschrift SemiLight" panose="020B0502040204020203" pitchFamily="34" charset="0"/>
              </a:rPr>
              <a:t>TIME LINE</a:t>
            </a:r>
            <a:endParaRPr lang="it-IT" altLang="it-IT" b="1">
              <a:solidFill>
                <a:srgbClr val="000000"/>
              </a:solidFill>
              <a:latin typeface="Bahnschrift SemiLight" panose="020B0502040204020203" pitchFamily="34" charset="0"/>
            </a:endParaRPr>
          </a:p>
        </p:txBody>
      </p:sp>
      <p:sp>
        <p:nvSpPr>
          <p:cNvPr id="3" name="CasellaDiTesto 28">
            <a:extLst>
              <a:ext uri="{FF2B5EF4-FFF2-40B4-BE49-F238E27FC236}">
                <a16:creationId xmlns:a16="http://schemas.microsoft.com/office/drawing/2014/main" id="{F79F6B9F-3EB6-B26C-4B40-F20483D7B264}"/>
              </a:ext>
            </a:extLst>
          </p:cNvPr>
          <p:cNvSpPr txBox="1"/>
          <p:nvPr/>
        </p:nvSpPr>
        <p:spPr>
          <a:xfrm>
            <a:off x="15544030" y="4421729"/>
            <a:ext cx="4439655" cy="4559325"/>
          </a:xfrm>
          <a:prstGeom prst="rect">
            <a:avLst/>
          </a:prstGeom>
          <a:noFill/>
          <a:ln cap="flat">
            <a:noFill/>
          </a:ln>
        </p:spPr>
        <p:txBody>
          <a:bodyPr>
            <a:spAutoFit/>
          </a:bodyPr>
          <a:lstStyle/>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REGISTRO INFERMIERISTICO PRESENTE IN AMBULATORIO</a:t>
            </a:r>
          </a:p>
          <a:p>
            <a:pPr>
              <a:defRPr sz="1800" b="0" i="0" u="none" strike="noStrike" kern="0" cap="none" spc="0" baseline="0">
                <a:solidFill>
                  <a:srgbClr val="000000"/>
                </a:solidFill>
                <a:uFillTx/>
              </a:defRPr>
            </a:pPr>
            <a:endParaRPr lang="it-IT" sz="2309">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COMPILAZIONE CARTELLA INFERMIERISTICA CARTACEA</a:t>
            </a:r>
          </a:p>
          <a:p>
            <a:pPr>
              <a:defRPr sz="1800" b="0" i="0" u="none" strike="noStrike" kern="0" cap="none" spc="0" baseline="0">
                <a:solidFill>
                  <a:srgbClr val="000000"/>
                </a:solidFill>
                <a:uFillTx/>
              </a:defRPr>
            </a:pPr>
            <a:endParaRPr lang="it-IT" sz="2309">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COMPILAZIONE PROGRAMMA «</a:t>
            </a:r>
            <a:r>
              <a:rPr lang="it-IT" sz="2309" i="1">
                <a:solidFill>
                  <a:srgbClr val="000000"/>
                </a:solidFill>
                <a:latin typeface="Segoe UI"/>
              </a:rPr>
              <a:t>FLUSSI </a:t>
            </a:r>
          </a:p>
          <a:p>
            <a:pPr>
              <a:defRPr sz="1800" b="0" i="0" u="none" strike="noStrike" kern="0" cap="none" spc="0" baseline="0">
                <a:solidFill>
                  <a:srgbClr val="000000"/>
                </a:solidFill>
                <a:uFillTx/>
              </a:defRPr>
            </a:pPr>
            <a:r>
              <a:rPr lang="it-IT" sz="2309" i="1">
                <a:solidFill>
                  <a:srgbClr val="000000"/>
                </a:solidFill>
                <a:latin typeface="Segoe UI"/>
              </a:rPr>
              <a:t>    SIAD ADI-CP DATAOSYS»</a:t>
            </a:r>
          </a:p>
          <a:p>
            <a:pPr>
              <a:defRPr sz="1800" b="0" i="0" u="none" strike="noStrike" kern="0" cap="none" spc="0" baseline="0">
                <a:solidFill>
                  <a:srgbClr val="000000"/>
                </a:solidFill>
                <a:uFillTx/>
              </a:defRPr>
            </a:pPr>
            <a:r>
              <a:rPr lang="it-IT" sz="2309">
                <a:solidFill>
                  <a:srgbClr val="000000"/>
                </a:solidFill>
                <a:latin typeface="Segoe UI"/>
              </a:rPr>
              <a:t> IN CONDIVISIONE CON UVM</a:t>
            </a:r>
          </a:p>
          <a:p>
            <a:pPr>
              <a:defRPr sz="1800" b="0" i="0" u="none" strike="noStrike" kern="0" cap="none" spc="0" baseline="0">
                <a:solidFill>
                  <a:srgbClr val="000000"/>
                </a:solidFill>
                <a:uFillTx/>
              </a:defRPr>
            </a:pPr>
            <a:endParaRPr lang="it-IT" sz="2968">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endParaRPr lang="it-IT" sz="2968">
              <a:solidFill>
                <a:srgbClr val="000000"/>
              </a:solidFill>
              <a:latin typeface="Segoe UI"/>
            </a:endParaRPr>
          </a:p>
        </p:txBody>
      </p:sp>
      <p:sp>
        <p:nvSpPr>
          <p:cNvPr id="13316" name="Ovale 34">
            <a:extLst>
              <a:ext uri="{FF2B5EF4-FFF2-40B4-BE49-F238E27FC236}">
                <a16:creationId xmlns:a16="http://schemas.microsoft.com/office/drawing/2014/main" id="{BD526697-EC99-04A4-633D-7F46ED219E07}"/>
              </a:ext>
            </a:extLst>
          </p:cNvPr>
          <p:cNvSpPr>
            <a:spLocks/>
          </p:cNvSpPr>
          <p:nvPr/>
        </p:nvSpPr>
        <p:spPr bwMode="auto">
          <a:xfrm>
            <a:off x="11599125" y="1484647"/>
            <a:ext cx="1387392" cy="1387392"/>
          </a:xfrm>
          <a:custGeom>
            <a:avLst/>
            <a:gdLst>
              <a:gd name="T0" fmla="*/ 420482 w 840964"/>
              <a:gd name="T1" fmla="*/ 0 h 840964"/>
              <a:gd name="T2" fmla="*/ 840964 w 840964"/>
              <a:gd name="T3" fmla="*/ 420482 h 840964"/>
              <a:gd name="T4" fmla="*/ 420482 w 840964"/>
              <a:gd name="T5" fmla="*/ 840964 h 840964"/>
              <a:gd name="T6" fmla="*/ 0 w 840964"/>
              <a:gd name="T7" fmla="*/ 420482 h 840964"/>
              <a:gd name="T8" fmla="*/ 123156 w 840964"/>
              <a:gd name="T9" fmla="*/ 123156 h 840964"/>
              <a:gd name="T10" fmla="*/ 123156 w 840964"/>
              <a:gd name="T11" fmla="*/ 717808 h 840964"/>
              <a:gd name="T12" fmla="*/ 717808 w 840964"/>
              <a:gd name="T13" fmla="*/ 717808 h 840964"/>
              <a:gd name="T14" fmla="*/ 717808 w 840964"/>
              <a:gd name="T15" fmla="*/ 123156 h 84096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23156 w 840964"/>
              <a:gd name="T25" fmla="*/ 123156 h 840964"/>
              <a:gd name="T26" fmla="*/ 717808 w 840964"/>
              <a:gd name="T27" fmla="*/ 717808 h 8409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0964" h="840964">
                <a:moveTo>
                  <a:pt x="0" y="420482"/>
                </a:moveTo>
                <a:lnTo>
                  <a:pt x="0" y="420482"/>
                </a:lnTo>
                <a:cubicBezTo>
                  <a:pt x="0" y="652707"/>
                  <a:pt x="188256" y="840964"/>
                  <a:pt x="420482" y="840964"/>
                </a:cubicBezTo>
                <a:cubicBezTo>
                  <a:pt x="652707" y="840964"/>
                  <a:pt x="840964" y="652707"/>
                  <a:pt x="840964" y="420482"/>
                </a:cubicBezTo>
                <a:cubicBezTo>
                  <a:pt x="840964" y="188256"/>
                  <a:pt x="652707" y="0"/>
                  <a:pt x="420482" y="0"/>
                </a:cubicBezTo>
                <a:cubicBezTo>
                  <a:pt x="188256" y="0"/>
                  <a:pt x="0" y="188256"/>
                  <a:pt x="0" y="420481"/>
                </a:cubicBezTo>
                <a:close/>
              </a:path>
            </a:pathLst>
          </a:custGeom>
          <a:solidFill>
            <a:srgbClr val="A6E5B8">
              <a:alpha val="85097"/>
            </a:srgbClr>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it-IT"/>
          </a:p>
        </p:txBody>
      </p:sp>
      <p:sp>
        <p:nvSpPr>
          <p:cNvPr id="13317" name="Ovale 35">
            <a:extLst>
              <a:ext uri="{FF2B5EF4-FFF2-40B4-BE49-F238E27FC236}">
                <a16:creationId xmlns:a16="http://schemas.microsoft.com/office/drawing/2014/main" id="{A744BCE4-86C9-8CDB-8EA8-D8C8EBF1BBB2}"/>
              </a:ext>
            </a:extLst>
          </p:cNvPr>
          <p:cNvSpPr>
            <a:spLocks/>
          </p:cNvSpPr>
          <p:nvPr/>
        </p:nvSpPr>
        <p:spPr bwMode="auto">
          <a:xfrm>
            <a:off x="16648709" y="1620768"/>
            <a:ext cx="1387392" cy="1387392"/>
          </a:xfrm>
          <a:custGeom>
            <a:avLst/>
            <a:gdLst>
              <a:gd name="T0" fmla="*/ 420482 w 840964"/>
              <a:gd name="T1" fmla="*/ 0 h 840964"/>
              <a:gd name="T2" fmla="*/ 840964 w 840964"/>
              <a:gd name="T3" fmla="*/ 420482 h 840964"/>
              <a:gd name="T4" fmla="*/ 420482 w 840964"/>
              <a:gd name="T5" fmla="*/ 840964 h 840964"/>
              <a:gd name="T6" fmla="*/ 0 w 840964"/>
              <a:gd name="T7" fmla="*/ 420482 h 840964"/>
              <a:gd name="T8" fmla="*/ 123156 w 840964"/>
              <a:gd name="T9" fmla="*/ 123156 h 840964"/>
              <a:gd name="T10" fmla="*/ 123156 w 840964"/>
              <a:gd name="T11" fmla="*/ 717808 h 840964"/>
              <a:gd name="T12" fmla="*/ 717808 w 840964"/>
              <a:gd name="T13" fmla="*/ 717808 h 840964"/>
              <a:gd name="T14" fmla="*/ 717808 w 840964"/>
              <a:gd name="T15" fmla="*/ 123156 h 84096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23156 w 840964"/>
              <a:gd name="T25" fmla="*/ 123156 h 840964"/>
              <a:gd name="T26" fmla="*/ 717808 w 840964"/>
              <a:gd name="T27" fmla="*/ 717808 h 8409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0964" h="840964">
                <a:moveTo>
                  <a:pt x="0" y="420482"/>
                </a:moveTo>
                <a:lnTo>
                  <a:pt x="0" y="420482"/>
                </a:lnTo>
                <a:cubicBezTo>
                  <a:pt x="0" y="652707"/>
                  <a:pt x="188256" y="840964"/>
                  <a:pt x="420482" y="840964"/>
                </a:cubicBezTo>
                <a:cubicBezTo>
                  <a:pt x="652707" y="840964"/>
                  <a:pt x="840964" y="652707"/>
                  <a:pt x="840964" y="420482"/>
                </a:cubicBezTo>
                <a:cubicBezTo>
                  <a:pt x="840964" y="188256"/>
                  <a:pt x="652707" y="0"/>
                  <a:pt x="420482" y="0"/>
                </a:cubicBezTo>
                <a:cubicBezTo>
                  <a:pt x="188256" y="0"/>
                  <a:pt x="0" y="188256"/>
                  <a:pt x="0" y="420481"/>
                </a:cubicBezTo>
                <a:close/>
              </a:path>
            </a:pathLst>
          </a:custGeom>
          <a:solidFill>
            <a:srgbClr val="7AD894">
              <a:alpha val="85097"/>
            </a:srgbClr>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it-IT"/>
          </a:p>
        </p:txBody>
      </p:sp>
      <p:sp>
        <p:nvSpPr>
          <p:cNvPr id="13318" name="Ovale 36">
            <a:extLst>
              <a:ext uri="{FF2B5EF4-FFF2-40B4-BE49-F238E27FC236}">
                <a16:creationId xmlns:a16="http://schemas.microsoft.com/office/drawing/2014/main" id="{780FC03F-27B9-6D02-9B20-FE9D6CCE7866}"/>
              </a:ext>
            </a:extLst>
          </p:cNvPr>
          <p:cNvSpPr>
            <a:spLocks/>
          </p:cNvSpPr>
          <p:nvPr/>
        </p:nvSpPr>
        <p:spPr bwMode="auto">
          <a:xfrm>
            <a:off x="6573100" y="1484647"/>
            <a:ext cx="1387392" cy="1387392"/>
          </a:xfrm>
          <a:custGeom>
            <a:avLst/>
            <a:gdLst>
              <a:gd name="T0" fmla="*/ 420482 w 840964"/>
              <a:gd name="T1" fmla="*/ 0 h 840964"/>
              <a:gd name="T2" fmla="*/ 840964 w 840964"/>
              <a:gd name="T3" fmla="*/ 420482 h 840964"/>
              <a:gd name="T4" fmla="*/ 420482 w 840964"/>
              <a:gd name="T5" fmla="*/ 840964 h 840964"/>
              <a:gd name="T6" fmla="*/ 0 w 840964"/>
              <a:gd name="T7" fmla="*/ 420482 h 840964"/>
              <a:gd name="T8" fmla="*/ 123156 w 840964"/>
              <a:gd name="T9" fmla="*/ 123156 h 840964"/>
              <a:gd name="T10" fmla="*/ 123156 w 840964"/>
              <a:gd name="T11" fmla="*/ 717808 h 840964"/>
              <a:gd name="T12" fmla="*/ 717808 w 840964"/>
              <a:gd name="T13" fmla="*/ 717808 h 840964"/>
              <a:gd name="T14" fmla="*/ 717808 w 840964"/>
              <a:gd name="T15" fmla="*/ 123156 h 84096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23156 w 840964"/>
              <a:gd name="T25" fmla="*/ 123156 h 840964"/>
              <a:gd name="T26" fmla="*/ 717808 w 840964"/>
              <a:gd name="T27" fmla="*/ 717808 h 8409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0964" h="840964">
                <a:moveTo>
                  <a:pt x="0" y="420482"/>
                </a:moveTo>
                <a:lnTo>
                  <a:pt x="0" y="420482"/>
                </a:lnTo>
                <a:cubicBezTo>
                  <a:pt x="0" y="652707"/>
                  <a:pt x="188256" y="840964"/>
                  <a:pt x="420482" y="840964"/>
                </a:cubicBezTo>
                <a:cubicBezTo>
                  <a:pt x="652707" y="840964"/>
                  <a:pt x="840964" y="652707"/>
                  <a:pt x="840964" y="420482"/>
                </a:cubicBezTo>
                <a:cubicBezTo>
                  <a:pt x="840964" y="188256"/>
                  <a:pt x="652707" y="0"/>
                  <a:pt x="420482" y="0"/>
                </a:cubicBezTo>
                <a:cubicBezTo>
                  <a:pt x="188256" y="0"/>
                  <a:pt x="0" y="188256"/>
                  <a:pt x="0" y="420481"/>
                </a:cubicBezTo>
                <a:close/>
              </a:path>
            </a:pathLst>
          </a:custGeom>
          <a:solidFill>
            <a:srgbClr val="AEE6D7">
              <a:alpha val="85097"/>
            </a:srgbClr>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it-IT"/>
          </a:p>
        </p:txBody>
      </p:sp>
      <p:sp>
        <p:nvSpPr>
          <p:cNvPr id="13319" name="Ovale 37">
            <a:extLst>
              <a:ext uri="{FF2B5EF4-FFF2-40B4-BE49-F238E27FC236}">
                <a16:creationId xmlns:a16="http://schemas.microsoft.com/office/drawing/2014/main" id="{5CF6E2CE-91FA-FD7E-FD31-EC96749F45DB}"/>
              </a:ext>
            </a:extLst>
          </p:cNvPr>
          <p:cNvSpPr>
            <a:spLocks/>
          </p:cNvSpPr>
          <p:nvPr/>
        </p:nvSpPr>
        <p:spPr bwMode="auto">
          <a:xfrm>
            <a:off x="1539221" y="1484647"/>
            <a:ext cx="1387392" cy="1387392"/>
          </a:xfrm>
          <a:custGeom>
            <a:avLst/>
            <a:gdLst>
              <a:gd name="T0" fmla="*/ 420482 w 840964"/>
              <a:gd name="T1" fmla="*/ 0 h 840964"/>
              <a:gd name="T2" fmla="*/ 840964 w 840964"/>
              <a:gd name="T3" fmla="*/ 420482 h 840964"/>
              <a:gd name="T4" fmla="*/ 420482 w 840964"/>
              <a:gd name="T5" fmla="*/ 840964 h 840964"/>
              <a:gd name="T6" fmla="*/ 0 w 840964"/>
              <a:gd name="T7" fmla="*/ 420482 h 840964"/>
              <a:gd name="T8" fmla="*/ 123156 w 840964"/>
              <a:gd name="T9" fmla="*/ 123156 h 840964"/>
              <a:gd name="T10" fmla="*/ 123156 w 840964"/>
              <a:gd name="T11" fmla="*/ 717808 h 840964"/>
              <a:gd name="T12" fmla="*/ 717808 w 840964"/>
              <a:gd name="T13" fmla="*/ 717808 h 840964"/>
              <a:gd name="T14" fmla="*/ 717808 w 840964"/>
              <a:gd name="T15" fmla="*/ 123156 h 84096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23156 w 840964"/>
              <a:gd name="T25" fmla="*/ 123156 h 840964"/>
              <a:gd name="T26" fmla="*/ 717808 w 840964"/>
              <a:gd name="T27" fmla="*/ 717808 h 8409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0964" h="840964">
                <a:moveTo>
                  <a:pt x="0" y="420482"/>
                </a:moveTo>
                <a:lnTo>
                  <a:pt x="0" y="420482"/>
                </a:lnTo>
                <a:cubicBezTo>
                  <a:pt x="0" y="652707"/>
                  <a:pt x="188256" y="840964"/>
                  <a:pt x="420482" y="840964"/>
                </a:cubicBezTo>
                <a:cubicBezTo>
                  <a:pt x="652707" y="840964"/>
                  <a:pt x="840964" y="652707"/>
                  <a:pt x="840964" y="420482"/>
                </a:cubicBezTo>
                <a:cubicBezTo>
                  <a:pt x="840964" y="188256"/>
                  <a:pt x="652707" y="0"/>
                  <a:pt x="420482" y="0"/>
                </a:cubicBezTo>
                <a:cubicBezTo>
                  <a:pt x="188256" y="0"/>
                  <a:pt x="0" y="188256"/>
                  <a:pt x="0" y="420481"/>
                </a:cubicBezTo>
                <a:close/>
              </a:path>
            </a:pathLst>
          </a:custGeom>
          <a:solidFill>
            <a:srgbClr val="F8D9A6"/>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it-IT"/>
          </a:p>
        </p:txBody>
      </p:sp>
      <p:cxnSp>
        <p:nvCxnSpPr>
          <p:cNvPr id="13320" name="Connettore diritto 38" descr="sequenza temporale">
            <a:extLst>
              <a:ext uri="{FF2B5EF4-FFF2-40B4-BE49-F238E27FC236}">
                <a16:creationId xmlns:a16="http://schemas.microsoft.com/office/drawing/2014/main" id="{7D281DCB-2B96-426F-5EC3-3E34F0758381}"/>
              </a:ext>
            </a:extLst>
          </p:cNvPr>
          <p:cNvCxnSpPr>
            <a:cxnSpLocks noChangeShapeType="1"/>
            <a:stCxn id="13324" idx="1"/>
            <a:endCxn id="13321" idx="3"/>
          </p:cNvCxnSpPr>
          <p:nvPr/>
        </p:nvCxnSpPr>
        <p:spPr bwMode="auto">
          <a:xfrm flipH="1">
            <a:off x="1976381" y="3869389"/>
            <a:ext cx="15366024" cy="0"/>
          </a:xfrm>
          <a:prstGeom prst="straightConnector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sp>
        <p:nvSpPr>
          <p:cNvPr id="13321" name="Ovale 39" descr="indicatori di sequenza temporale">
            <a:extLst>
              <a:ext uri="{FF2B5EF4-FFF2-40B4-BE49-F238E27FC236}">
                <a16:creationId xmlns:a16="http://schemas.microsoft.com/office/drawing/2014/main" id="{E776CF41-14B2-2C21-67FE-D5C29541D569}"/>
              </a:ext>
            </a:extLst>
          </p:cNvPr>
          <p:cNvSpPr>
            <a:spLocks/>
          </p:cNvSpPr>
          <p:nvPr/>
        </p:nvSpPr>
        <p:spPr bwMode="auto">
          <a:xfrm>
            <a:off x="1976381" y="3730651"/>
            <a:ext cx="280095" cy="280095"/>
          </a:xfrm>
          <a:custGeom>
            <a:avLst/>
            <a:gdLst>
              <a:gd name="T0" fmla="*/ 84481 w 168962"/>
              <a:gd name="T1" fmla="*/ 0 h 168962"/>
              <a:gd name="T2" fmla="*/ 168962 w 168962"/>
              <a:gd name="T3" fmla="*/ 84481 h 168962"/>
              <a:gd name="T4" fmla="*/ 84481 w 168962"/>
              <a:gd name="T5" fmla="*/ 168962 h 168962"/>
              <a:gd name="T6" fmla="*/ 0 w 168962"/>
              <a:gd name="T7" fmla="*/ 84481 h 168962"/>
              <a:gd name="T8" fmla="*/ 24744 w 168962"/>
              <a:gd name="T9" fmla="*/ 24744 h 168962"/>
              <a:gd name="T10" fmla="*/ 24744 w 168962"/>
              <a:gd name="T11" fmla="*/ 144218 h 168962"/>
              <a:gd name="T12" fmla="*/ 144218 w 168962"/>
              <a:gd name="T13" fmla="*/ 144218 h 168962"/>
              <a:gd name="T14" fmla="*/ 144218 w 168962"/>
              <a:gd name="T15" fmla="*/ 24744 h 168962"/>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4744 w 168962"/>
              <a:gd name="T25" fmla="*/ 24744 h 168962"/>
              <a:gd name="T26" fmla="*/ 144218 w 168962"/>
              <a:gd name="T27" fmla="*/ 144218 h 1689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962" h="168962">
                <a:moveTo>
                  <a:pt x="0" y="84481"/>
                </a:moveTo>
                <a:lnTo>
                  <a:pt x="0" y="84481"/>
                </a:lnTo>
                <a:cubicBezTo>
                  <a:pt x="0" y="131138"/>
                  <a:pt x="37823" y="168962"/>
                  <a:pt x="84481" y="168962"/>
                </a:cubicBezTo>
                <a:cubicBezTo>
                  <a:pt x="131138" y="168962"/>
                  <a:pt x="168962" y="131138"/>
                  <a:pt x="168962" y="84481"/>
                </a:cubicBezTo>
                <a:cubicBezTo>
                  <a:pt x="168962" y="37823"/>
                  <a:pt x="131138" y="0"/>
                  <a:pt x="84481" y="0"/>
                </a:cubicBezTo>
                <a:cubicBezTo>
                  <a:pt x="37823" y="0"/>
                  <a:pt x="0" y="37823"/>
                  <a:pt x="0" y="84480"/>
                </a:cubicBezTo>
                <a:close/>
              </a:path>
            </a:pathLst>
          </a:custGeom>
          <a:solidFill>
            <a:srgbClr val="FFFFFF"/>
          </a:solidFill>
          <a:ln w="19046" cap="flat">
            <a:solidFill>
              <a:srgbClr val="000000"/>
            </a:solidFill>
            <a:prstDash val="solid"/>
            <a:miter lim="800000"/>
            <a:headEnd/>
            <a:tailEnd/>
          </a:ln>
        </p:spPr>
        <p:txBody>
          <a:bodyPr anchor="ctr" anchorCtr="1"/>
          <a:lstStyle/>
          <a:p>
            <a:endParaRPr lang="it-IT"/>
          </a:p>
        </p:txBody>
      </p:sp>
      <p:sp>
        <p:nvSpPr>
          <p:cNvPr id="13322" name="Ovale 40" descr="indicatori di sequenza temporale">
            <a:extLst>
              <a:ext uri="{FF2B5EF4-FFF2-40B4-BE49-F238E27FC236}">
                <a16:creationId xmlns:a16="http://schemas.microsoft.com/office/drawing/2014/main" id="{61C8225D-E3E6-5FA3-103B-950A475645A4}"/>
              </a:ext>
            </a:extLst>
          </p:cNvPr>
          <p:cNvSpPr>
            <a:spLocks/>
          </p:cNvSpPr>
          <p:nvPr/>
        </p:nvSpPr>
        <p:spPr bwMode="auto">
          <a:xfrm>
            <a:off x="7010259" y="3730651"/>
            <a:ext cx="280097" cy="280095"/>
          </a:xfrm>
          <a:custGeom>
            <a:avLst/>
            <a:gdLst>
              <a:gd name="T0" fmla="*/ 84481 w 168962"/>
              <a:gd name="T1" fmla="*/ 0 h 168962"/>
              <a:gd name="T2" fmla="*/ 168962 w 168962"/>
              <a:gd name="T3" fmla="*/ 84481 h 168962"/>
              <a:gd name="T4" fmla="*/ 84481 w 168962"/>
              <a:gd name="T5" fmla="*/ 168962 h 168962"/>
              <a:gd name="T6" fmla="*/ 0 w 168962"/>
              <a:gd name="T7" fmla="*/ 84481 h 168962"/>
              <a:gd name="T8" fmla="*/ 24744 w 168962"/>
              <a:gd name="T9" fmla="*/ 24744 h 168962"/>
              <a:gd name="T10" fmla="*/ 24744 w 168962"/>
              <a:gd name="T11" fmla="*/ 144218 h 168962"/>
              <a:gd name="T12" fmla="*/ 144218 w 168962"/>
              <a:gd name="T13" fmla="*/ 144218 h 168962"/>
              <a:gd name="T14" fmla="*/ 144218 w 168962"/>
              <a:gd name="T15" fmla="*/ 24744 h 168962"/>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4744 w 168962"/>
              <a:gd name="T25" fmla="*/ 24744 h 168962"/>
              <a:gd name="T26" fmla="*/ 144218 w 168962"/>
              <a:gd name="T27" fmla="*/ 144218 h 1689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962" h="168962">
                <a:moveTo>
                  <a:pt x="0" y="84481"/>
                </a:moveTo>
                <a:lnTo>
                  <a:pt x="0" y="84481"/>
                </a:lnTo>
                <a:cubicBezTo>
                  <a:pt x="0" y="131138"/>
                  <a:pt x="37823" y="168962"/>
                  <a:pt x="84481" y="168962"/>
                </a:cubicBezTo>
                <a:cubicBezTo>
                  <a:pt x="131138" y="168962"/>
                  <a:pt x="168962" y="131138"/>
                  <a:pt x="168962" y="84481"/>
                </a:cubicBezTo>
                <a:cubicBezTo>
                  <a:pt x="168962" y="37823"/>
                  <a:pt x="131138" y="0"/>
                  <a:pt x="84481" y="0"/>
                </a:cubicBezTo>
                <a:cubicBezTo>
                  <a:pt x="37823" y="0"/>
                  <a:pt x="0" y="37823"/>
                  <a:pt x="0" y="84480"/>
                </a:cubicBezTo>
                <a:close/>
              </a:path>
            </a:pathLst>
          </a:custGeom>
          <a:solidFill>
            <a:srgbClr val="FFFFFF"/>
          </a:solidFill>
          <a:ln w="19046" cap="flat">
            <a:solidFill>
              <a:srgbClr val="000000"/>
            </a:solidFill>
            <a:prstDash val="solid"/>
            <a:miter lim="800000"/>
            <a:headEnd/>
            <a:tailEnd/>
          </a:ln>
        </p:spPr>
        <p:txBody>
          <a:bodyPr anchor="ctr" anchorCtr="1"/>
          <a:lstStyle/>
          <a:p>
            <a:endParaRPr lang="it-IT"/>
          </a:p>
        </p:txBody>
      </p:sp>
      <p:sp>
        <p:nvSpPr>
          <p:cNvPr id="13323" name="Ovale 41" descr="indicatori di sequenza temporale">
            <a:extLst>
              <a:ext uri="{FF2B5EF4-FFF2-40B4-BE49-F238E27FC236}">
                <a16:creationId xmlns:a16="http://schemas.microsoft.com/office/drawing/2014/main" id="{A6BD068C-B7A0-EB26-6364-C9DF974AF0F7}"/>
              </a:ext>
            </a:extLst>
          </p:cNvPr>
          <p:cNvSpPr>
            <a:spLocks/>
          </p:cNvSpPr>
          <p:nvPr/>
        </p:nvSpPr>
        <p:spPr bwMode="auto">
          <a:xfrm>
            <a:off x="12036284" y="3730651"/>
            <a:ext cx="280097" cy="280095"/>
          </a:xfrm>
          <a:custGeom>
            <a:avLst/>
            <a:gdLst>
              <a:gd name="T0" fmla="*/ 84481 w 168962"/>
              <a:gd name="T1" fmla="*/ 0 h 168962"/>
              <a:gd name="T2" fmla="*/ 168962 w 168962"/>
              <a:gd name="T3" fmla="*/ 84481 h 168962"/>
              <a:gd name="T4" fmla="*/ 84481 w 168962"/>
              <a:gd name="T5" fmla="*/ 168962 h 168962"/>
              <a:gd name="T6" fmla="*/ 0 w 168962"/>
              <a:gd name="T7" fmla="*/ 84481 h 168962"/>
              <a:gd name="T8" fmla="*/ 24744 w 168962"/>
              <a:gd name="T9" fmla="*/ 24744 h 168962"/>
              <a:gd name="T10" fmla="*/ 24744 w 168962"/>
              <a:gd name="T11" fmla="*/ 144218 h 168962"/>
              <a:gd name="T12" fmla="*/ 144218 w 168962"/>
              <a:gd name="T13" fmla="*/ 144218 h 168962"/>
              <a:gd name="T14" fmla="*/ 144218 w 168962"/>
              <a:gd name="T15" fmla="*/ 24744 h 168962"/>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4744 w 168962"/>
              <a:gd name="T25" fmla="*/ 24744 h 168962"/>
              <a:gd name="T26" fmla="*/ 144218 w 168962"/>
              <a:gd name="T27" fmla="*/ 144218 h 1689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962" h="168962">
                <a:moveTo>
                  <a:pt x="0" y="84481"/>
                </a:moveTo>
                <a:lnTo>
                  <a:pt x="0" y="84481"/>
                </a:lnTo>
                <a:cubicBezTo>
                  <a:pt x="0" y="131138"/>
                  <a:pt x="37823" y="168962"/>
                  <a:pt x="84481" y="168962"/>
                </a:cubicBezTo>
                <a:cubicBezTo>
                  <a:pt x="131138" y="168962"/>
                  <a:pt x="168962" y="131138"/>
                  <a:pt x="168962" y="84481"/>
                </a:cubicBezTo>
                <a:cubicBezTo>
                  <a:pt x="168962" y="37823"/>
                  <a:pt x="131138" y="0"/>
                  <a:pt x="84481" y="0"/>
                </a:cubicBezTo>
                <a:cubicBezTo>
                  <a:pt x="37823" y="0"/>
                  <a:pt x="0" y="37823"/>
                  <a:pt x="0" y="84480"/>
                </a:cubicBezTo>
                <a:close/>
              </a:path>
            </a:pathLst>
          </a:custGeom>
          <a:solidFill>
            <a:srgbClr val="FFFFFF"/>
          </a:solidFill>
          <a:ln w="19046" cap="flat">
            <a:solidFill>
              <a:srgbClr val="000000"/>
            </a:solidFill>
            <a:prstDash val="solid"/>
            <a:miter lim="800000"/>
            <a:headEnd/>
            <a:tailEnd/>
          </a:ln>
        </p:spPr>
        <p:txBody>
          <a:bodyPr anchor="ctr" anchorCtr="1"/>
          <a:lstStyle/>
          <a:p>
            <a:endParaRPr lang="it-IT"/>
          </a:p>
        </p:txBody>
      </p:sp>
      <p:sp>
        <p:nvSpPr>
          <p:cNvPr id="13324" name="Ovale 42" descr="indicatori di sequenza temporale">
            <a:extLst>
              <a:ext uri="{FF2B5EF4-FFF2-40B4-BE49-F238E27FC236}">
                <a16:creationId xmlns:a16="http://schemas.microsoft.com/office/drawing/2014/main" id="{A23EA86E-E199-2C14-6FA1-5015BD5C3F1F}"/>
              </a:ext>
            </a:extLst>
          </p:cNvPr>
          <p:cNvSpPr>
            <a:spLocks/>
          </p:cNvSpPr>
          <p:nvPr/>
        </p:nvSpPr>
        <p:spPr bwMode="auto">
          <a:xfrm>
            <a:off x="17062309" y="3730651"/>
            <a:ext cx="280097" cy="280095"/>
          </a:xfrm>
          <a:custGeom>
            <a:avLst/>
            <a:gdLst>
              <a:gd name="T0" fmla="*/ 84481 w 168962"/>
              <a:gd name="T1" fmla="*/ 0 h 168962"/>
              <a:gd name="T2" fmla="*/ 168962 w 168962"/>
              <a:gd name="T3" fmla="*/ 84481 h 168962"/>
              <a:gd name="T4" fmla="*/ 84481 w 168962"/>
              <a:gd name="T5" fmla="*/ 168962 h 168962"/>
              <a:gd name="T6" fmla="*/ 0 w 168962"/>
              <a:gd name="T7" fmla="*/ 84481 h 168962"/>
              <a:gd name="T8" fmla="*/ 24744 w 168962"/>
              <a:gd name="T9" fmla="*/ 24744 h 168962"/>
              <a:gd name="T10" fmla="*/ 24744 w 168962"/>
              <a:gd name="T11" fmla="*/ 144218 h 168962"/>
              <a:gd name="T12" fmla="*/ 144218 w 168962"/>
              <a:gd name="T13" fmla="*/ 144218 h 168962"/>
              <a:gd name="T14" fmla="*/ 144218 w 168962"/>
              <a:gd name="T15" fmla="*/ 24744 h 168962"/>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4744 w 168962"/>
              <a:gd name="T25" fmla="*/ 24744 h 168962"/>
              <a:gd name="T26" fmla="*/ 144218 w 168962"/>
              <a:gd name="T27" fmla="*/ 144218 h 1689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962" h="168962">
                <a:moveTo>
                  <a:pt x="0" y="84481"/>
                </a:moveTo>
                <a:lnTo>
                  <a:pt x="0" y="84481"/>
                </a:lnTo>
                <a:cubicBezTo>
                  <a:pt x="0" y="131138"/>
                  <a:pt x="37823" y="168962"/>
                  <a:pt x="84481" y="168962"/>
                </a:cubicBezTo>
                <a:cubicBezTo>
                  <a:pt x="131138" y="168962"/>
                  <a:pt x="168962" y="131138"/>
                  <a:pt x="168962" y="84481"/>
                </a:cubicBezTo>
                <a:cubicBezTo>
                  <a:pt x="168962" y="37823"/>
                  <a:pt x="131138" y="0"/>
                  <a:pt x="84481" y="0"/>
                </a:cubicBezTo>
                <a:cubicBezTo>
                  <a:pt x="37823" y="0"/>
                  <a:pt x="0" y="37823"/>
                  <a:pt x="0" y="84480"/>
                </a:cubicBezTo>
                <a:close/>
              </a:path>
            </a:pathLst>
          </a:custGeom>
          <a:solidFill>
            <a:srgbClr val="FFFFFF"/>
          </a:solidFill>
          <a:ln w="19046" cap="flat">
            <a:solidFill>
              <a:srgbClr val="000000"/>
            </a:solidFill>
            <a:prstDash val="solid"/>
            <a:miter lim="800000"/>
            <a:headEnd/>
            <a:tailEnd/>
          </a:ln>
        </p:spPr>
        <p:txBody>
          <a:bodyPr anchor="ctr" anchorCtr="1"/>
          <a:lstStyle/>
          <a:p>
            <a:endParaRPr lang="it-IT"/>
          </a:p>
        </p:txBody>
      </p:sp>
      <p:pic>
        <p:nvPicPr>
          <p:cNvPr id="13" name="Elemento grafico 44" descr="Lente di ingrandimento con riempimento a tinta unita">
            <a:extLst>
              <a:ext uri="{FF2B5EF4-FFF2-40B4-BE49-F238E27FC236}">
                <a16:creationId xmlns:a16="http://schemas.microsoft.com/office/drawing/2014/main" id="{A35BB116-31EA-A532-8329-BBE33F5CB31C}"/>
              </a:ext>
            </a:extLst>
          </p:cNvPr>
          <p:cNvPicPr>
            <a:picLocks noChangeAspect="1"/>
          </p:cNvPicPr>
          <p:nvPr/>
        </p:nvPicPr>
        <p:blipFill>
          <a:blip r:embed="rId3"/>
          <a:stretch>
            <a:fillRect/>
          </a:stretch>
        </p:blipFill>
        <p:spPr>
          <a:xfrm>
            <a:off x="1772198" y="1701917"/>
            <a:ext cx="921438" cy="918821"/>
          </a:xfrm>
          <a:prstGeom prst="rect">
            <a:avLst/>
          </a:prstGeom>
          <a:noFill/>
          <a:ln cap="flat">
            <a:noFill/>
          </a:ln>
        </p:spPr>
      </p:pic>
      <p:pic>
        <p:nvPicPr>
          <p:cNvPr id="14" name="Elemento grafico 46" descr="Testa con ingranaggi con riempimento a tinta unita">
            <a:extLst>
              <a:ext uri="{FF2B5EF4-FFF2-40B4-BE49-F238E27FC236}">
                <a16:creationId xmlns:a16="http://schemas.microsoft.com/office/drawing/2014/main" id="{45E4BFD9-EB27-48F8-3FCF-C8B4C9B9961D}"/>
              </a:ext>
            </a:extLst>
          </p:cNvPr>
          <p:cNvPicPr>
            <a:picLocks noChangeAspect="1"/>
          </p:cNvPicPr>
          <p:nvPr/>
        </p:nvPicPr>
        <p:blipFill>
          <a:blip r:embed="rId4"/>
          <a:stretch>
            <a:fillRect/>
          </a:stretch>
        </p:blipFill>
        <p:spPr>
          <a:xfrm>
            <a:off x="6792989" y="1680974"/>
            <a:ext cx="1060176" cy="1060178"/>
          </a:xfrm>
          <a:prstGeom prst="rect">
            <a:avLst/>
          </a:prstGeom>
          <a:noFill/>
          <a:ln cap="flat">
            <a:noFill/>
          </a:ln>
        </p:spPr>
      </p:pic>
      <p:pic>
        <p:nvPicPr>
          <p:cNvPr id="15" name="Elemento grafico 48" descr="Internet con riempimento a tinta unita">
            <a:extLst>
              <a:ext uri="{FF2B5EF4-FFF2-40B4-BE49-F238E27FC236}">
                <a16:creationId xmlns:a16="http://schemas.microsoft.com/office/drawing/2014/main" id="{05E82BE5-F926-E83A-DE73-72CE64043381}"/>
              </a:ext>
            </a:extLst>
          </p:cNvPr>
          <p:cNvPicPr>
            <a:picLocks noChangeAspect="1"/>
          </p:cNvPicPr>
          <p:nvPr/>
        </p:nvPicPr>
        <p:blipFill>
          <a:blip r:embed="rId5"/>
          <a:stretch>
            <a:fillRect/>
          </a:stretch>
        </p:blipFill>
        <p:spPr>
          <a:xfrm>
            <a:off x="16795300" y="1783067"/>
            <a:ext cx="1091591" cy="1091589"/>
          </a:xfrm>
          <a:prstGeom prst="rect">
            <a:avLst/>
          </a:prstGeom>
          <a:noFill/>
          <a:ln cap="flat">
            <a:noFill/>
          </a:ln>
        </p:spPr>
      </p:pic>
      <p:pic>
        <p:nvPicPr>
          <p:cNvPr id="16" name="Elemento grafico 52" descr="Medico con riempimento a tinta unita">
            <a:extLst>
              <a:ext uri="{FF2B5EF4-FFF2-40B4-BE49-F238E27FC236}">
                <a16:creationId xmlns:a16="http://schemas.microsoft.com/office/drawing/2014/main" id="{EDD28070-F362-CF20-8ECB-1B27477517FD}"/>
              </a:ext>
            </a:extLst>
          </p:cNvPr>
          <p:cNvPicPr>
            <a:picLocks noChangeAspect="1"/>
          </p:cNvPicPr>
          <p:nvPr/>
        </p:nvPicPr>
        <p:blipFill>
          <a:blip r:embed="rId6"/>
          <a:stretch>
            <a:fillRect/>
          </a:stretch>
        </p:blipFill>
        <p:spPr>
          <a:xfrm>
            <a:off x="11630537" y="1505587"/>
            <a:ext cx="1355980" cy="1358597"/>
          </a:xfrm>
          <a:prstGeom prst="rect">
            <a:avLst/>
          </a:prstGeom>
          <a:noFill/>
          <a:ln cap="flat">
            <a:noFill/>
          </a:ln>
        </p:spPr>
      </p:pic>
      <p:sp>
        <p:nvSpPr>
          <p:cNvPr id="13329" name="CasellaDiTesto 53">
            <a:extLst>
              <a:ext uri="{FF2B5EF4-FFF2-40B4-BE49-F238E27FC236}">
                <a16:creationId xmlns:a16="http://schemas.microsoft.com/office/drawing/2014/main" id="{E61E3F7B-590C-8515-33A2-CAD8BA9C271F}"/>
              </a:ext>
            </a:extLst>
          </p:cNvPr>
          <p:cNvSpPr txBox="1">
            <a:spLocks noChangeArrowheads="1"/>
          </p:cNvSpPr>
          <p:nvPr/>
        </p:nvSpPr>
        <p:spPr bwMode="auto">
          <a:xfrm>
            <a:off x="817682" y="3011492"/>
            <a:ext cx="190456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sz="3200" dirty="0">
                <a:solidFill>
                  <a:srgbClr val="000000"/>
                </a:solidFill>
                <a:latin typeface="Segoe UI" panose="020B0502040204020203" pitchFamily="34" charset="0"/>
              </a:rPr>
              <a:t>RICEZIONE                       PROGRAMMAZIONE                    EROGAZIONE                        REGISTRAZIONE</a:t>
            </a:r>
            <a:endParaRPr lang="it-IT" altLang="it-IT" dirty="0">
              <a:solidFill>
                <a:srgbClr val="000000"/>
              </a:solidFill>
              <a:latin typeface="Segoe UI" panose="020B0502040204020203" pitchFamily="34" charset="0"/>
            </a:endParaRPr>
          </a:p>
        </p:txBody>
      </p:sp>
      <p:sp>
        <p:nvSpPr>
          <p:cNvPr id="13330" name="Rettangolo 54">
            <a:extLst>
              <a:ext uri="{FF2B5EF4-FFF2-40B4-BE49-F238E27FC236}">
                <a16:creationId xmlns:a16="http://schemas.microsoft.com/office/drawing/2014/main" id="{0E6916FF-586C-AD2D-B37F-BB990628BC23}"/>
              </a:ext>
            </a:extLst>
          </p:cNvPr>
          <p:cNvSpPr>
            <a:spLocks noChangeArrowheads="1"/>
          </p:cNvSpPr>
          <p:nvPr/>
        </p:nvSpPr>
        <p:spPr bwMode="auto">
          <a:xfrm>
            <a:off x="15609473" y="4222782"/>
            <a:ext cx="4156942" cy="5683072"/>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13331" name="Rettangolo 55">
            <a:extLst>
              <a:ext uri="{FF2B5EF4-FFF2-40B4-BE49-F238E27FC236}">
                <a16:creationId xmlns:a16="http://schemas.microsoft.com/office/drawing/2014/main" id="{C358EE28-4D95-786C-D0C6-3ECAA1DD397F}"/>
              </a:ext>
            </a:extLst>
          </p:cNvPr>
          <p:cNvSpPr>
            <a:spLocks noChangeArrowheads="1"/>
          </p:cNvSpPr>
          <p:nvPr/>
        </p:nvSpPr>
        <p:spPr bwMode="auto">
          <a:xfrm>
            <a:off x="10182937" y="4222783"/>
            <a:ext cx="4782578" cy="6340121"/>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13332" name="Rettangolo 56">
            <a:extLst>
              <a:ext uri="{FF2B5EF4-FFF2-40B4-BE49-F238E27FC236}">
                <a16:creationId xmlns:a16="http://schemas.microsoft.com/office/drawing/2014/main" id="{1374DC59-A29C-995C-712A-A9CA11EC00FE}"/>
              </a:ext>
            </a:extLst>
          </p:cNvPr>
          <p:cNvSpPr>
            <a:spLocks noChangeArrowheads="1"/>
          </p:cNvSpPr>
          <p:nvPr/>
        </p:nvSpPr>
        <p:spPr bwMode="auto">
          <a:xfrm>
            <a:off x="5164766" y="4180899"/>
            <a:ext cx="3921347" cy="438206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13333" name="Rettangolo 57">
            <a:extLst>
              <a:ext uri="{FF2B5EF4-FFF2-40B4-BE49-F238E27FC236}">
                <a16:creationId xmlns:a16="http://schemas.microsoft.com/office/drawing/2014/main" id="{F0A17EEA-B903-30B4-5A1C-C1FE88261C65}"/>
              </a:ext>
            </a:extLst>
          </p:cNvPr>
          <p:cNvSpPr>
            <a:spLocks noChangeArrowheads="1"/>
          </p:cNvSpPr>
          <p:nvPr/>
        </p:nvSpPr>
        <p:spPr bwMode="auto">
          <a:xfrm>
            <a:off x="562812" y="4170428"/>
            <a:ext cx="4107204" cy="4015585"/>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it-IT" altLang="it-IT">
              <a:solidFill>
                <a:srgbClr val="FFFFFF"/>
              </a:solidFill>
              <a:latin typeface="Segoe UI" panose="020B0502040204020203" pitchFamily="34" charset="0"/>
            </a:endParaRPr>
          </a:p>
        </p:txBody>
      </p:sp>
      <p:sp>
        <p:nvSpPr>
          <p:cNvPr id="22" name="CasellaDiTesto 58">
            <a:extLst>
              <a:ext uri="{FF2B5EF4-FFF2-40B4-BE49-F238E27FC236}">
                <a16:creationId xmlns:a16="http://schemas.microsoft.com/office/drawing/2014/main" id="{CE130265-7E57-F284-F0C7-52E403164A04}"/>
              </a:ext>
            </a:extLst>
          </p:cNvPr>
          <p:cNvSpPr txBox="1"/>
          <p:nvPr/>
        </p:nvSpPr>
        <p:spPr>
          <a:xfrm>
            <a:off x="10172466" y="4269901"/>
            <a:ext cx="4782578" cy="6590074"/>
          </a:xfrm>
          <a:prstGeom prst="rect">
            <a:avLst/>
          </a:prstGeom>
          <a:noFill/>
          <a:ln cap="flat">
            <a:noFill/>
          </a:ln>
        </p:spPr>
        <p:txBody>
          <a:bodyPr>
            <a:spAutoFit/>
          </a:bodyPr>
          <a:lstStyle/>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 OGNI INFERMIERE PIANIFICA LE SUE ATTIVITÀ DOMICILIARI INSERENDOLE ALL’INTERNO DELLA PROGRAMMAZIONE AMBULATORIALE DEL PRESIDIO NEL QUALE PRESTA SERVIZIO</a:t>
            </a:r>
          </a:p>
          <a:p>
            <a:pPr>
              <a:defRPr sz="1800" b="0" i="0" u="none" strike="noStrike" kern="0" cap="none" spc="0" baseline="0">
                <a:solidFill>
                  <a:srgbClr val="000000"/>
                </a:solidFill>
                <a:uFillTx/>
              </a:defRPr>
            </a:pPr>
            <a:endParaRPr lang="it-IT" sz="2309">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VALUTAZIONE DELLO STATO DI SALUTE DEL PZ</a:t>
            </a:r>
          </a:p>
          <a:p>
            <a:pPr>
              <a:defRPr sz="1800" b="0" i="0" u="none" strike="noStrike" kern="0" cap="none" spc="0" baseline="0">
                <a:solidFill>
                  <a:srgbClr val="000000"/>
                </a:solidFill>
                <a:uFillTx/>
              </a:defRPr>
            </a:pPr>
            <a:endParaRPr lang="it-IT" sz="2309">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EROGAZIONE PRESTAZIONE</a:t>
            </a:r>
          </a:p>
          <a:p>
            <a:pPr>
              <a:defRPr sz="1800" b="0" i="0" u="none" strike="noStrike" kern="0" cap="none" spc="0" baseline="0">
                <a:solidFill>
                  <a:srgbClr val="000000"/>
                </a:solidFill>
                <a:uFillTx/>
              </a:defRPr>
            </a:pPr>
            <a:endParaRPr lang="it-IT" sz="2309">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EDUCAZIONE SANITARIA</a:t>
            </a:r>
          </a:p>
          <a:p>
            <a:pPr>
              <a:defRPr sz="1800" b="0" i="0" u="none" strike="noStrike" kern="0" cap="none" spc="0" baseline="0">
                <a:solidFill>
                  <a:srgbClr val="000000"/>
                </a:solidFill>
                <a:uFillTx/>
              </a:defRPr>
            </a:pPr>
            <a:endParaRPr lang="it-IT" sz="2309">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CONSEGNA LIBRETTO INFERMIERISTICO</a:t>
            </a:r>
            <a:endParaRPr lang="it-IT" sz="2968">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endParaRPr lang="it-IT" sz="2968">
              <a:solidFill>
                <a:srgbClr val="000000"/>
              </a:solidFill>
              <a:latin typeface="Segoe UI"/>
            </a:endParaRPr>
          </a:p>
        </p:txBody>
      </p:sp>
      <p:sp>
        <p:nvSpPr>
          <p:cNvPr id="23" name="CasellaDiTesto 59">
            <a:extLst>
              <a:ext uri="{FF2B5EF4-FFF2-40B4-BE49-F238E27FC236}">
                <a16:creationId xmlns:a16="http://schemas.microsoft.com/office/drawing/2014/main" id="{CB66355B-CB1F-A27F-E0A0-9EA9AF930150}"/>
              </a:ext>
            </a:extLst>
          </p:cNvPr>
          <p:cNvSpPr txBox="1"/>
          <p:nvPr/>
        </p:nvSpPr>
        <p:spPr>
          <a:xfrm>
            <a:off x="5300886" y="4366757"/>
            <a:ext cx="3808784" cy="4914679"/>
          </a:xfrm>
          <a:prstGeom prst="rect">
            <a:avLst/>
          </a:prstGeom>
          <a:noFill/>
          <a:ln cap="flat">
            <a:noFill/>
          </a:ln>
        </p:spPr>
        <p:txBody>
          <a:bodyPr>
            <a:spAutoFit/>
          </a:bodyPr>
          <a:lstStyle/>
          <a:p>
            <a:pPr algn="ctr">
              <a:defRPr sz="1800" b="0" i="0" u="none" strike="noStrike" kern="0" cap="none" spc="0" baseline="0">
                <a:solidFill>
                  <a:srgbClr val="000000"/>
                </a:solidFill>
                <a:uFillTx/>
              </a:defRPr>
            </a:pPr>
            <a:r>
              <a:rPr lang="it-IT" sz="2309" b="1">
                <a:solidFill>
                  <a:srgbClr val="000000"/>
                </a:solidFill>
                <a:latin typeface="Segoe UI"/>
              </a:rPr>
              <a:t>DRIVE CONDIVISO </a:t>
            </a:r>
          </a:p>
          <a:p>
            <a:pPr>
              <a:defRPr sz="1800" b="0" i="0" u="none" strike="noStrike" kern="0" cap="none" spc="0" baseline="0">
                <a:solidFill>
                  <a:srgbClr val="000000"/>
                </a:solidFill>
                <a:uFillTx/>
              </a:defRPr>
            </a:pPr>
            <a:endParaRPr lang="it-IT" sz="2309">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ANALISI </a:t>
            </a:r>
          </a:p>
          <a:p>
            <a:pPr>
              <a:defRPr sz="1800" b="0" i="0" u="none" strike="noStrike" kern="0" cap="none" spc="0" baseline="0">
                <a:solidFill>
                  <a:srgbClr val="000000"/>
                </a:solidFill>
                <a:uFillTx/>
              </a:defRPr>
            </a:pPr>
            <a:r>
              <a:rPr lang="it-IT" sz="2309">
                <a:solidFill>
                  <a:srgbClr val="000000"/>
                </a:solidFill>
                <a:latin typeface="Segoe UI"/>
              </a:rPr>
              <a:t>      ISTANZA PERVENUTA</a:t>
            </a:r>
          </a:p>
          <a:p>
            <a:pPr>
              <a:defRPr sz="1800" b="0" i="0" u="none" strike="noStrike" kern="0" cap="none" spc="0" baseline="0">
                <a:solidFill>
                  <a:srgbClr val="000000"/>
                </a:solidFill>
                <a:uFillTx/>
              </a:defRPr>
            </a:pPr>
            <a:endParaRPr lang="it-IT" sz="2309">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COLLOQUIO </a:t>
            </a:r>
          </a:p>
          <a:p>
            <a:pPr>
              <a:defRPr sz="1800" b="0" i="0" u="none" strike="noStrike" kern="0" cap="none" spc="0" baseline="0">
                <a:solidFill>
                  <a:srgbClr val="000000"/>
                </a:solidFill>
                <a:uFillTx/>
              </a:defRPr>
            </a:pPr>
            <a:r>
              <a:rPr lang="it-IT" sz="2309">
                <a:solidFill>
                  <a:srgbClr val="000000"/>
                </a:solidFill>
                <a:latin typeface="Segoe UI"/>
              </a:rPr>
              <a:t>     MMG, PZ, CAREGHIVER</a:t>
            </a:r>
          </a:p>
          <a:p>
            <a:pPr>
              <a:defRPr sz="1800" b="0" i="0" u="none" strike="noStrike" kern="0" cap="none" spc="0" baseline="0">
                <a:solidFill>
                  <a:srgbClr val="000000"/>
                </a:solidFill>
                <a:uFillTx/>
              </a:defRPr>
            </a:pPr>
            <a:endParaRPr lang="it-IT" sz="2309">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PROGRAMMAZIONE SETTIMANALE PER OGNI INFERMIERE</a:t>
            </a:r>
          </a:p>
          <a:p>
            <a:pPr>
              <a:defRPr sz="1800" b="0" i="0" u="none" strike="noStrike" kern="0" cap="none" spc="0" baseline="0">
                <a:solidFill>
                  <a:srgbClr val="000000"/>
                </a:solidFill>
                <a:uFillTx/>
              </a:defRPr>
            </a:pPr>
            <a:endParaRPr lang="it-IT" sz="2968">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endParaRPr lang="it-IT" sz="2968">
              <a:solidFill>
                <a:srgbClr val="000000"/>
              </a:solidFill>
              <a:latin typeface="Segoe UI"/>
            </a:endParaRPr>
          </a:p>
        </p:txBody>
      </p:sp>
      <p:sp>
        <p:nvSpPr>
          <p:cNvPr id="24" name="CasellaDiTesto 60">
            <a:extLst>
              <a:ext uri="{FF2B5EF4-FFF2-40B4-BE49-F238E27FC236}">
                <a16:creationId xmlns:a16="http://schemas.microsoft.com/office/drawing/2014/main" id="{F3244498-6EC9-22B5-A0DB-E049630151DA}"/>
              </a:ext>
            </a:extLst>
          </p:cNvPr>
          <p:cNvSpPr txBox="1"/>
          <p:nvPr/>
        </p:nvSpPr>
        <p:spPr>
          <a:xfrm>
            <a:off x="671155" y="4426414"/>
            <a:ext cx="4519516" cy="4457759"/>
          </a:xfrm>
          <a:prstGeom prst="rect">
            <a:avLst/>
          </a:prstGeom>
          <a:noFill/>
          <a:ln cap="flat">
            <a:noFill/>
          </a:ln>
        </p:spPr>
        <p:txBody>
          <a:bodyPr>
            <a:spAutoFit/>
          </a:bodyPr>
          <a:lstStyle/>
          <a:p>
            <a:pPr algn="ctr">
              <a:defRPr sz="1800" b="0" i="0" u="none" strike="noStrike" kern="0" cap="none" spc="0" baseline="0">
                <a:solidFill>
                  <a:srgbClr val="000000"/>
                </a:solidFill>
                <a:uFillTx/>
              </a:defRPr>
            </a:pPr>
            <a:r>
              <a:rPr lang="it-IT" sz="2309" b="1">
                <a:solidFill>
                  <a:srgbClr val="000000"/>
                </a:solidFill>
                <a:latin typeface="Segoe UI"/>
              </a:rPr>
              <a:t>MEDIANTE EMAIL</a:t>
            </a:r>
          </a:p>
          <a:p>
            <a:pPr>
              <a:defRPr sz="1800" b="0" i="0" u="none" strike="noStrike" kern="0" cap="none" spc="0" baseline="0">
                <a:solidFill>
                  <a:srgbClr val="000000"/>
                </a:solidFill>
                <a:uFillTx/>
              </a:defRPr>
            </a:pPr>
            <a:r>
              <a:rPr lang="it-IT" sz="1979">
                <a:solidFill>
                  <a:srgbClr val="000000"/>
                </a:solidFill>
                <a:highlight>
                  <a:srgbClr val="FFFF00"/>
                </a:highlight>
                <a:latin typeface="Segoe UI"/>
              </a:rPr>
              <a:t>ifc.distrettotrapani@asptrapani.it</a:t>
            </a:r>
          </a:p>
          <a:p>
            <a:pPr>
              <a:defRPr sz="1800" b="0" i="0" u="none" strike="noStrike" kern="0" cap="none" spc="0" baseline="0">
                <a:solidFill>
                  <a:srgbClr val="000000"/>
                </a:solidFill>
                <a:uFillTx/>
              </a:defRPr>
            </a:pPr>
            <a:endParaRPr lang="it-IT" sz="1979">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r>
              <a:rPr lang="it-IT" sz="2309" b="1">
                <a:solidFill>
                  <a:srgbClr val="000000"/>
                </a:solidFill>
                <a:latin typeface="Segoe UI"/>
              </a:rPr>
              <a:t>AMBULATORIALE</a:t>
            </a:r>
          </a:p>
          <a:p>
            <a:pPr>
              <a:defRPr sz="1800" b="0" i="0" u="none" strike="noStrike" kern="0" cap="none" spc="0" baseline="0">
                <a:solidFill>
                  <a:srgbClr val="000000"/>
                </a:solidFill>
                <a:uFillTx/>
              </a:defRPr>
            </a:pPr>
            <a:r>
              <a:rPr lang="it-IT" sz="2309">
                <a:solidFill>
                  <a:srgbClr val="000000"/>
                </a:solidFill>
                <a:latin typeface="Segoe UI"/>
              </a:rPr>
              <a:t>        MODULO 04A</a:t>
            </a:r>
          </a:p>
          <a:p>
            <a:pPr marL="471202" indent="-471202">
              <a:buSzPct val="100000"/>
              <a:buFont typeface="Wingdings" pitchFamily="2"/>
              <a:buChar char="§"/>
              <a:defRPr sz="1800" b="0" i="0" u="none" strike="noStrike" kern="0" cap="none" spc="0" baseline="0">
                <a:solidFill>
                  <a:srgbClr val="000000"/>
                </a:solidFill>
                <a:uFillTx/>
              </a:defRPr>
            </a:pPr>
            <a:r>
              <a:rPr lang="it-IT" sz="2309" b="1">
                <a:solidFill>
                  <a:srgbClr val="000000"/>
                </a:solidFill>
                <a:latin typeface="Segoe UI"/>
              </a:rPr>
              <a:t>UVM</a:t>
            </a:r>
          </a:p>
          <a:p>
            <a:pPr>
              <a:defRPr sz="1800" b="0" i="0" u="none" strike="noStrike" kern="0" cap="none" spc="0" baseline="0">
                <a:solidFill>
                  <a:srgbClr val="000000"/>
                </a:solidFill>
                <a:uFillTx/>
              </a:defRPr>
            </a:pPr>
            <a:r>
              <a:rPr lang="it-IT" sz="2309">
                <a:solidFill>
                  <a:srgbClr val="000000"/>
                </a:solidFill>
                <a:latin typeface="Segoe UI"/>
              </a:rPr>
              <a:t>       RICEZIONE PAI</a:t>
            </a:r>
          </a:p>
          <a:p>
            <a:pPr marL="471202" indent="-471202">
              <a:buSzPct val="100000"/>
              <a:buFont typeface="Wingdings" pitchFamily="2"/>
              <a:buChar char="§"/>
              <a:defRPr sz="1800" b="0" i="0" u="none" strike="noStrike" kern="0" cap="none" spc="0" baseline="0">
                <a:solidFill>
                  <a:srgbClr val="000000"/>
                </a:solidFill>
                <a:uFillTx/>
              </a:defRPr>
            </a:pPr>
            <a:r>
              <a:rPr lang="it-IT" sz="2309">
                <a:solidFill>
                  <a:srgbClr val="000000"/>
                </a:solidFill>
                <a:latin typeface="Segoe UI"/>
              </a:rPr>
              <a:t> </a:t>
            </a:r>
            <a:r>
              <a:rPr lang="it-IT" sz="2309" b="1">
                <a:solidFill>
                  <a:srgbClr val="000000"/>
                </a:solidFill>
                <a:latin typeface="Segoe UI"/>
              </a:rPr>
              <a:t>COT </a:t>
            </a:r>
          </a:p>
          <a:p>
            <a:pPr>
              <a:defRPr sz="1800" b="0" i="0" u="none" strike="noStrike" kern="0" cap="none" spc="0" baseline="0">
                <a:solidFill>
                  <a:srgbClr val="000000"/>
                </a:solidFill>
                <a:uFillTx/>
              </a:defRPr>
            </a:pPr>
            <a:r>
              <a:rPr lang="it-IT" sz="2309">
                <a:solidFill>
                  <a:srgbClr val="000000"/>
                </a:solidFill>
                <a:latin typeface="Segoe UI"/>
              </a:rPr>
              <a:t>     RICEZIONE CHIAMTATE</a:t>
            </a:r>
          </a:p>
          <a:p>
            <a:pPr>
              <a:defRPr sz="1800" b="0" i="0" u="none" strike="noStrike" kern="0" cap="none" spc="0" baseline="0">
                <a:solidFill>
                  <a:srgbClr val="000000"/>
                </a:solidFill>
                <a:uFillTx/>
              </a:defRPr>
            </a:pPr>
            <a:r>
              <a:rPr lang="it-IT" sz="2309">
                <a:solidFill>
                  <a:srgbClr val="000000"/>
                </a:solidFill>
                <a:latin typeface="Segoe UI"/>
              </a:rPr>
              <a:t>      DEI PZ NEI WEEKEND </a:t>
            </a:r>
          </a:p>
          <a:p>
            <a:pPr>
              <a:defRPr sz="1800" b="0" i="0" u="none" strike="noStrike" kern="0" cap="none" spc="0" baseline="0">
                <a:solidFill>
                  <a:srgbClr val="000000"/>
                </a:solidFill>
                <a:uFillTx/>
              </a:defRPr>
            </a:pPr>
            <a:endParaRPr lang="it-IT" sz="2968">
              <a:solidFill>
                <a:srgbClr val="000000"/>
              </a:solidFill>
              <a:latin typeface="Segoe UI"/>
            </a:endParaRPr>
          </a:p>
          <a:p>
            <a:pPr marL="471202" indent="-471202">
              <a:buSzPct val="100000"/>
              <a:buFont typeface="Wingdings" pitchFamily="2"/>
              <a:buChar char="§"/>
              <a:defRPr sz="1800" b="0" i="0" u="none" strike="noStrike" kern="0" cap="none" spc="0" baseline="0">
                <a:solidFill>
                  <a:srgbClr val="000000"/>
                </a:solidFill>
                <a:uFillTx/>
              </a:defRPr>
            </a:pPr>
            <a:endParaRPr lang="it-IT" sz="2968">
              <a:solidFill>
                <a:srgbClr val="000000"/>
              </a:solidFill>
              <a:latin typeface="Segoe UI"/>
            </a:endParaRPr>
          </a:p>
        </p:txBody>
      </p:sp>
      <p:pic>
        <p:nvPicPr>
          <p:cNvPr id="13337" name="Immagine 61" descr="Concorso ASP Trapani per 50 amministrativi, si cercano laureati in  giurisprudenza">
            <a:extLst>
              <a:ext uri="{FF2B5EF4-FFF2-40B4-BE49-F238E27FC236}">
                <a16:creationId xmlns:a16="http://schemas.microsoft.com/office/drawing/2014/main" id="{14E5C597-5976-00CC-F39A-66AB57D543D3}"/>
              </a:ext>
            </a:extLst>
          </p:cNvPr>
          <p:cNvPicPr>
            <a:picLocks noChangeAspect="1" noChangeArrowheads="1"/>
          </p:cNvPicPr>
          <p:nvPr/>
        </p:nvPicPr>
        <p:blipFill>
          <a:blip r:embed="rId7">
            <a:clrChange>
              <a:clrFrom>
                <a:srgbClr val="FEEFE1"/>
              </a:clrFrom>
              <a:clrTo>
                <a:srgbClr val="FEEFE1">
                  <a:alpha val="0"/>
                </a:srgbClr>
              </a:clrTo>
            </a:clrChange>
            <a:extLst>
              <a:ext uri="{28A0092B-C50C-407E-A947-70E740481C1C}">
                <a14:useLocalDpi xmlns:a14="http://schemas.microsoft.com/office/drawing/2010/main" val="0"/>
              </a:ext>
            </a:extLst>
          </a:blip>
          <a:srcRect l="23637" t="23415" r="25867" b="21452"/>
          <a:stretch>
            <a:fillRect/>
          </a:stretch>
        </p:blipFill>
        <p:spPr bwMode="auto">
          <a:xfrm>
            <a:off x="405748" y="235992"/>
            <a:ext cx="2240769" cy="134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e 3">
            <a:extLst>
              <a:ext uri="{FF2B5EF4-FFF2-40B4-BE49-F238E27FC236}">
                <a16:creationId xmlns:a16="http://schemas.microsoft.com/office/drawing/2014/main" id="{03AE1417-BA0C-9A1A-7234-9FCF61173E6B}"/>
              </a:ext>
            </a:extLst>
          </p:cNvPr>
          <p:cNvSpPr>
            <a:spLocks/>
          </p:cNvSpPr>
          <p:nvPr/>
        </p:nvSpPr>
        <p:spPr bwMode="auto">
          <a:xfrm>
            <a:off x="2869024" y="950632"/>
            <a:ext cx="1387392" cy="1387392"/>
          </a:xfrm>
          <a:custGeom>
            <a:avLst/>
            <a:gdLst>
              <a:gd name="T0" fmla="*/ 420482 w 840964"/>
              <a:gd name="T1" fmla="*/ 0 h 840964"/>
              <a:gd name="T2" fmla="*/ 840964 w 840964"/>
              <a:gd name="T3" fmla="*/ 420482 h 840964"/>
              <a:gd name="T4" fmla="*/ 420482 w 840964"/>
              <a:gd name="T5" fmla="*/ 840964 h 840964"/>
              <a:gd name="T6" fmla="*/ 0 w 840964"/>
              <a:gd name="T7" fmla="*/ 420482 h 840964"/>
              <a:gd name="T8" fmla="*/ 123156 w 840964"/>
              <a:gd name="T9" fmla="*/ 123156 h 840964"/>
              <a:gd name="T10" fmla="*/ 123156 w 840964"/>
              <a:gd name="T11" fmla="*/ 717808 h 840964"/>
              <a:gd name="T12" fmla="*/ 717808 w 840964"/>
              <a:gd name="T13" fmla="*/ 717808 h 840964"/>
              <a:gd name="T14" fmla="*/ 717808 w 840964"/>
              <a:gd name="T15" fmla="*/ 123156 h 84096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23156 w 840964"/>
              <a:gd name="T25" fmla="*/ 123156 h 840964"/>
              <a:gd name="T26" fmla="*/ 717808 w 840964"/>
              <a:gd name="T27" fmla="*/ 717808 h 8409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0964" h="840964">
                <a:moveTo>
                  <a:pt x="0" y="420482"/>
                </a:moveTo>
                <a:lnTo>
                  <a:pt x="0" y="420482"/>
                </a:lnTo>
                <a:cubicBezTo>
                  <a:pt x="0" y="652707"/>
                  <a:pt x="188256" y="840964"/>
                  <a:pt x="420482" y="840964"/>
                </a:cubicBezTo>
                <a:cubicBezTo>
                  <a:pt x="652707" y="840964"/>
                  <a:pt x="840964" y="652707"/>
                  <a:pt x="840964" y="420482"/>
                </a:cubicBezTo>
                <a:cubicBezTo>
                  <a:pt x="840964" y="188256"/>
                  <a:pt x="652707" y="0"/>
                  <a:pt x="420482" y="0"/>
                </a:cubicBezTo>
                <a:cubicBezTo>
                  <a:pt x="188256" y="0"/>
                  <a:pt x="0" y="188256"/>
                  <a:pt x="0" y="420481"/>
                </a:cubicBezTo>
                <a:close/>
              </a:path>
            </a:pathLst>
          </a:custGeom>
          <a:solidFill>
            <a:srgbClr val="F8D9A6"/>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it-IT"/>
          </a:p>
        </p:txBody>
      </p:sp>
      <p:pic>
        <p:nvPicPr>
          <p:cNvPr id="3" name="Elemento grafico 4" descr="Lente di ingrandimento con riempimento a tinta unita">
            <a:extLst>
              <a:ext uri="{FF2B5EF4-FFF2-40B4-BE49-F238E27FC236}">
                <a16:creationId xmlns:a16="http://schemas.microsoft.com/office/drawing/2014/main" id="{BDD3A58A-CC81-6BA6-15CF-AAC1AB2C43CA}"/>
              </a:ext>
            </a:extLst>
          </p:cNvPr>
          <p:cNvPicPr>
            <a:picLocks noChangeAspect="1"/>
          </p:cNvPicPr>
          <p:nvPr/>
        </p:nvPicPr>
        <p:blipFill>
          <a:blip r:embed="rId2"/>
          <a:stretch>
            <a:fillRect/>
          </a:stretch>
        </p:blipFill>
        <p:spPr>
          <a:xfrm>
            <a:off x="3102001" y="1165284"/>
            <a:ext cx="921438" cy="921438"/>
          </a:xfrm>
          <a:prstGeom prst="rect">
            <a:avLst/>
          </a:prstGeom>
          <a:noFill/>
          <a:ln cap="flat">
            <a:noFill/>
          </a:ln>
        </p:spPr>
      </p:pic>
      <p:sp>
        <p:nvSpPr>
          <p:cNvPr id="15364" name="CasellaDiTesto 5">
            <a:extLst>
              <a:ext uri="{FF2B5EF4-FFF2-40B4-BE49-F238E27FC236}">
                <a16:creationId xmlns:a16="http://schemas.microsoft.com/office/drawing/2014/main" id="{0E92CFD7-AAD5-5666-B834-E6754CDAB791}"/>
              </a:ext>
            </a:extLst>
          </p:cNvPr>
          <p:cNvSpPr txBox="1">
            <a:spLocks noChangeArrowheads="1"/>
          </p:cNvSpPr>
          <p:nvPr/>
        </p:nvSpPr>
        <p:spPr bwMode="auto">
          <a:xfrm>
            <a:off x="4308769" y="1165284"/>
            <a:ext cx="4913464" cy="100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sz="5936" b="1">
                <a:solidFill>
                  <a:srgbClr val="000000"/>
                </a:solidFill>
                <a:latin typeface="Bahnschrift SemiLight" panose="020B0502040204020203" pitchFamily="34" charset="0"/>
              </a:rPr>
              <a:t>RICEZIONE</a:t>
            </a:r>
          </a:p>
        </p:txBody>
      </p:sp>
      <p:sp>
        <p:nvSpPr>
          <p:cNvPr id="15365" name="CasellaDiTesto 8">
            <a:extLst>
              <a:ext uri="{FF2B5EF4-FFF2-40B4-BE49-F238E27FC236}">
                <a16:creationId xmlns:a16="http://schemas.microsoft.com/office/drawing/2014/main" id="{BBA6D30A-B13D-3246-9F1D-C31B0CC7AA06}"/>
              </a:ext>
            </a:extLst>
          </p:cNvPr>
          <p:cNvSpPr txBox="1">
            <a:spLocks noChangeArrowheads="1"/>
          </p:cNvSpPr>
          <p:nvPr/>
        </p:nvSpPr>
        <p:spPr bwMode="auto">
          <a:xfrm>
            <a:off x="13279701" y="578914"/>
            <a:ext cx="5884638" cy="369332"/>
          </a:xfrm>
          <a:prstGeom prst="rect">
            <a:avLst/>
          </a:prstGeom>
          <a:solidFill>
            <a:srgbClr val="D6F2EB"/>
          </a:solidFill>
          <a:ln w="9528">
            <a:solidFill>
              <a:srgbClr val="2C8B73"/>
            </a:solidFill>
            <a:miter lim="800000"/>
            <a:headEnd/>
            <a:tailEnd/>
          </a:ln>
        </p:spPr>
        <p:txBody>
          <a:bodyP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a:solidFill>
                  <a:srgbClr val="000000"/>
                </a:solidFill>
                <a:latin typeface="Segoe UI" panose="020B0502040204020203" pitchFamily="34" charset="0"/>
              </a:rPr>
              <a:t>Mod. 04A Modulo MMG Richiesta Cure Infermieristiche</a:t>
            </a:r>
          </a:p>
        </p:txBody>
      </p:sp>
      <p:sp>
        <p:nvSpPr>
          <p:cNvPr id="15366" name="Ovale 9">
            <a:extLst>
              <a:ext uri="{FF2B5EF4-FFF2-40B4-BE49-F238E27FC236}">
                <a16:creationId xmlns:a16="http://schemas.microsoft.com/office/drawing/2014/main" id="{EE05DEF1-0B83-865B-425D-9D899DC4C694}"/>
              </a:ext>
            </a:extLst>
          </p:cNvPr>
          <p:cNvSpPr>
            <a:spLocks/>
          </p:cNvSpPr>
          <p:nvPr/>
        </p:nvSpPr>
        <p:spPr bwMode="auto">
          <a:xfrm>
            <a:off x="6190912" y="1769977"/>
            <a:ext cx="6062643" cy="1774815"/>
          </a:xfrm>
          <a:custGeom>
            <a:avLst/>
            <a:gdLst>
              <a:gd name="T0" fmla="*/ 1838488 w 3676976"/>
              <a:gd name="T1" fmla="*/ 0 h 1076148"/>
              <a:gd name="T2" fmla="*/ 3676976 w 3676976"/>
              <a:gd name="T3" fmla="*/ 538074 h 1076148"/>
              <a:gd name="T4" fmla="*/ 1838488 w 3676976"/>
              <a:gd name="T5" fmla="*/ 1076148 h 1076148"/>
              <a:gd name="T6" fmla="*/ 0 w 3676976"/>
              <a:gd name="T7" fmla="*/ 538074 h 1076148"/>
              <a:gd name="T8" fmla="*/ 538481 w 3676976"/>
              <a:gd name="T9" fmla="*/ 157598 h 1076148"/>
              <a:gd name="T10" fmla="*/ 538481 w 3676976"/>
              <a:gd name="T11" fmla="*/ 918550 h 1076148"/>
              <a:gd name="T12" fmla="*/ 3138495 w 3676976"/>
              <a:gd name="T13" fmla="*/ 918550 h 1076148"/>
              <a:gd name="T14" fmla="*/ 3138495 w 3676976"/>
              <a:gd name="T15" fmla="*/ 157598 h 1076148"/>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538481 w 3676976"/>
              <a:gd name="T25" fmla="*/ 157598 h 1076148"/>
              <a:gd name="T26" fmla="*/ 3138495 w 3676976"/>
              <a:gd name="T27" fmla="*/ 918550 h 1076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76976" h="1076148">
                <a:moveTo>
                  <a:pt x="0" y="538074"/>
                </a:moveTo>
                <a:lnTo>
                  <a:pt x="0" y="538074"/>
                </a:lnTo>
                <a:cubicBezTo>
                  <a:pt x="0" y="835244"/>
                  <a:pt x="823119" y="1076148"/>
                  <a:pt x="1838488" y="1076148"/>
                </a:cubicBezTo>
                <a:cubicBezTo>
                  <a:pt x="2853856" y="1076148"/>
                  <a:pt x="3676976" y="835244"/>
                  <a:pt x="3676976" y="538074"/>
                </a:cubicBezTo>
                <a:cubicBezTo>
                  <a:pt x="3676976" y="240903"/>
                  <a:pt x="2853856" y="0"/>
                  <a:pt x="1838488" y="0"/>
                </a:cubicBezTo>
                <a:cubicBezTo>
                  <a:pt x="823119" y="0"/>
                  <a:pt x="0" y="240903"/>
                  <a:pt x="0" y="538073"/>
                </a:cubicBezTo>
                <a:close/>
              </a:path>
            </a:pathLst>
          </a:custGeom>
          <a:solidFill>
            <a:srgbClr val="FFFF00">
              <a:alpha val="20000"/>
            </a:srgbClr>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it-IT"/>
          </a:p>
        </p:txBody>
      </p:sp>
      <p:sp>
        <p:nvSpPr>
          <p:cNvPr id="15367" name="CasellaDiTesto 11">
            <a:extLst>
              <a:ext uri="{FF2B5EF4-FFF2-40B4-BE49-F238E27FC236}">
                <a16:creationId xmlns:a16="http://schemas.microsoft.com/office/drawing/2014/main" id="{955E3258-4D6E-393D-ED8A-7EB192B7650B}"/>
              </a:ext>
            </a:extLst>
          </p:cNvPr>
          <p:cNvSpPr txBox="1">
            <a:spLocks noChangeArrowheads="1"/>
          </p:cNvSpPr>
          <p:nvPr/>
        </p:nvSpPr>
        <p:spPr bwMode="auto">
          <a:xfrm>
            <a:off x="6580700" y="2338024"/>
            <a:ext cx="5895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sz="2800" dirty="0">
                <a:solidFill>
                  <a:srgbClr val="000000"/>
                </a:solidFill>
                <a:latin typeface="Segoe UI" panose="020B0502040204020203" pitchFamily="34" charset="0"/>
              </a:rPr>
              <a:t>ifc.distrettotrapani@asptrapani.it</a:t>
            </a:r>
          </a:p>
        </p:txBody>
      </p:sp>
      <p:pic>
        <p:nvPicPr>
          <p:cNvPr id="15368" name="Immagine 12" descr="Concorso ASP Trapani per 50 amministrativi, si cercano laureati in  giurisprudenza">
            <a:extLst>
              <a:ext uri="{FF2B5EF4-FFF2-40B4-BE49-F238E27FC236}">
                <a16:creationId xmlns:a16="http://schemas.microsoft.com/office/drawing/2014/main" id="{ADB95396-2359-77A4-97EA-F9D0A1C47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637" t="23415" r="25867" b="21452"/>
          <a:stretch>
            <a:fillRect/>
          </a:stretch>
        </p:blipFill>
        <p:spPr bwMode="auto">
          <a:xfrm>
            <a:off x="405748" y="235992"/>
            <a:ext cx="2240769" cy="134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Immagine 14">
            <a:extLst>
              <a:ext uri="{FF2B5EF4-FFF2-40B4-BE49-F238E27FC236}">
                <a16:creationId xmlns:a16="http://schemas.microsoft.com/office/drawing/2014/main" id="{6E4AA349-C3B5-A6ED-7178-07AB1BCB6C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79701" y="1699300"/>
            <a:ext cx="5884638" cy="8832192"/>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pic>
        <p:nvPicPr>
          <p:cNvPr id="15370" name="Immagine 1">
            <a:extLst>
              <a:ext uri="{FF2B5EF4-FFF2-40B4-BE49-F238E27FC236}">
                <a16:creationId xmlns:a16="http://schemas.microsoft.com/office/drawing/2014/main" id="{AC2D4CC0-9B3F-22DE-5C4B-76D59A804D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5749" y="2552677"/>
            <a:ext cx="5952698" cy="6672571"/>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pic>
        <p:nvPicPr>
          <p:cNvPr id="15371" name="Immagine 2">
            <a:extLst>
              <a:ext uri="{FF2B5EF4-FFF2-40B4-BE49-F238E27FC236}">
                <a16:creationId xmlns:a16="http://schemas.microsoft.com/office/drawing/2014/main" id="{19B4E95D-0692-7CB1-589F-172D45A221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0912" y="4997628"/>
            <a:ext cx="6287767" cy="5361093"/>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sp>
        <p:nvSpPr>
          <p:cNvPr id="15372" name="Rectangle 3">
            <a:extLst>
              <a:ext uri="{FF2B5EF4-FFF2-40B4-BE49-F238E27FC236}">
                <a16:creationId xmlns:a16="http://schemas.microsoft.com/office/drawing/2014/main" id="{0344F7B0-306F-6963-810E-5CE989498E6C}"/>
              </a:ext>
            </a:extLst>
          </p:cNvPr>
          <p:cNvSpPr>
            <a:spLocks noChangeArrowheads="1"/>
          </p:cNvSpPr>
          <p:nvPr/>
        </p:nvSpPr>
        <p:spPr bwMode="auto">
          <a:xfrm>
            <a:off x="2431864" y="114291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it-IT" altLang="it-IT">
              <a:solidFill>
                <a:srgbClr val="000000"/>
              </a:solidFill>
              <a:latin typeface="Segoe UI" panose="020B0502040204020203" pitchFamily="34" charset="0"/>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vale 5">
            <a:extLst>
              <a:ext uri="{FF2B5EF4-FFF2-40B4-BE49-F238E27FC236}">
                <a16:creationId xmlns:a16="http://schemas.microsoft.com/office/drawing/2014/main" id="{A65F2662-0244-789C-7ABA-163E6617B055}"/>
              </a:ext>
            </a:extLst>
          </p:cNvPr>
          <p:cNvSpPr>
            <a:spLocks/>
          </p:cNvSpPr>
          <p:nvPr/>
        </p:nvSpPr>
        <p:spPr bwMode="auto">
          <a:xfrm>
            <a:off x="3816639" y="1241198"/>
            <a:ext cx="1387392" cy="1387392"/>
          </a:xfrm>
          <a:custGeom>
            <a:avLst/>
            <a:gdLst>
              <a:gd name="T0" fmla="*/ 420482 w 840964"/>
              <a:gd name="T1" fmla="*/ 0 h 840964"/>
              <a:gd name="T2" fmla="*/ 840964 w 840964"/>
              <a:gd name="T3" fmla="*/ 420482 h 840964"/>
              <a:gd name="T4" fmla="*/ 420482 w 840964"/>
              <a:gd name="T5" fmla="*/ 840964 h 840964"/>
              <a:gd name="T6" fmla="*/ 0 w 840964"/>
              <a:gd name="T7" fmla="*/ 420482 h 840964"/>
              <a:gd name="T8" fmla="*/ 123156 w 840964"/>
              <a:gd name="T9" fmla="*/ 123156 h 840964"/>
              <a:gd name="T10" fmla="*/ 123156 w 840964"/>
              <a:gd name="T11" fmla="*/ 717808 h 840964"/>
              <a:gd name="T12" fmla="*/ 717808 w 840964"/>
              <a:gd name="T13" fmla="*/ 717808 h 840964"/>
              <a:gd name="T14" fmla="*/ 717808 w 840964"/>
              <a:gd name="T15" fmla="*/ 123156 h 84096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23156 w 840964"/>
              <a:gd name="T25" fmla="*/ 123156 h 840964"/>
              <a:gd name="T26" fmla="*/ 717808 w 840964"/>
              <a:gd name="T27" fmla="*/ 717808 h 8409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0964" h="840964">
                <a:moveTo>
                  <a:pt x="0" y="420482"/>
                </a:moveTo>
                <a:lnTo>
                  <a:pt x="0" y="420482"/>
                </a:lnTo>
                <a:cubicBezTo>
                  <a:pt x="0" y="652707"/>
                  <a:pt x="188256" y="840964"/>
                  <a:pt x="420482" y="840964"/>
                </a:cubicBezTo>
                <a:cubicBezTo>
                  <a:pt x="652707" y="840964"/>
                  <a:pt x="840964" y="652707"/>
                  <a:pt x="840964" y="420482"/>
                </a:cubicBezTo>
                <a:cubicBezTo>
                  <a:pt x="840964" y="188256"/>
                  <a:pt x="652707" y="0"/>
                  <a:pt x="420482" y="0"/>
                </a:cubicBezTo>
                <a:cubicBezTo>
                  <a:pt x="188256" y="0"/>
                  <a:pt x="0" y="188256"/>
                  <a:pt x="0" y="420481"/>
                </a:cubicBezTo>
                <a:close/>
              </a:path>
            </a:pathLst>
          </a:custGeom>
          <a:solidFill>
            <a:srgbClr val="AEE6D7">
              <a:alpha val="85097"/>
            </a:srgbClr>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it-IT"/>
          </a:p>
        </p:txBody>
      </p:sp>
      <p:pic>
        <p:nvPicPr>
          <p:cNvPr id="3" name="Elemento grafico 6" descr="Testa con ingranaggi con riempimento a tinta unita">
            <a:extLst>
              <a:ext uri="{FF2B5EF4-FFF2-40B4-BE49-F238E27FC236}">
                <a16:creationId xmlns:a16="http://schemas.microsoft.com/office/drawing/2014/main" id="{C4361F92-8240-8B48-72B8-48F7E6E43588}"/>
              </a:ext>
            </a:extLst>
          </p:cNvPr>
          <p:cNvPicPr>
            <a:picLocks noChangeAspect="1"/>
          </p:cNvPicPr>
          <p:nvPr/>
        </p:nvPicPr>
        <p:blipFill>
          <a:blip r:embed="rId2"/>
          <a:stretch>
            <a:fillRect/>
          </a:stretch>
        </p:blipFill>
        <p:spPr>
          <a:xfrm>
            <a:off x="4036526" y="1437528"/>
            <a:ext cx="1060178" cy="1060176"/>
          </a:xfrm>
          <a:prstGeom prst="rect">
            <a:avLst/>
          </a:prstGeom>
          <a:noFill/>
          <a:ln cap="flat">
            <a:noFill/>
          </a:ln>
        </p:spPr>
      </p:pic>
      <p:pic>
        <p:nvPicPr>
          <p:cNvPr id="16388" name="Immagine 7" descr="Concorso ASP Trapani per 50 amministrativi, si cercano laureati in  giurisprudenza">
            <a:extLst>
              <a:ext uri="{FF2B5EF4-FFF2-40B4-BE49-F238E27FC236}">
                <a16:creationId xmlns:a16="http://schemas.microsoft.com/office/drawing/2014/main" id="{5594D2B8-F41C-F6AA-60E6-069B88868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637" t="23415" r="25867" b="21452"/>
          <a:stretch>
            <a:fillRect/>
          </a:stretch>
        </p:blipFill>
        <p:spPr bwMode="auto">
          <a:xfrm>
            <a:off x="568046" y="571060"/>
            <a:ext cx="2238151" cy="134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CasellaDiTesto 8">
            <a:extLst>
              <a:ext uri="{FF2B5EF4-FFF2-40B4-BE49-F238E27FC236}">
                <a16:creationId xmlns:a16="http://schemas.microsoft.com/office/drawing/2014/main" id="{0B1E7211-BA04-62C7-4B2D-BB8B86FDF0E1}"/>
              </a:ext>
            </a:extLst>
          </p:cNvPr>
          <p:cNvSpPr txBox="1">
            <a:spLocks noChangeArrowheads="1"/>
          </p:cNvSpPr>
          <p:nvPr/>
        </p:nvSpPr>
        <p:spPr bwMode="auto">
          <a:xfrm>
            <a:off x="5138589" y="1379938"/>
            <a:ext cx="8319118" cy="100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sz="5936" b="1">
                <a:solidFill>
                  <a:srgbClr val="000000"/>
                </a:solidFill>
                <a:latin typeface="Bahnschrift SemiLight" panose="020B0502040204020203" pitchFamily="34" charset="0"/>
              </a:rPr>
              <a:t>PROGRAMMAZIONE</a:t>
            </a:r>
          </a:p>
        </p:txBody>
      </p:sp>
      <p:pic>
        <p:nvPicPr>
          <p:cNvPr id="16390" name="Immagine 10">
            <a:extLst>
              <a:ext uri="{FF2B5EF4-FFF2-40B4-BE49-F238E27FC236}">
                <a16:creationId xmlns:a16="http://schemas.microsoft.com/office/drawing/2014/main" id="{BB009582-FA07-F239-6DD6-7474E0E317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862" y="3031719"/>
            <a:ext cx="12871335" cy="6423888"/>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pic>
        <p:nvPicPr>
          <p:cNvPr id="16391" name="Immagine 14">
            <a:extLst>
              <a:ext uri="{FF2B5EF4-FFF2-40B4-BE49-F238E27FC236}">
                <a16:creationId xmlns:a16="http://schemas.microsoft.com/office/drawing/2014/main" id="{D61D600D-04A6-E919-A6B6-B68E948B70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77640" y="209814"/>
            <a:ext cx="7779868" cy="4473687"/>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pic>
        <p:nvPicPr>
          <p:cNvPr id="16392" name="Immagine 16">
            <a:extLst>
              <a:ext uri="{FF2B5EF4-FFF2-40B4-BE49-F238E27FC236}">
                <a16:creationId xmlns:a16="http://schemas.microsoft.com/office/drawing/2014/main" id="{83A3994C-902A-B0F8-6D23-57EB7D3F5772}"/>
              </a:ext>
            </a:extLst>
          </p:cNvPr>
          <p:cNvPicPr>
            <a:picLocks noChangeAspect="1"/>
          </p:cNvPicPr>
          <p:nvPr/>
        </p:nvPicPr>
        <p:blipFill>
          <a:blip r:embed="rId6">
            <a:extLst>
              <a:ext uri="{28A0092B-C50C-407E-A947-70E740481C1C}">
                <a14:useLocalDpi xmlns:a14="http://schemas.microsoft.com/office/drawing/2010/main" val="0"/>
              </a:ext>
            </a:extLst>
          </a:blip>
          <a:srcRect b="50642"/>
          <a:stretch>
            <a:fillRect/>
          </a:stretch>
        </p:blipFill>
        <p:spPr bwMode="auto">
          <a:xfrm>
            <a:off x="7193498" y="7895444"/>
            <a:ext cx="12525798" cy="2418775"/>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e 3">
            <a:extLst>
              <a:ext uri="{FF2B5EF4-FFF2-40B4-BE49-F238E27FC236}">
                <a16:creationId xmlns:a16="http://schemas.microsoft.com/office/drawing/2014/main" id="{3C2F4CF7-44A9-E846-5796-38726B4A4974}"/>
              </a:ext>
            </a:extLst>
          </p:cNvPr>
          <p:cNvSpPr>
            <a:spLocks/>
          </p:cNvSpPr>
          <p:nvPr/>
        </p:nvSpPr>
        <p:spPr bwMode="auto">
          <a:xfrm>
            <a:off x="3591514" y="1162666"/>
            <a:ext cx="1384775" cy="1387392"/>
          </a:xfrm>
          <a:custGeom>
            <a:avLst/>
            <a:gdLst>
              <a:gd name="T0" fmla="*/ 420482 w 840964"/>
              <a:gd name="T1" fmla="*/ 0 h 840964"/>
              <a:gd name="T2" fmla="*/ 840964 w 840964"/>
              <a:gd name="T3" fmla="*/ 420482 h 840964"/>
              <a:gd name="T4" fmla="*/ 420482 w 840964"/>
              <a:gd name="T5" fmla="*/ 840964 h 840964"/>
              <a:gd name="T6" fmla="*/ 0 w 840964"/>
              <a:gd name="T7" fmla="*/ 420482 h 840964"/>
              <a:gd name="T8" fmla="*/ 123156 w 840964"/>
              <a:gd name="T9" fmla="*/ 123156 h 840964"/>
              <a:gd name="T10" fmla="*/ 123156 w 840964"/>
              <a:gd name="T11" fmla="*/ 717808 h 840964"/>
              <a:gd name="T12" fmla="*/ 717808 w 840964"/>
              <a:gd name="T13" fmla="*/ 717808 h 840964"/>
              <a:gd name="T14" fmla="*/ 717808 w 840964"/>
              <a:gd name="T15" fmla="*/ 123156 h 84096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23156 w 840964"/>
              <a:gd name="T25" fmla="*/ 123156 h 840964"/>
              <a:gd name="T26" fmla="*/ 717808 w 840964"/>
              <a:gd name="T27" fmla="*/ 717808 h 8409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0964" h="840964">
                <a:moveTo>
                  <a:pt x="0" y="420482"/>
                </a:moveTo>
                <a:lnTo>
                  <a:pt x="0" y="420482"/>
                </a:lnTo>
                <a:cubicBezTo>
                  <a:pt x="0" y="652707"/>
                  <a:pt x="188256" y="840964"/>
                  <a:pt x="420482" y="840964"/>
                </a:cubicBezTo>
                <a:cubicBezTo>
                  <a:pt x="652707" y="840964"/>
                  <a:pt x="840964" y="652707"/>
                  <a:pt x="840964" y="420482"/>
                </a:cubicBezTo>
                <a:cubicBezTo>
                  <a:pt x="840964" y="188256"/>
                  <a:pt x="652707" y="0"/>
                  <a:pt x="420482" y="0"/>
                </a:cubicBezTo>
                <a:cubicBezTo>
                  <a:pt x="188256" y="0"/>
                  <a:pt x="0" y="188256"/>
                  <a:pt x="0" y="420481"/>
                </a:cubicBezTo>
                <a:close/>
              </a:path>
            </a:pathLst>
          </a:custGeom>
          <a:solidFill>
            <a:srgbClr val="A6E5B8">
              <a:alpha val="85097"/>
            </a:srgbClr>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it-IT"/>
          </a:p>
        </p:txBody>
      </p:sp>
      <p:pic>
        <p:nvPicPr>
          <p:cNvPr id="3" name="Elemento grafico 4" descr="Medico con riempimento a tinta unita">
            <a:extLst>
              <a:ext uri="{FF2B5EF4-FFF2-40B4-BE49-F238E27FC236}">
                <a16:creationId xmlns:a16="http://schemas.microsoft.com/office/drawing/2014/main" id="{994C8F5D-1DD8-B4AE-68B3-D4A4915A6100}"/>
              </a:ext>
            </a:extLst>
          </p:cNvPr>
          <p:cNvPicPr>
            <a:picLocks noChangeAspect="1"/>
          </p:cNvPicPr>
          <p:nvPr/>
        </p:nvPicPr>
        <p:blipFill>
          <a:blip r:embed="rId2"/>
          <a:stretch>
            <a:fillRect/>
          </a:stretch>
        </p:blipFill>
        <p:spPr>
          <a:xfrm>
            <a:off x="3620310" y="1183608"/>
            <a:ext cx="1355980" cy="1358598"/>
          </a:xfrm>
          <a:prstGeom prst="rect">
            <a:avLst/>
          </a:prstGeom>
          <a:noFill/>
          <a:ln cap="flat">
            <a:noFill/>
          </a:ln>
        </p:spPr>
      </p:pic>
      <p:pic>
        <p:nvPicPr>
          <p:cNvPr id="17412" name="Immagine 5" descr="Concorso ASP Trapani per 50 amministrativi, si cercano laureati in  giurisprudenza">
            <a:extLst>
              <a:ext uri="{FF2B5EF4-FFF2-40B4-BE49-F238E27FC236}">
                <a16:creationId xmlns:a16="http://schemas.microsoft.com/office/drawing/2014/main" id="{C7CC67D0-4DD9-F054-32DC-6350A1A58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637" t="23415" r="25867" b="21452"/>
          <a:stretch>
            <a:fillRect/>
          </a:stretch>
        </p:blipFill>
        <p:spPr bwMode="auto">
          <a:xfrm>
            <a:off x="672755" y="513470"/>
            <a:ext cx="2240769" cy="134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CasellaDiTesto 6">
            <a:extLst>
              <a:ext uri="{FF2B5EF4-FFF2-40B4-BE49-F238E27FC236}">
                <a16:creationId xmlns:a16="http://schemas.microsoft.com/office/drawing/2014/main" id="{91A564F3-19A1-55C5-8E37-58A2CC065642}"/>
              </a:ext>
            </a:extLst>
          </p:cNvPr>
          <p:cNvSpPr txBox="1">
            <a:spLocks noChangeArrowheads="1"/>
          </p:cNvSpPr>
          <p:nvPr/>
        </p:nvSpPr>
        <p:spPr bwMode="auto">
          <a:xfrm>
            <a:off x="5193559" y="1322348"/>
            <a:ext cx="5101940" cy="100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sz="5936" b="1">
                <a:solidFill>
                  <a:srgbClr val="000000"/>
                </a:solidFill>
                <a:latin typeface="Bahnschrift SemiLight" panose="020B0502040204020203" pitchFamily="34" charset="0"/>
              </a:rPr>
              <a:t>EROGAZIONE</a:t>
            </a:r>
          </a:p>
        </p:txBody>
      </p:sp>
      <p:pic>
        <p:nvPicPr>
          <p:cNvPr id="17414" name="Immagine 10">
            <a:extLst>
              <a:ext uri="{FF2B5EF4-FFF2-40B4-BE49-F238E27FC236}">
                <a16:creationId xmlns:a16="http://schemas.microsoft.com/office/drawing/2014/main" id="{2C6F8509-F633-F525-B0B0-F78612425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36" t="34079" r="4144" b="36462"/>
          <a:stretch>
            <a:fillRect/>
          </a:stretch>
        </p:blipFill>
        <p:spPr bwMode="auto">
          <a:xfrm>
            <a:off x="10408060" y="513470"/>
            <a:ext cx="8536390" cy="633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magine 11">
            <a:extLst>
              <a:ext uri="{FF2B5EF4-FFF2-40B4-BE49-F238E27FC236}">
                <a16:creationId xmlns:a16="http://schemas.microsoft.com/office/drawing/2014/main" id="{2F972CA3-E51B-1C1B-C628-698E36A3BADD}"/>
              </a:ext>
            </a:extLst>
          </p:cNvPr>
          <p:cNvPicPr>
            <a:picLocks noChangeAspect="1"/>
          </p:cNvPicPr>
          <p:nvPr/>
        </p:nvPicPr>
        <p:blipFill>
          <a:blip r:embed="rId5">
            <a:extLst>
              <a:ext uri="{28A0092B-C50C-407E-A947-70E740481C1C}">
                <a14:useLocalDpi xmlns:a14="http://schemas.microsoft.com/office/drawing/2010/main" val="0"/>
              </a:ext>
            </a:extLst>
          </a:blip>
          <a:srcRect l="6857" t="22551" r="7146" b="21272"/>
          <a:stretch>
            <a:fillRect/>
          </a:stretch>
        </p:blipFill>
        <p:spPr bwMode="auto">
          <a:xfrm>
            <a:off x="15473353" y="4183516"/>
            <a:ext cx="4264267" cy="6193529"/>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pic>
        <p:nvPicPr>
          <p:cNvPr id="17416" name="Immagine 15">
            <a:extLst>
              <a:ext uri="{FF2B5EF4-FFF2-40B4-BE49-F238E27FC236}">
                <a16:creationId xmlns:a16="http://schemas.microsoft.com/office/drawing/2014/main" id="{2D14F017-AA94-77E2-759D-FFF2F374F4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32735" y="5324842"/>
            <a:ext cx="4649073" cy="4649073"/>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pic>
        <p:nvPicPr>
          <p:cNvPr id="17417" name="Immagine 23">
            <a:extLst>
              <a:ext uri="{FF2B5EF4-FFF2-40B4-BE49-F238E27FC236}">
                <a16:creationId xmlns:a16="http://schemas.microsoft.com/office/drawing/2014/main" id="{61FD5195-4983-4A69-1BD0-5837974C7A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8243"/>
          <a:stretch>
            <a:fillRect/>
          </a:stretch>
        </p:blipFill>
        <p:spPr bwMode="auto">
          <a:xfrm>
            <a:off x="31413" y="2612884"/>
            <a:ext cx="7787722" cy="577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Immagine 25">
            <a:extLst>
              <a:ext uri="{FF2B5EF4-FFF2-40B4-BE49-F238E27FC236}">
                <a16:creationId xmlns:a16="http://schemas.microsoft.com/office/drawing/2014/main" id="{7B237667-ADAA-E6F6-95AB-88E655001FC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37596" y="4277755"/>
            <a:ext cx="4567923" cy="5031260"/>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pic>
        <p:nvPicPr>
          <p:cNvPr id="17419" name="Immagine 26">
            <a:extLst>
              <a:ext uri="{FF2B5EF4-FFF2-40B4-BE49-F238E27FC236}">
                <a16:creationId xmlns:a16="http://schemas.microsoft.com/office/drawing/2014/main" id="{5FD18E83-8C23-FAB6-4D3B-CF7E604BF5D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457" y="6426904"/>
            <a:ext cx="4049614" cy="4049614"/>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pic>
        <p:nvPicPr>
          <p:cNvPr id="17420" name="Immagine 27">
            <a:extLst>
              <a:ext uri="{FF2B5EF4-FFF2-40B4-BE49-F238E27FC236}">
                <a16:creationId xmlns:a16="http://schemas.microsoft.com/office/drawing/2014/main" id="{EFAE1383-14FA-5016-DC1E-6FE5F7A49F97}"/>
              </a:ext>
            </a:extLst>
          </p:cNvPr>
          <p:cNvPicPr>
            <a:picLocks noChangeAspect="1"/>
          </p:cNvPicPr>
          <p:nvPr/>
        </p:nvPicPr>
        <p:blipFill>
          <a:blip r:embed="rId10">
            <a:extLst>
              <a:ext uri="{28A0092B-C50C-407E-A947-70E740481C1C}">
                <a14:useLocalDpi xmlns:a14="http://schemas.microsoft.com/office/drawing/2010/main" val="0"/>
              </a:ext>
            </a:extLst>
          </a:blip>
          <a:srcRect b="14532"/>
          <a:stretch>
            <a:fillRect/>
          </a:stretch>
        </p:blipFill>
        <p:spPr bwMode="auto">
          <a:xfrm>
            <a:off x="5298269" y="6641557"/>
            <a:ext cx="5387271" cy="4049614"/>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2A7986BD-57B7-00DE-5A20-8D938F1344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1499" y="1767087"/>
            <a:ext cx="8817104" cy="80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5ACBB854-9D98-1731-1AF0-F21C3908E4C7}"/>
              </a:ext>
            </a:extLst>
          </p:cNvPr>
          <p:cNvSpPr txBox="1">
            <a:spLocks noChangeArrowheads="1"/>
          </p:cNvSpPr>
          <p:nvPr/>
        </p:nvSpPr>
        <p:spPr bwMode="auto">
          <a:xfrm>
            <a:off x="3015121" y="502639"/>
            <a:ext cx="14199517" cy="549061"/>
          </a:xfrm>
          <a:prstGeom prst="rect">
            <a:avLst/>
          </a:prstGeom>
          <a:solidFill>
            <a:srgbClr val="FFC000"/>
          </a:solidFill>
          <a:ln w="9525">
            <a:solidFill>
              <a:schemeClr val="tx1"/>
            </a:solidFill>
            <a:miter lim="800000"/>
            <a:headEnd/>
            <a:tailEnd/>
          </a:ln>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it-IT" altLang="it-IT" sz="2968">
                <a:latin typeface="Arial Black" panose="020B0A04020102020204" pitchFamily="34" charset="0"/>
              </a:rPr>
              <a:t>Le Componenti Fondamentali di un PTA</a:t>
            </a:r>
          </a:p>
        </p:txBody>
      </p:sp>
      <p:graphicFrame>
        <p:nvGraphicFramePr>
          <p:cNvPr id="115716" name="Group 4">
            <a:extLst>
              <a:ext uri="{FF2B5EF4-FFF2-40B4-BE49-F238E27FC236}">
                <a16:creationId xmlns:a16="http://schemas.microsoft.com/office/drawing/2014/main" id="{E334E3BF-DCC5-1355-648A-EC1CEAFB1113}"/>
              </a:ext>
            </a:extLst>
          </p:cNvPr>
          <p:cNvGraphicFramePr>
            <a:graphicFrameLocks noGrp="1"/>
          </p:cNvGraphicFramePr>
          <p:nvPr/>
        </p:nvGraphicFramePr>
        <p:xfrm>
          <a:off x="2690501" y="1261831"/>
          <a:ext cx="4241006" cy="9801600"/>
        </p:xfrm>
        <a:graphic>
          <a:graphicData uri="http://schemas.openxmlformats.org/drawingml/2006/table">
            <a:tbl>
              <a:tblPr/>
              <a:tblGrid>
                <a:gridCol w="4241006">
                  <a:extLst>
                    <a:ext uri="{9D8B030D-6E8A-4147-A177-3AD203B41FA5}">
                      <a16:colId xmlns:a16="http://schemas.microsoft.com/office/drawing/2014/main" val="20000"/>
                    </a:ext>
                  </a:extLst>
                </a:gridCol>
              </a:tblGrid>
              <a:tr h="6477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600" b="1" i="0" u="none" strike="noStrike" cap="none" normalizeH="0" baseline="0" dirty="0">
                          <a:ln>
                            <a:noFill/>
                          </a:ln>
                          <a:solidFill>
                            <a:schemeClr val="tx1"/>
                          </a:solidFill>
                          <a:effectLst/>
                          <a:latin typeface="Arial" charset="0"/>
                        </a:rPr>
                        <a:t>COMPONENTI   </a:t>
                      </a:r>
                      <a:r>
                        <a:rPr kumimoji="0" lang="it-IT" sz="2600" b="1" i="0" u="none" strike="noStrike" cap="none" normalizeH="0" baseline="0" dirty="0" err="1">
                          <a:ln>
                            <a:noFill/>
                          </a:ln>
                          <a:solidFill>
                            <a:schemeClr val="tx1"/>
                          </a:solidFill>
                          <a:effectLst/>
                          <a:latin typeface="Arial" charset="0"/>
                        </a:rPr>
                        <a:t>P.T.A.</a:t>
                      </a:r>
                      <a:endParaRPr kumimoji="0" lang="it-IT" sz="2600" b="1" i="0" u="none" strike="noStrike" cap="none" normalizeH="0" baseline="0" dirty="0">
                        <a:ln>
                          <a:noFill/>
                        </a:ln>
                        <a:solidFill>
                          <a:schemeClr val="tx1"/>
                        </a:solidFill>
                        <a:effectLst/>
                        <a:latin typeface="Arial" charset="0"/>
                      </a:endParaRP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0"/>
                  </a:ext>
                </a:extLst>
              </a:tr>
              <a:tr h="6477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600" b="1" i="0" u="none" strike="noStrike" cap="none" normalizeH="0" baseline="0" dirty="0">
                          <a:ln>
                            <a:noFill/>
                          </a:ln>
                          <a:solidFill>
                            <a:schemeClr val="tx1"/>
                          </a:solidFill>
                          <a:effectLst/>
                          <a:latin typeface="Arial" charset="0"/>
                        </a:rPr>
                        <a:t>PUA    </a:t>
                      </a:r>
                      <a:r>
                        <a:rPr kumimoji="0" lang="it-IT" sz="2300" b="1" i="0" u="none" strike="noStrike" cap="none" normalizeH="0" baseline="0" dirty="0">
                          <a:ln>
                            <a:noFill/>
                          </a:ln>
                          <a:solidFill>
                            <a:schemeClr val="tx1"/>
                          </a:solidFill>
                          <a:effectLst/>
                          <a:latin typeface="Arial" charset="0"/>
                        </a:rPr>
                        <a:t>per  ADI / UVM </a:t>
                      </a:r>
                      <a:endParaRPr kumimoji="0" lang="it-IT" sz="2600" b="1" i="0" u="none" strike="noStrike" cap="none" normalizeH="0" baseline="0" dirty="0">
                        <a:ln>
                          <a:noFill/>
                        </a:ln>
                        <a:solidFill>
                          <a:schemeClr val="tx1"/>
                        </a:solidFill>
                        <a:effectLst/>
                        <a:latin typeface="Arial" charset="0"/>
                      </a:endParaRP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1206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300" b="1" i="0" u="none" strike="noStrike" cap="none" normalizeH="0" baseline="0" dirty="0">
                          <a:ln>
                            <a:noFill/>
                          </a:ln>
                          <a:solidFill>
                            <a:schemeClr val="tx1"/>
                          </a:solidFill>
                          <a:effectLst/>
                          <a:latin typeface="Arial" charset="0"/>
                        </a:rPr>
                        <a:t>Sportelli PAZ. CRONICO  A.G.I.  con MMG per gestione  Diab/Card e BPCO</a:t>
                      </a: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6477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600" b="1" i="0" u="none" strike="noStrike" cap="none" normalizeH="0" baseline="0" dirty="0" err="1">
                          <a:ln>
                            <a:noFill/>
                          </a:ln>
                          <a:solidFill>
                            <a:schemeClr val="tx1"/>
                          </a:solidFill>
                          <a:effectLst/>
                          <a:latin typeface="Arial" charset="0"/>
                        </a:rPr>
                        <a:t>Amb</a:t>
                      </a:r>
                      <a:r>
                        <a:rPr kumimoji="0" lang="it-IT" sz="2600" b="1" i="0" u="none" strike="noStrike" cap="none" normalizeH="0" baseline="0" dirty="0">
                          <a:ln>
                            <a:noFill/>
                          </a:ln>
                          <a:solidFill>
                            <a:schemeClr val="tx1"/>
                          </a:solidFill>
                          <a:effectLst/>
                          <a:latin typeface="Arial" charset="0"/>
                        </a:rPr>
                        <a:t>. </a:t>
                      </a:r>
                      <a:r>
                        <a:rPr kumimoji="0" lang="it-IT" sz="2600" b="1" i="0" u="none" strike="noStrike" cap="none" normalizeH="0" baseline="0" dirty="0" err="1">
                          <a:ln>
                            <a:noFill/>
                          </a:ln>
                          <a:solidFill>
                            <a:schemeClr val="tx1"/>
                          </a:solidFill>
                          <a:effectLst/>
                          <a:latin typeface="Arial" charset="0"/>
                        </a:rPr>
                        <a:t>Inferm</a:t>
                      </a:r>
                      <a:r>
                        <a:rPr kumimoji="0" lang="it-IT" sz="2600" b="1" i="0" u="none" strike="noStrike" cap="none" normalizeH="0" baseline="0" dirty="0">
                          <a:ln>
                            <a:noFill/>
                          </a:ln>
                          <a:solidFill>
                            <a:schemeClr val="tx1"/>
                          </a:solidFill>
                          <a:effectLst/>
                          <a:latin typeface="Arial" charset="0"/>
                        </a:rPr>
                        <a:t>. </a:t>
                      </a:r>
                      <a:r>
                        <a:rPr kumimoji="0" lang="it-IT" sz="2300" b="1" i="0" u="none" strike="noStrike" cap="none" normalizeH="0" baseline="0" dirty="0" err="1">
                          <a:ln>
                            <a:noFill/>
                          </a:ln>
                          <a:solidFill>
                            <a:schemeClr val="tx1"/>
                          </a:solidFill>
                          <a:effectLst/>
                          <a:latin typeface="Arial" charset="0"/>
                        </a:rPr>
                        <a:t>Gen</a:t>
                      </a:r>
                      <a:r>
                        <a:rPr kumimoji="0" lang="it-IT" sz="2300" b="1" i="0" u="none" strike="noStrike" cap="none" normalizeH="0" baseline="0" dirty="0">
                          <a:ln>
                            <a:noFill/>
                          </a:ln>
                          <a:solidFill>
                            <a:schemeClr val="tx1"/>
                          </a:solidFill>
                          <a:effectLst/>
                          <a:latin typeface="Arial" charset="0"/>
                        </a:rPr>
                        <a:t>/</a:t>
                      </a:r>
                      <a:r>
                        <a:rPr kumimoji="0" lang="it-IT" sz="2300" b="1" i="0" u="none" strike="noStrike" cap="none" normalizeH="0" baseline="0" dirty="0" err="1">
                          <a:ln>
                            <a:noFill/>
                          </a:ln>
                          <a:solidFill>
                            <a:schemeClr val="tx1"/>
                          </a:solidFill>
                          <a:effectLst/>
                          <a:latin typeface="Arial" charset="0"/>
                        </a:rPr>
                        <a:t>Spe</a:t>
                      </a:r>
                      <a:endParaRPr kumimoji="0" lang="it-IT" sz="2300" b="1" i="0" u="none" strike="noStrike" cap="none" normalizeH="0" baseline="0" dirty="0">
                        <a:ln>
                          <a:noFill/>
                        </a:ln>
                        <a:solidFill>
                          <a:schemeClr val="tx1"/>
                        </a:solidFill>
                        <a:effectLst/>
                        <a:latin typeface="Arial" charset="0"/>
                      </a:endParaRP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854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300" b="1" i="0" u="none" strike="noStrike" cap="none" normalizeH="0" baseline="0" dirty="0">
                          <a:ln>
                            <a:noFill/>
                          </a:ln>
                          <a:solidFill>
                            <a:schemeClr val="tx1"/>
                          </a:solidFill>
                          <a:effectLst/>
                          <a:latin typeface="Arial" charset="0"/>
                        </a:rPr>
                        <a:t>PUNTO DI PRIMO INTERVENTO</a:t>
                      </a: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854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300" b="1" i="0" u="none" strike="noStrike" cap="none" normalizeH="0" baseline="0" dirty="0">
                          <a:ln>
                            <a:noFill/>
                          </a:ln>
                          <a:solidFill>
                            <a:schemeClr val="tx1"/>
                          </a:solidFill>
                          <a:effectLst/>
                          <a:latin typeface="Arial" charset="0"/>
                        </a:rPr>
                        <a:t>PRESIDIO TERRITORIALE DI EMERGENZA</a:t>
                      </a: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6477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600" b="1" i="0" u="none" strike="noStrike" cap="none" normalizeH="0" baseline="0" dirty="0">
                          <a:ln>
                            <a:noFill/>
                          </a:ln>
                          <a:solidFill>
                            <a:schemeClr val="tx1"/>
                          </a:solidFill>
                          <a:effectLst/>
                          <a:latin typeface="Arial" charset="0"/>
                        </a:rPr>
                        <a:t>CUP</a:t>
                      </a: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13972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600" b="1" i="0" u="none" strike="noStrike" cap="none" normalizeH="0" baseline="0" dirty="0">
                          <a:ln>
                            <a:noFill/>
                          </a:ln>
                          <a:solidFill>
                            <a:schemeClr val="tx1"/>
                          </a:solidFill>
                          <a:effectLst/>
                          <a:latin typeface="Arial" charset="0"/>
                        </a:rPr>
                        <a:t>Sportelli Amm.vi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300" b="1" i="0" u="none" strike="noStrike" cap="none" normalizeH="0" baseline="0" dirty="0">
                          <a:ln>
                            <a:noFill/>
                          </a:ln>
                          <a:solidFill>
                            <a:schemeClr val="tx1"/>
                          </a:solidFill>
                          <a:effectLst/>
                          <a:latin typeface="Arial" charset="0"/>
                        </a:rPr>
                        <a:t>-Anagrafe Assistiti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300" b="1" i="0" u="none" strike="noStrike" cap="none" normalizeH="0" baseline="0" dirty="0">
                          <a:ln>
                            <a:noFill/>
                          </a:ln>
                          <a:solidFill>
                            <a:schemeClr val="tx1"/>
                          </a:solidFill>
                          <a:effectLst/>
                          <a:latin typeface="Arial" charset="0"/>
                        </a:rPr>
                        <a:t>-Protesica ed Integrativa</a:t>
                      </a: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6477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600" b="1" i="0" u="none" strike="noStrike" cap="none" normalizeH="0" baseline="0" dirty="0">
                          <a:ln>
                            <a:noFill/>
                          </a:ln>
                          <a:solidFill>
                            <a:schemeClr val="tx1"/>
                          </a:solidFill>
                          <a:effectLst/>
                          <a:latin typeface="Arial" charset="0"/>
                        </a:rPr>
                        <a:t>Poliambulatorio</a:t>
                      </a: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8"/>
                  </a:ext>
                </a:extLst>
              </a:tr>
              <a:tr h="6477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600" b="1" i="0" u="none" strike="noStrike" cap="none" normalizeH="0" baseline="0" dirty="0">
                          <a:ln>
                            <a:noFill/>
                          </a:ln>
                          <a:solidFill>
                            <a:schemeClr val="tx1"/>
                          </a:solidFill>
                          <a:effectLst/>
                          <a:latin typeface="Arial" charset="0"/>
                        </a:rPr>
                        <a:t>URP</a:t>
                      </a: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9"/>
                  </a:ext>
                </a:extLst>
              </a:tr>
              <a:tr h="6477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600" b="1" i="0" u="none" strike="noStrike" cap="none" normalizeH="0" baseline="0" dirty="0">
                          <a:ln>
                            <a:noFill/>
                          </a:ln>
                          <a:solidFill>
                            <a:schemeClr val="tx1"/>
                          </a:solidFill>
                          <a:effectLst/>
                          <a:latin typeface="Arial" charset="0"/>
                        </a:rPr>
                        <a:t>Guardia Medica</a:t>
                      </a: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0"/>
                  </a:ext>
                </a:extLst>
              </a:tr>
              <a:tr h="9549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600" b="1" i="0" u="none" strike="noStrike" cap="none" normalizeH="0" baseline="0" dirty="0">
                          <a:ln>
                            <a:noFill/>
                          </a:ln>
                          <a:solidFill>
                            <a:schemeClr val="tx1"/>
                          </a:solidFill>
                          <a:effectLst/>
                          <a:latin typeface="Arial" charset="0"/>
                        </a:rPr>
                        <a:t>Altri Servizi Esterni Associazionismo</a:t>
                      </a:r>
                    </a:p>
                  </a:txBody>
                  <a:tcPr marL="150791" marR="150791" marT="75373" marB="7537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1"/>
                  </a:ext>
                </a:extLst>
              </a:tr>
            </a:tbl>
          </a:graphicData>
        </a:graphic>
      </p:graphicFrame>
      <p:sp>
        <p:nvSpPr>
          <p:cNvPr id="115758" name="Oval 46">
            <a:extLst>
              <a:ext uri="{FF2B5EF4-FFF2-40B4-BE49-F238E27FC236}">
                <a16:creationId xmlns:a16="http://schemas.microsoft.com/office/drawing/2014/main" id="{B9F41597-F6B5-BAC9-54C9-6FE1679DE0E9}"/>
              </a:ext>
            </a:extLst>
          </p:cNvPr>
          <p:cNvSpPr>
            <a:spLocks noChangeArrowheads="1"/>
          </p:cNvSpPr>
          <p:nvPr/>
        </p:nvSpPr>
        <p:spPr bwMode="auto">
          <a:xfrm>
            <a:off x="7790180" y="8042204"/>
            <a:ext cx="9047480" cy="226187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it-IT" altLang="it-IT" sz="2968">
              <a:latin typeface="Calibri" panose="020F0502020204030204" pitchFamily="34" charset="0"/>
            </a:endParaRPr>
          </a:p>
        </p:txBody>
      </p:sp>
      <p:sp>
        <p:nvSpPr>
          <p:cNvPr id="115759" name="WordArt 47">
            <a:extLst>
              <a:ext uri="{FF2B5EF4-FFF2-40B4-BE49-F238E27FC236}">
                <a16:creationId xmlns:a16="http://schemas.microsoft.com/office/drawing/2014/main" id="{30EC04C4-3A12-9A61-A72C-8E51A2F91354}"/>
              </a:ext>
            </a:extLst>
          </p:cNvPr>
          <p:cNvSpPr>
            <a:spLocks noChangeArrowheads="1" noChangeShapeType="1" noTextEdit="1"/>
          </p:cNvSpPr>
          <p:nvPr/>
        </p:nvSpPr>
        <p:spPr bwMode="auto">
          <a:xfrm>
            <a:off x="7460324" y="7539567"/>
            <a:ext cx="9675777" cy="2890167"/>
          </a:xfrm>
          <a:prstGeom prst="rect">
            <a:avLst/>
          </a:prstGeom>
        </p:spPr>
        <p:txBody>
          <a:bodyPr spcFirstLastPara="1" wrap="none" fromWordArt="1">
            <a:prstTxWarp prst="textArchUp">
              <a:avLst>
                <a:gd name="adj" fmla="val 10800004"/>
              </a:avLst>
            </a:prstTxWarp>
          </a:bodyPr>
          <a:lstStyle/>
          <a:p>
            <a:endParaRPr lang="it-IT" sz="5937" kern="10">
              <a:ln w="9525">
                <a:solidFill>
                  <a:srgbClr val="000000"/>
                </a:solidFill>
                <a:round/>
                <a:headEnd/>
                <a:tailEnd/>
              </a:ln>
              <a:solidFill>
                <a:srgbClr val="FFC000"/>
              </a:solidFill>
              <a:latin typeface="Arial Black" panose="020B0A04020102020204" pitchFamily="34" charset="0"/>
            </a:endParaRPr>
          </a:p>
        </p:txBody>
      </p:sp>
      <p:sp>
        <p:nvSpPr>
          <p:cNvPr id="3" name="CasellaDiTesto 2">
            <a:extLst>
              <a:ext uri="{FF2B5EF4-FFF2-40B4-BE49-F238E27FC236}">
                <a16:creationId xmlns:a16="http://schemas.microsoft.com/office/drawing/2014/main" id="{F5EF3B4A-2625-B5D2-8509-CE388DDE67D7}"/>
              </a:ext>
            </a:extLst>
          </p:cNvPr>
          <p:cNvSpPr txBox="1"/>
          <p:nvPr/>
        </p:nvSpPr>
        <p:spPr>
          <a:xfrm rot="16200000">
            <a:off x="-1835486" y="4115322"/>
            <a:ext cx="6325273" cy="523220"/>
          </a:xfrm>
          <a:prstGeom prst="rect">
            <a:avLst/>
          </a:prstGeom>
          <a:noFill/>
        </p:spPr>
        <p:txBody>
          <a:bodyPr wrap="square" rtlCol="0">
            <a:spAutoFit/>
          </a:bodyPr>
          <a:lstStyle/>
          <a:p>
            <a:r>
              <a:rPr lang="it-IT" sz="2800" b="1" dirty="0"/>
              <a:t>Legge Regionale n.5 del 2009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15714"/>
                                        </p:tgtEl>
                                        <p:attrNameLst>
                                          <p:attrName>style.visibility</p:attrName>
                                        </p:attrNameLst>
                                      </p:cBhvr>
                                      <p:to>
                                        <p:strVal val="visible"/>
                                      </p:to>
                                    </p:set>
                                    <p:anim calcmode="lin" valueType="num">
                                      <p:cBhvr>
                                        <p:cTn id="7" dur="500" fill="hold"/>
                                        <p:tgtEl>
                                          <p:spTgt spid="115714"/>
                                        </p:tgtEl>
                                        <p:attrNameLst>
                                          <p:attrName>ppt_w</p:attrName>
                                        </p:attrNameLst>
                                      </p:cBhvr>
                                      <p:tavLst>
                                        <p:tav tm="0">
                                          <p:val>
                                            <p:fltVal val="0"/>
                                          </p:val>
                                        </p:tav>
                                        <p:tav tm="100000">
                                          <p:val>
                                            <p:strVal val="#ppt_w"/>
                                          </p:val>
                                        </p:tav>
                                      </p:tavLst>
                                    </p:anim>
                                    <p:anim calcmode="lin" valueType="num">
                                      <p:cBhvr>
                                        <p:cTn id="8" dur="500" fill="hold"/>
                                        <p:tgtEl>
                                          <p:spTgt spid="115714"/>
                                        </p:tgtEl>
                                        <p:attrNameLst>
                                          <p:attrName>ppt_h</p:attrName>
                                        </p:attrNameLst>
                                      </p:cBhvr>
                                      <p:tavLst>
                                        <p:tav tm="0">
                                          <p:val>
                                            <p:fltVal val="0"/>
                                          </p:val>
                                        </p:tav>
                                        <p:tav tm="100000">
                                          <p:val>
                                            <p:strVal val="#ppt_h"/>
                                          </p:val>
                                        </p:tav>
                                      </p:tavLst>
                                    </p:anim>
                                    <p:anim calcmode="lin" valueType="num">
                                      <p:cBhvr>
                                        <p:cTn id="9" dur="500" fill="hold"/>
                                        <p:tgtEl>
                                          <p:spTgt spid="115714"/>
                                        </p:tgtEl>
                                        <p:attrNameLst>
                                          <p:attrName>ppt_x</p:attrName>
                                        </p:attrNameLst>
                                      </p:cBhvr>
                                      <p:tavLst>
                                        <p:tav tm="0">
                                          <p:val>
                                            <p:fltVal val="0.5"/>
                                          </p:val>
                                        </p:tav>
                                        <p:tav tm="100000">
                                          <p:val>
                                            <p:strVal val="#ppt_x"/>
                                          </p:val>
                                        </p:tav>
                                      </p:tavLst>
                                    </p:anim>
                                    <p:anim calcmode="lin" valueType="num">
                                      <p:cBhvr>
                                        <p:cTn id="10" dur="500" fill="hold"/>
                                        <p:tgtEl>
                                          <p:spTgt spid="11571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15716"/>
                                        </p:tgtEl>
                                        <p:attrNameLst>
                                          <p:attrName>style.visibility</p:attrName>
                                        </p:attrNameLst>
                                      </p:cBhvr>
                                      <p:to>
                                        <p:strVal val="visible"/>
                                      </p:to>
                                    </p:set>
                                    <p:anim calcmode="lin" valueType="num">
                                      <p:cBhvr>
                                        <p:cTn id="14" dur="500" fill="hold"/>
                                        <p:tgtEl>
                                          <p:spTgt spid="115716"/>
                                        </p:tgtEl>
                                        <p:attrNameLst>
                                          <p:attrName>ppt_w</p:attrName>
                                        </p:attrNameLst>
                                      </p:cBhvr>
                                      <p:tavLst>
                                        <p:tav tm="0">
                                          <p:val>
                                            <p:fltVal val="0"/>
                                          </p:val>
                                        </p:tav>
                                        <p:tav tm="100000">
                                          <p:val>
                                            <p:strVal val="#ppt_w"/>
                                          </p:val>
                                        </p:tav>
                                      </p:tavLst>
                                    </p:anim>
                                    <p:anim calcmode="lin" valueType="num">
                                      <p:cBhvr>
                                        <p:cTn id="15" dur="500" fill="hold"/>
                                        <p:tgtEl>
                                          <p:spTgt spid="115716"/>
                                        </p:tgtEl>
                                        <p:attrNameLst>
                                          <p:attrName>ppt_h</p:attrName>
                                        </p:attrNameLst>
                                      </p:cBhvr>
                                      <p:tavLst>
                                        <p:tav tm="0">
                                          <p:val>
                                            <p:fltVal val="0"/>
                                          </p:val>
                                        </p:tav>
                                        <p:tav tm="100000">
                                          <p:val>
                                            <p:strVal val="#ppt_h"/>
                                          </p:val>
                                        </p:tav>
                                      </p:tavLst>
                                    </p:anim>
                                    <p:anim calcmode="lin" valueType="num">
                                      <p:cBhvr>
                                        <p:cTn id="16" dur="500" fill="hold"/>
                                        <p:tgtEl>
                                          <p:spTgt spid="115716"/>
                                        </p:tgtEl>
                                        <p:attrNameLst>
                                          <p:attrName>ppt_x</p:attrName>
                                        </p:attrNameLst>
                                      </p:cBhvr>
                                      <p:tavLst>
                                        <p:tav tm="0">
                                          <p:val>
                                            <p:fltVal val="0.5"/>
                                          </p:val>
                                        </p:tav>
                                        <p:tav tm="100000">
                                          <p:val>
                                            <p:strVal val="#ppt_x"/>
                                          </p:val>
                                        </p:tav>
                                      </p:tavLst>
                                    </p:anim>
                                    <p:anim calcmode="lin" valueType="num">
                                      <p:cBhvr>
                                        <p:cTn id="17" dur="500" fill="hold"/>
                                        <p:tgtEl>
                                          <p:spTgt spid="115716"/>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8" fill="hold" nodeType="afterEffect">
                                  <p:stCondLst>
                                    <p:cond delay="0"/>
                                  </p:stCondLst>
                                  <p:childTnLst>
                                    <p:set>
                                      <p:cBhvr>
                                        <p:cTn id="20" dur="1" fill="hold">
                                          <p:stCondLst>
                                            <p:cond delay="0"/>
                                          </p:stCondLst>
                                        </p:cTn>
                                        <p:tgtEl>
                                          <p:spTgt spid="115758"/>
                                        </p:tgtEl>
                                        <p:attrNameLst>
                                          <p:attrName>style.visibility</p:attrName>
                                        </p:attrNameLst>
                                      </p:cBhvr>
                                      <p:to>
                                        <p:strVal val="visible"/>
                                      </p:to>
                                    </p:set>
                                    <p:animEffect transition="in" filter="wipe(left)">
                                      <p:cBhvr>
                                        <p:cTn id="21" dur="500"/>
                                        <p:tgtEl>
                                          <p:spTgt spid="115758"/>
                                        </p:tgtEl>
                                      </p:cBhvr>
                                    </p:animEffect>
                                  </p:childTnLst>
                                </p:cTn>
                              </p:par>
                            </p:childTnLst>
                          </p:cTn>
                        </p:par>
                        <p:par>
                          <p:cTn id="22" fill="hold" nodeType="afterGroup">
                            <p:stCondLst>
                              <p:cond delay="1500"/>
                            </p:stCondLst>
                            <p:childTnLst>
                              <p:par>
                                <p:cTn id="23" presetID="22" presetClass="entr" presetSubtype="8" fill="hold" nodeType="afterEffect">
                                  <p:stCondLst>
                                    <p:cond delay="0"/>
                                  </p:stCondLst>
                                  <p:childTnLst>
                                    <p:set>
                                      <p:cBhvr>
                                        <p:cTn id="24" dur="1" fill="hold">
                                          <p:stCondLst>
                                            <p:cond delay="0"/>
                                          </p:stCondLst>
                                        </p:cTn>
                                        <p:tgtEl>
                                          <p:spTgt spid="115759"/>
                                        </p:tgtEl>
                                        <p:attrNameLst>
                                          <p:attrName>style.visibility</p:attrName>
                                        </p:attrNameLst>
                                      </p:cBhvr>
                                      <p:to>
                                        <p:strVal val="visible"/>
                                      </p:to>
                                    </p:set>
                                    <p:animEffect transition="in" filter="wipe(left)">
                                      <p:cBhvr>
                                        <p:cTn id="25" dur="500"/>
                                        <p:tgtEl>
                                          <p:spTgt spid="115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5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e 3">
            <a:extLst>
              <a:ext uri="{FF2B5EF4-FFF2-40B4-BE49-F238E27FC236}">
                <a16:creationId xmlns:a16="http://schemas.microsoft.com/office/drawing/2014/main" id="{4409DBEE-18B0-EDF2-59B4-253A816DBF3F}"/>
              </a:ext>
            </a:extLst>
          </p:cNvPr>
          <p:cNvSpPr>
            <a:spLocks/>
          </p:cNvSpPr>
          <p:nvPr/>
        </p:nvSpPr>
        <p:spPr bwMode="auto">
          <a:xfrm>
            <a:off x="3175298" y="1361612"/>
            <a:ext cx="1387392" cy="1384775"/>
          </a:xfrm>
          <a:custGeom>
            <a:avLst/>
            <a:gdLst>
              <a:gd name="T0" fmla="*/ 420482 w 840964"/>
              <a:gd name="T1" fmla="*/ 0 h 840964"/>
              <a:gd name="T2" fmla="*/ 840964 w 840964"/>
              <a:gd name="T3" fmla="*/ 420482 h 840964"/>
              <a:gd name="T4" fmla="*/ 420482 w 840964"/>
              <a:gd name="T5" fmla="*/ 840964 h 840964"/>
              <a:gd name="T6" fmla="*/ 0 w 840964"/>
              <a:gd name="T7" fmla="*/ 420482 h 840964"/>
              <a:gd name="T8" fmla="*/ 123156 w 840964"/>
              <a:gd name="T9" fmla="*/ 123156 h 840964"/>
              <a:gd name="T10" fmla="*/ 123156 w 840964"/>
              <a:gd name="T11" fmla="*/ 717808 h 840964"/>
              <a:gd name="T12" fmla="*/ 717808 w 840964"/>
              <a:gd name="T13" fmla="*/ 717808 h 840964"/>
              <a:gd name="T14" fmla="*/ 717808 w 840964"/>
              <a:gd name="T15" fmla="*/ 123156 h 84096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23156 w 840964"/>
              <a:gd name="T25" fmla="*/ 123156 h 840964"/>
              <a:gd name="T26" fmla="*/ 717808 w 840964"/>
              <a:gd name="T27" fmla="*/ 717808 h 8409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0964" h="840964">
                <a:moveTo>
                  <a:pt x="0" y="420482"/>
                </a:moveTo>
                <a:lnTo>
                  <a:pt x="0" y="420482"/>
                </a:lnTo>
                <a:cubicBezTo>
                  <a:pt x="0" y="652707"/>
                  <a:pt x="188256" y="840964"/>
                  <a:pt x="420482" y="840964"/>
                </a:cubicBezTo>
                <a:cubicBezTo>
                  <a:pt x="652707" y="840964"/>
                  <a:pt x="840964" y="652707"/>
                  <a:pt x="840964" y="420482"/>
                </a:cubicBezTo>
                <a:cubicBezTo>
                  <a:pt x="840964" y="188256"/>
                  <a:pt x="652707" y="0"/>
                  <a:pt x="420482" y="0"/>
                </a:cubicBezTo>
                <a:cubicBezTo>
                  <a:pt x="188256" y="0"/>
                  <a:pt x="0" y="188256"/>
                  <a:pt x="0" y="420481"/>
                </a:cubicBezTo>
                <a:close/>
              </a:path>
            </a:pathLst>
          </a:custGeom>
          <a:solidFill>
            <a:srgbClr val="7AD894">
              <a:alpha val="85097"/>
            </a:srgbClr>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endParaRPr lang="it-IT"/>
          </a:p>
        </p:txBody>
      </p:sp>
      <p:pic>
        <p:nvPicPr>
          <p:cNvPr id="3" name="Elemento grafico 4" descr="Internet con riempimento a tinta unita">
            <a:extLst>
              <a:ext uri="{FF2B5EF4-FFF2-40B4-BE49-F238E27FC236}">
                <a16:creationId xmlns:a16="http://schemas.microsoft.com/office/drawing/2014/main" id="{765A3134-EDA7-4750-12EB-35D718319C4C}"/>
              </a:ext>
            </a:extLst>
          </p:cNvPr>
          <p:cNvPicPr>
            <a:picLocks noChangeAspect="1"/>
          </p:cNvPicPr>
          <p:nvPr/>
        </p:nvPicPr>
        <p:blipFill>
          <a:blip r:embed="rId2"/>
          <a:stretch>
            <a:fillRect/>
          </a:stretch>
        </p:blipFill>
        <p:spPr>
          <a:xfrm>
            <a:off x="3324506" y="1523911"/>
            <a:ext cx="1088972" cy="1088972"/>
          </a:xfrm>
          <a:prstGeom prst="rect">
            <a:avLst/>
          </a:prstGeom>
          <a:noFill/>
          <a:ln cap="flat">
            <a:noFill/>
          </a:ln>
        </p:spPr>
      </p:pic>
      <p:pic>
        <p:nvPicPr>
          <p:cNvPr id="18436" name="Immagine 6" descr="Concorso ASP Trapani per 50 amministrativi, si cercano laureati in  giurisprudenza">
            <a:extLst>
              <a:ext uri="{FF2B5EF4-FFF2-40B4-BE49-F238E27FC236}">
                <a16:creationId xmlns:a16="http://schemas.microsoft.com/office/drawing/2014/main" id="{B415E06D-F6AA-C836-E0B6-9BEB65224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637" t="23415" r="25867" b="21452"/>
          <a:stretch>
            <a:fillRect/>
          </a:stretch>
        </p:blipFill>
        <p:spPr bwMode="auto">
          <a:xfrm>
            <a:off x="672755" y="513470"/>
            <a:ext cx="2240769" cy="134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CasellaDiTesto 7">
            <a:extLst>
              <a:ext uri="{FF2B5EF4-FFF2-40B4-BE49-F238E27FC236}">
                <a16:creationId xmlns:a16="http://schemas.microsoft.com/office/drawing/2014/main" id="{944FA593-D52B-EA96-B286-92B03B892209}"/>
              </a:ext>
            </a:extLst>
          </p:cNvPr>
          <p:cNvSpPr txBox="1">
            <a:spLocks noChangeArrowheads="1"/>
          </p:cNvSpPr>
          <p:nvPr/>
        </p:nvSpPr>
        <p:spPr bwMode="auto">
          <a:xfrm>
            <a:off x="4965819" y="1547472"/>
            <a:ext cx="6222323" cy="100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sz="5936" b="1">
                <a:solidFill>
                  <a:srgbClr val="000000"/>
                </a:solidFill>
                <a:latin typeface="Bahnschrift SemiLight" panose="020B0502040204020203" pitchFamily="34" charset="0"/>
              </a:rPr>
              <a:t>REGISTRAZIONE</a:t>
            </a:r>
          </a:p>
        </p:txBody>
      </p:sp>
      <p:pic>
        <p:nvPicPr>
          <p:cNvPr id="18438" name="Immagine 8">
            <a:extLst>
              <a:ext uri="{FF2B5EF4-FFF2-40B4-BE49-F238E27FC236}">
                <a16:creationId xmlns:a16="http://schemas.microsoft.com/office/drawing/2014/main" id="{060BA8B6-AD6B-2FDE-E50C-8D4F36D35BAA}"/>
              </a:ext>
            </a:extLst>
          </p:cNvPr>
          <p:cNvPicPr>
            <a:picLocks noChangeAspect="1"/>
          </p:cNvPicPr>
          <p:nvPr/>
        </p:nvPicPr>
        <p:blipFill>
          <a:blip r:embed="rId4">
            <a:extLst>
              <a:ext uri="{28A0092B-C50C-407E-A947-70E740481C1C}">
                <a14:useLocalDpi xmlns:a14="http://schemas.microsoft.com/office/drawing/2010/main" val="0"/>
              </a:ext>
            </a:extLst>
          </a:blip>
          <a:srcRect l="8423" t="22940" r="5913" b="21570"/>
          <a:stretch>
            <a:fillRect/>
          </a:stretch>
        </p:blipFill>
        <p:spPr bwMode="auto">
          <a:xfrm>
            <a:off x="12777099" y="513471"/>
            <a:ext cx="6654248" cy="9578243"/>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pic>
        <p:nvPicPr>
          <p:cNvPr id="18439" name="Immagine 12">
            <a:extLst>
              <a:ext uri="{FF2B5EF4-FFF2-40B4-BE49-F238E27FC236}">
                <a16:creationId xmlns:a16="http://schemas.microsoft.com/office/drawing/2014/main" id="{19EF86B8-3B86-C54B-75E6-960AE7F633C7}"/>
              </a:ext>
            </a:extLst>
          </p:cNvPr>
          <p:cNvPicPr>
            <a:picLocks noChangeAspect="1"/>
          </p:cNvPicPr>
          <p:nvPr/>
        </p:nvPicPr>
        <p:blipFill>
          <a:blip r:embed="rId5">
            <a:extLst>
              <a:ext uri="{28A0092B-C50C-407E-A947-70E740481C1C}">
                <a14:useLocalDpi xmlns:a14="http://schemas.microsoft.com/office/drawing/2010/main" val="0"/>
              </a:ext>
            </a:extLst>
          </a:blip>
          <a:srcRect t="34122" r="6610" b="35484"/>
          <a:stretch>
            <a:fillRect/>
          </a:stretch>
        </p:blipFill>
        <p:spPr bwMode="auto">
          <a:xfrm>
            <a:off x="295804" y="5057835"/>
            <a:ext cx="7455270" cy="5400360"/>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pic>
        <p:nvPicPr>
          <p:cNvPr id="18440" name="Immagine 13">
            <a:extLst>
              <a:ext uri="{FF2B5EF4-FFF2-40B4-BE49-F238E27FC236}">
                <a16:creationId xmlns:a16="http://schemas.microsoft.com/office/drawing/2014/main" id="{0016A2DB-9FDF-CAB6-D14B-5077D6B83930}"/>
              </a:ext>
            </a:extLst>
          </p:cNvPr>
          <p:cNvPicPr>
            <a:picLocks noChangeAspect="1"/>
          </p:cNvPicPr>
          <p:nvPr/>
        </p:nvPicPr>
        <p:blipFill>
          <a:blip r:embed="rId5">
            <a:extLst>
              <a:ext uri="{28A0092B-C50C-407E-A947-70E740481C1C}">
                <a14:useLocalDpi xmlns:a14="http://schemas.microsoft.com/office/drawing/2010/main" val="0"/>
              </a:ext>
            </a:extLst>
          </a:blip>
          <a:srcRect l="4378" t="45735" r="9161" b="35484"/>
          <a:stretch>
            <a:fillRect/>
          </a:stretch>
        </p:blipFill>
        <p:spPr bwMode="auto">
          <a:xfrm>
            <a:off x="4429185" y="2885126"/>
            <a:ext cx="8735337" cy="4222385"/>
          </a:xfrm>
          <a:prstGeom prst="rect">
            <a:avLst/>
          </a:prstGeom>
          <a:noFill/>
          <a:ln w="9528">
            <a:solidFill>
              <a:srgbClr val="2C8B7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81B7EFE-3E00-E90F-CEC0-4B82FEF44A84}"/>
              </a:ext>
            </a:extLst>
          </p:cNvPr>
          <p:cNvSpPr txBox="1"/>
          <p:nvPr/>
        </p:nvSpPr>
        <p:spPr>
          <a:xfrm>
            <a:off x="15919450" y="5645150"/>
            <a:ext cx="2971800" cy="1323439"/>
          </a:xfrm>
          <a:prstGeom prst="rect">
            <a:avLst/>
          </a:prstGeom>
          <a:noFill/>
        </p:spPr>
        <p:txBody>
          <a:bodyPr wrap="square" rtlCol="0">
            <a:spAutoFit/>
          </a:bodyPr>
          <a:lstStyle/>
          <a:p>
            <a:r>
              <a:rPr lang="it-IT" sz="4000" i="1" dirty="0">
                <a:latin typeface="Comic Sans MS" panose="030F0702030302020204" pitchFamily="66" charset="0"/>
              </a:rPr>
              <a:t>Grazie per l’attenzione</a:t>
            </a:r>
          </a:p>
        </p:txBody>
      </p:sp>
      <p:pic>
        <p:nvPicPr>
          <p:cNvPr id="2050" name="Picture 2" descr="Centrali Operative Territoriali">
            <a:extLst>
              <a:ext uri="{FF2B5EF4-FFF2-40B4-BE49-F238E27FC236}">
                <a16:creationId xmlns:a16="http://schemas.microsoft.com/office/drawing/2014/main" id="{94FD92F4-7796-7597-083B-EC3E984DB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3" y="-136526"/>
            <a:ext cx="13366750" cy="1144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632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magine 4">
            <a:extLst>
              <a:ext uri="{FF2B5EF4-FFF2-40B4-BE49-F238E27FC236}">
                <a16:creationId xmlns:a16="http://schemas.microsoft.com/office/drawing/2014/main" id="{D6018AB7-ACB3-5B20-EB35-86605ED939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0716" y="398"/>
            <a:ext cx="6279915" cy="610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FF79C535-C94C-1F0C-C62E-349017176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8464" y="6679721"/>
            <a:ext cx="4800136" cy="459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magine 3">
            <a:extLst>
              <a:ext uri="{FF2B5EF4-FFF2-40B4-BE49-F238E27FC236}">
                <a16:creationId xmlns:a16="http://schemas.microsoft.com/office/drawing/2014/main" id="{A2823430-2BA3-11E5-0EF2-2814A744177F}"/>
              </a:ext>
            </a:extLst>
          </p:cNvPr>
          <p:cNvPicPr>
            <a:picLocks noChangeAspect="1"/>
          </p:cNvPicPr>
          <p:nvPr/>
        </p:nvPicPr>
        <p:blipFill>
          <a:blip r:embed="rId4"/>
          <a:stretch>
            <a:fillRect/>
          </a:stretch>
        </p:blipFill>
        <p:spPr>
          <a:xfrm>
            <a:off x="13374202" y="-45731"/>
            <a:ext cx="6474830" cy="6725451"/>
          </a:xfrm>
          <a:prstGeom prst="rect">
            <a:avLst/>
          </a:prstGeom>
        </p:spPr>
      </p:pic>
      <p:pic>
        <p:nvPicPr>
          <p:cNvPr id="13" name="Immagine 12">
            <a:extLst>
              <a:ext uri="{FF2B5EF4-FFF2-40B4-BE49-F238E27FC236}">
                <a16:creationId xmlns:a16="http://schemas.microsoft.com/office/drawing/2014/main" id="{FEC3B578-B459-211F-EB4F-79F2832DE32D}"/>
              </a:ext>
            </a:extLst>
          </p:cNvPr>
          <p:cNvPicPr>
            <a:picLocks noChangeAspect="1"/>
          </p:cNvPicPr>
          <p:nvPr/>
        </p:nvPicPr>
        <p:blipFill>
          <a:blip r:embed="rId5"/>
          <a:stretch>
            <a:fillRect/>
          </a:stretch>
        </p:blipFill>
        <p:spPr>
          <a:xfrm>
            <a:off x="147551" y="6332527"/>
            <a:ext cx="10511619" cy="4944226"/>
          </a:xfrm>
          <a:prstGeom prst="rect">
            <a:avLst/>
          </a:prstGeom>
        </p:spPr>
      </p:pic>
      <p:pic>
        <p:nvPicPr>
          <p:cNvPr id="15" name="Immagine 14">
            <a:extLst>
              <a:ext uri="{FF2B5EF4-FFF2-40B4-BE49-F238E27FC236}">
                <a16:creationId xmlns:a16="http://schemas.microsoft.com/office/drawing/2014/main" id="{A37DEAE3-C7E7-1A29-C94B-82F0F882508F}"/>
              </a:ext>
            </a:extLst>
          </p:cNvPr>
          <p:cNvPicPr>
            <a:picLocks noChangeAspect="1"/>
          </p:cNvPicPr>
          <p:nvPr/>
        </p:nvPicPr>
        <p:blipFill>
          <a:blip r:embed="rId6"/>
          <a:stretch>
            <a:fillRect/>
          </a:stretch>
        </p:blipFill>
        <p:spPr>
          <a:xfrm>
            <a:off x="77944" y="-45730"/>
            <a:ext cx="6474830" cy="6019735"/>
          </a:xfrm>
          <a:prstGeom prst="rect">
            <a:avLst/>
          </a:prstGeom>
        </p:spPr>
      </p:pic>
    </p:spTree>
    <p:extLst>
      <p:ext uri="{BB962C8B-B14F-4D97-AF65-F5344CB8AC3E}">
        <p14:creationId xmlns:p14="http://schemas.microsoft.com/office/powerpoint/2010/main" val="351955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additive="base">
                                        <p:cTn id="12" dur="500" fill="hold"/>
                                        <p:tgtEl>
                                          <p:spTgt spid="26626"/>
                                        </p:tgtEl>
                                        <p:attrNameLst>
                                          <p:attrName>ppt_x</p:attrName>
                                        </p:attrNameLst>
                                      </p:cBhvr>
                                      <p:tavLst>
                                        <p:tav tm="0">
                                          <p:val>
                                            <p:strVal val="#ppt_x"/>
                                          </p:val>
                                        </p:tav>
                                        <p:tav tm="100000">
                                          <p:val>
                                            <p:strVal val="#ppt_x"/>
                                          </p:val>
                                        </p:tav>
                                      </p:tavLst>
                                    </p:anim>
                                    <p:anim calcmode="lin" valueType="num">
                                      <p:cBhvr additive="base">
                                        <p:cTn id="13" dur="500" fill="hold"/>
                                        <p:tgtEl>
                                          <p:spTgt spid="266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8263A-B17E-3722-6F2C-F8582C0CC9A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DEB064F-01A1-DAC8-E431-008307745F48}"/>
              </a:ext>
            </a:extLst>
          </p:cNvPr>
          <p:cNvSpPr/>
          <p:nvPr/>
        </p:nvSpPr>
        <p:spPr>
          <a:xfrm>
            <a:off x="19077429" y="502078"/>
            <a:ext cx="247015" cy="334645"/>
          </a:xfrm>
          <a:custGeom>
            <a:avLst/>
            <a:gdLst/>
            <a:ahLst/>
            <a:cxnLst/>
            <a:rect l="l" t="t" r="r" b="b"/>
            <a:pathLst>
              <a:path w="247015" h="334644">
                <a:moveTo>
                  <a:pt x="63977" y="0"/>
                </a:moveTo>
                <a:lnTo>
                  <a:pt x="25025" y="13193"/>
                </a:lnTo>
                <a:lnTo>
                  <a:pt x="2722" y="47537"/>
                </a:lnTo>
                <a:lnTo>
                  <a:pt x="523" y="55600"/>
                </a:lnTo>
                <a:lnTo>
                  <a:pt x="9004" y="95703"/>
                </a:lnTo>
                <a:lnTo>
                  <a:pt x="48689" y="164392"/>
                </a:lnTo>
                <a:lnTo>
                  <a:pt x="85861" y="228788"/>
                </a:lnTo>
                <a:lnTo>
                  <a:pt x="88374" y="233186"/>
                </a:lnTo>
                <a:lnTo>
                  <a:pt x="127954" y="301770"/>
                </a:lnTo>
                <a:lnTo>
                  <a:pt x="132142" y="308995"/>
                </a:lnTo>
                <a:lnTo>
                  <a:pt x="137692" y="315383"/>
                </a:lnTo>
                <a:lnTo>
                  <a:pt x="144288" y="320409"/>
                </a:lnTo>
                <a:lnTo>
                  <a:pt x="150885" y="325539"/>
                </a:lnTo>
                <a:lnTo>
                  <a:pt x="158424" y="329204"/>
                </a:lnTo>
                <a:lnTo>
                  <a:pt x="174549" y="333602"/>
                </a:lnTo>
                <a:lnTo>
                  <a:pt x="182926" y="334125"/>
                </a:lnTo>
                <a:lnTo>
                  <a:pt x="191198" y="332974"/>
                </a:lnTo>
                <a:lnTo>
                  <a:pt x="199470" y="331927"/>
                </a:lnTo>
                <a:lnTo>
                  <a:pt x="207428" y="329204"/>
                </a:lnTo>
                <a:lnTo>
                  <a:pt x="221878" y="320827"/>
                </a:lnTo>
                <a:lnTo>
                  <a:pt x="228265" y="315278"/>
                </a:lnTo>
                <a:lnTo>
                  <a:pt x="233291" y="308681"/>
                </a:lnTo>
                <a:lnTo>
                  <a:pt x="238422" y="302085"/>
                </a:lnTo>
                <a:lnTo>
                  <a:pt x="242086" y="294546"/>
                </a:lnTo>
                <a:lnTo>
                  <a:pt x="246484" y="278420"/>
                </a:lnTo>
                <a:lnTo>
                  <a:pt x="247008" y="269939"/>
                </a:lnTo>
                <a:lnTo>
                  <a:pt x="245856" y="261667"/>
                </a:lnTo>
                <a:lnTo>
                  <a:pt x="244809" y="253395"/>
                </a:lnTo>
                <a:lnTo>
                  <a:pt x="242086" y="245437"/>
                </a:lnTo>
                <a:lnTo>
                  <a:pt x="237898" y="238212"/>
                </a:lnTo>
                <a:lnTo>
                  <a:pt x="118949" y="32250"/>
                </a:lnTo>
                <a:lnTo>
                  <a:pt x="88478" y="4816"/>
                </a:lnTo>
                <a:lnTo>
                  <a:pt x="80416" y="2722"/>
                </a:lnTo>
                <a:lnTo>
                  <a:pt x="72353" y="523"/>
                </a:lnTo>
                <a:lnTo>
                  <a:pt x="63977" y="0"/>
                </a:lnTo>
                <a:close/>
              </a:path>
            </a:pathLst>
          </a:custGeom>
          <a:solidFill>
            <a:srgbClr val="C2D459"/>
          </a:solidFill>
        </p:spPr>
        <p:txBody>
          <a:bodyPr wrap="square" lIns="0" tIns="0" rIns="0" bIns="0" rtlCol="0"/>
          <a:lstStyle/>
          <a:p>
            <a:endParaRPr/>
          </a:p>
        </p:txBody>
      </p:sp>
      <p:pic>
        <p:nvPicPr>
          <p:cNvPr id="3" name="object 3">
            <a:extLst>
              <a:ext uri="{FF2B5EF4-FFF2-40B4-BE49-F238E27FC236}">
                <a16:creationId xmlns:a16="http://schemas.microsoft.com/office/drawing/2014/main" id="{CB78021C-50DC-A5EB-FDA9-9B574C9C0BF1}"/>
              </a:ext>
            </a:extLst>
          </p:cNvPr>
          <p:cNvPicPr/>
          <p:nvPr/>
        </p:nvPicPr>
        <p:blipFill>
          <a:blip r:embed="rId2" cstate="print"/>
          <a:stretch>
            <a:fillRect/>
          </a:stretch>
        </p:blipFill>
        <p:spPr>
          <a:xfrm>
            <a:off x="19474589" y="502916"/>
            <a:ext cx="127430" cy="126907"/>
          </a:xfrm>
          <a:prstGeom prst="rect">
            <a:avLst/>
          </a:prstGeom>
        </p:spPr>
      </p:pic>
      <p:grpSp>
        <p:nvGrpSpPr>
          <p:cNvPr id="4" name="object 4">
            <a:extLst>
              <a:ext uri="{FF2B5EF4-FFF2-40B4-BE49-F238E27FC236}">
                <a16:creationId xmlns:a16="http://schemas.microsoft.com/office/drawing/2014/main" id="{A5E65C48-9B75-BF14-08AA-3A36C67B58DA}"/>
              </a:ext>
            </a:extLst>
          </p:cNvPr>
          <p:cNvGrpSpPr/>
          <p:nvPr/>
        </p:nvGrpSpPr>
        <p:grpSpPr>
          <a:xfrm>
            <a:off x="8806014" y="0"/>
            <a:ext cx="11298555" cy="11308715"/>
            <a:chOff x="8806014" y="0"/>
            <a:chExt cx="11298555" cy="11308715"/>
          </a:xfrm>
        </p:grpSpPr>
        <p:sp>
          <p:nvSpPr>
            <p:cNvPr id="5" name="object 5">
              <a:extLst>
                <a:ext uri="{FF2B5EF4-FFF2-40B4-BE49-F238E27FC236}">
                  <a16:creationId xmlns:a16="http://schemas.microsoft.com/office/drawing/2014/main" id="{ADC41B8A-8815-57D1-59F3-370995208542}"/>
                </a:ext>
              </a:extLst>
            </p:cNvPr>
            <p:cNvSpPr/>
            <p:nvPr/>
          </p:nvSpPr>
          <p:spPr>
            <a:xfrm>
              <a:off x="19197006" y="570768"/>
              <a:ext cx="207010" cy="265430"/>
            </a:xfrm>
            <a:custGeom>
              <a:avLst/>
              <a:gdLst/>
              <a:ahLst/>
              <a:cxnLst/>
              <a:rect l="l" t="t" r="r" b="b"/>
              <a:pathLst>
                <a:path w="207009" h="265430">
                  <a:moveTo>
                    <a:pt x="142718" y="0"/>
                  </a:moveTo>
                  <a:lnTo>
                    <a:pt x="134341" y="523"/>
                  </a:lnTo>
                  <a:lnTo>
                    <a:pt x="126278" y="2722"/>
                  </a:lnTo>
                  <a:lnTo>
                    <a:pt x="118216" y="4816"/>
                  </a:lnTo>
                  <a:lnTo>
                    <a:pt x="87746" y="32250"/>
                  </a:lnTo>
                  <a:lnTo>
                    <a:pt x="8481" y="169628"/>
                  </a:lnTo>
                  <a:lnTo>
                    <a:pt x="0" y="201355"/>
                  </a:lnTo>
                  <a:lnTo>
                    <a:pt x="544" y="209640"/>
                  </a:lnTo>
                  <a:lnTo>
                    <a:pt x="18520" y="246196"/>
                  </a:lnTo>
                  <a:lnTo>
                    <a:pt x="55063" y="264263"/>
                  </a:lnTo>
                  <a:lnTo>
                    <a:pt x="63348" y="264808"/>
                  </a:lnTo>
                  <a:lnTo>
                    <a:pt x="71678" y="264263"/>
                  </a:lnTo>
                  <a:lnTo>
                    <a:pt x="108282" y="246235"/>
                  </a:lnTo>
                  <a:lnTo>
                    <a:pt x="158005" y="164392"/>
                  </a:lnTo>
                  <a:lnTo>
                    <a:pt x="197585" y="95703"/>
                  </a:lnTo>
                  <a:lnTo>
                    <a:pt x="201773" y="88478"/>
                  </a:lnTo>
                  <a:lnTo>
                    <a:pt x="204496" y="80521"/>
                  </a:lnTo>
                  <a:lnTo>
                    <a:pt x="205543" y="72249"/>
                  </a:lnTo>
                  <a:lnTo>
                    <a:pt x="206695" y="63977"/>
                  </a:lnTo>
                  <a:lnTo>
                    <a:pt x="192978" y="25339"/>
                  </a:lnTo>
                  <a:lnTo>
                    <a:pt x="187952" y="18742"/>
                  </a:lnTo>
                  <a:lnTo>
                    <a:pt x="150990" y="1047"/>
                  </a:lnTo>
                  <a:lnTo>
                    <a:pt x="142718" y="0"/>
                  </a:lnTo>
                  <a:close/>
                </a:path>
              </a:pathLst>
            </a:custGeom>
            <a:solidFill>
              <a:srgbClr val="9ABD1D"/>
            </a:solidFill>
          </p:spPr>
          <p:txBody>
            <a:bodyPr wrap="square" lIns="0" tIns="0" rIns="0" bIns="0" rtlCol="0"/>
            <a:lstStyle/>
            <a:p>
              <a:endParaRPr/>
            </a:p>
          </p:txBody>
        </p:sp>
        <p:sp>
          <p:nvSpPr>
            <p:cNvPr id="6" name="object 6">
              <a:extLst>
                <a:ext uri="{FF2B5EF4-FFF2-40B4-BE49-F238E27FC236}">
                  <a16:creationId xmlns:a16="http://schemas.microsoft.com/office/drawing/2014/main" id="{D42CE054-4924-B7C6-44E0-9E7CA14AB8BE}"/>
                </a:ext>
              </a:extLst>
            </p:cNvPr>
            <p:cNvSpPr/>
            <p:nvPr/>
          </p:nvSpPr>
          <p:spPr>
            <a:xfrm>
              <a:off x="19275642" y="570663"/>
              <a:ext cx="207645" cy="266065"/>
            </a:xfrm>
            <a:custGeom>
              <a:avLst/>
              <a:gdLst/>
              <a:ahLst/>
              <a:cxnLst/>
              <a:rect l="l" t="t" r="r" b="b"/>
              <a:pathLst>
                <a:path w="207644" h="266065">
                  <a:moveTo>
                    <a:pt x="64081" y="0"/>
                  </a:moveTo>
                  <a:lnTo>
                    <a:pt x="25130" y="13298"/>
                  </a:lnTo>
                  <a:lnTo>
                    <a:pt x="13716" y="25444"/>
                  </a:lnTo>
                  <a:lnTo>
                    <a:pt x="8586" y="32040"/>
                  </a:lnTo>
                  <a:lnTo>
                    <a:pt x="4921" y="39579"/>
                  </a:lnTo>
                  <a:lnTo>
                    <a:pt x="2722" y="47642"/>
                  </a:lnTo>
                  <a:lnTo>
                    <a:pt x="628" y="55600"/>
                  </a:lnTo>
                  <a:lnTo>
                    <a:pt x="0" y="64081"/>
                  </a:lnTo>
                  <a:lnTo>
                    <a:pt x="1151" y="72353"/>
                  </a:lnTo>
                  <a:lnTo>
                    <a:pt x="2198" y="80521"/>
                  </a:lnTo>
                  <a:lnTo>
                    <a:pt x="4921" y="88583"/>
                  </a:lnTo>
                  <a:lnTo>
                    <a:pt x="9109" y="95703"/>
                  </a:lnTo>
                  <a:lnTo>
                    <a:pt x="47537" y="162298"/>
                  </a:lnTo>
                  <a:lnTo>
                    <a:pt x="48794" y="164392"/>
                  </a:lnTo>
                  <a:lnTo>
                    <a:pt x="88374" y="233081"/>
                  </a:lnTo>
                  <a:lnTo>
                    <a:pt x="95646" y="243277"/>
                  </a:lnTo>
                  <a:lnTo>
                    <a:pt x="134969" y="264808"/>
                  </a:lnTo>
                  <a:lnTo>
                    <a:pt x="143346" y="265436"/>
                  </a:lnTo>
                  <a:lnTo>
                    <a:pt x="151618" y="264285"/>
                  </a:lnTo>
                  <a:lnTo>
                    <a:pt x="159890" y="263238"/>
                  </a:lnTo>
                  <a:lnTo>
                    <a:pt x="167848" y="260515"/>
                  </a:lnTo>
                  <a:lnTo>
                    <a:pt x="175073" y="256327"/>
                  </a:lnTo>
                  <a:lnTo>
                    <a:pt x="182298" y="252243"/>
                  </a:lnTo>
                  <a:lnTo>
                    <a:pt x="204705" y="217794"/>
                  </a:lnTo>
                  <a:lnTo>
                    <a:pt x="207323" y="201355"/>
                  </a:lnTo>
                  <a:lnTo>
                    <a:pt x="205229" y="184811"/>
                  </a:lnTo>
                  <a:lnTo>
                    <a:pt x="202506" y="176853"/>
                  </a:lnTo>
                  <a:lnTo>
                    <a:pt x="119053" y="32355"/>
                  </a:lnTo>
                  <a:lnTo>
                    <a:pt x="114970" y="25025"/>
                  </a:lnTo>
                  <a:lnTo>
                    <a:pt x="80521" y="2617"/>
                  </a:lnTo>
                  <a:lnTo>
                    <a:pt x="72458" y="523"/>
                  </a:lnTo>
                  <a:lnTo>
                    <a:pt x="64081" y="0"/>
                  </a:lnTo>
                  <a:close/>
                </a:path>
              </a:pathLst>
            </a:custGeom>
            <a:solidFill>
              <a:srgbClr val="86A828"/>
            </a:solidFill>
          </p:spPr>
          <p:txBody>
            <a:bodyPr wrap="square" lIns="0" tIns="0" rIns="0" bIns="0" rtlCol="0"/>
            <a:lstStyle/>
            <a:p>
              <a:endParaRPr/>
            </a:p>
          </p:txBody>
        </p:sp>
        <p:pic>
          <p:nvPicPr>
            <p:cNvPr id="7" name="object 7">
              <a:extLst>
                <a:ext uri="{FF2B5EF4-FFF2-40B4-BE49-F238E27FC236}">
                  <a16:creationId xmlns:a16="http://schemas.microsoft.com/office/drawing/2014/main" id="{1ACE21DD-08E4-07D7-4DE5-CC86882B399A}"/>
                </a:ext>
              </a:extLst>
            </p:cNvPr>
            <p:cNvPicPr/>
            <p:nvPr/>
          </p:nvPicPr>
          <p:blipFill>
            <a:blip r:embed="rId3" cstate="print"/>
            <a:stretch>
              <a:fillRect/>
            </a:stretch>
          </p:blipFill>
          <p:spPr>
            <a:xfrm>
              <a:off x="19355788" y="640127"/>
              <a:ext cx="166192" cy="195292"/>
            </a:xfrm>
            <a:prstGeom prst="rect">
              <a:avLst/>
            </a:prstGeom>
          </p:spPr>
        </p:pic>
        <p:pic>
          <p:nvPicPr>
            <p:cNvPr id="8" name="object 8">
              <a:extLst>
                <a:ext uri="{FF2B5EF4-FFF2-40B4-BE49-F238E27FC236}">
                  <a16:creationId xmlns:a16="http://schemas.microsoft.com/office/drawing/2014/main" id="{F9D3A454-C2A9-8DBA-1912-046AF3E310A1}"/>
                </a:ext>
              </a:extLst>
            </p:cNvPr>
            <p:cNvPicPr/>
            <p:nvPr/>
          </p:nvPicPr>
          <p:blipFill>
            <a:blip r:embed="rId4" cstate="print">
              <a:lum bright="70000" contrast="-70000"/>
            </a:blip>
            <a:stretch>
              <a:fillRect/>
            </a:stretch>
          </p:blipFill>
          <p:spPr>
            <a:xfrm>
              <a:off x="8806014" y="0"/>
              <a:ext cx="11298085" cy="11308556"/>
            </a:xfrm>
            <a:prstGeom prst="rect">
              <a:avLst/>
            </a:prstGeom>
          </p:spPr>
        </p:pic>
      </p:grpSp>
      <p:pic>
        <p:nvPicPr>
          <p:cNvPr id="9" name="Picture 4">
            <a:extLst>
              <a:ext uri="{FF2B5EF4-FFF2-40B4-BE49-F238E27FC236}">
                <a16:creationId xmlns:a16="http://schemas.microsoft.com/office/drawing/2014/main" id="{9C5E8C90-5A9A-7235-4F5D-1C9D5FD774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58" b="13970"/>
          <a:stretch/>
        </p:blipFill>
        <p:spPr bwMode="auto">
          <a:xfrm>
            <a:off x="514350" y="3827553"/>
            <a:ext cx="11804451" cy="68507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Rettangolo 13">
            <a:extLst>
              <a:ext uri="{FF2B5EF4-FFF2-40B4-BE49-F238E27FC236}">
                <a16:creationId xmlns:a16="http://schemas.microsoft.com/office/drawing/2014/main" id="{BB06B912-B1B5-55ED-BF61-3ADC74D5E92B}"/>
              </a:ext>
            </a:extLst>
          </p:cNvPr>
          <p:cNvSpPr/>
          <p:nvPr/>
        </p:nvSpPr>
        <p:spPr>
          <a:xfrm>
            <a:off x="10408318" y="640127"/>
            <a:ext cx="10236828" cy="3416320"/>
          </a:xfrm>
          <a:prstGeom prst="rect">
            <a:avLst/>
          </a:prstGeom>
          <a:noFill/>
        </p:spPr>
        <p:txBody>
          <a:bodyPr wrap="square" lIns="91440" tIns="45720" rIns="91440" bIns="45720">
            <a:spAutoFit/>
          </a:bodyPr>
          <a:lstStyle/>
          <a:p>
            <a:pPr algn="ctr"/>
            <a:r>
              <a:rPr lang="it-IT" sz="7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Sanità Territoriale:  Strutture e Stakeholders</a:t>
            </a:r>
          </a:p>
        </p:txBody>
      </p:sp>
      <p:pic>
        <p:nvPicPr>
          <p:cNvPr id="10" name="Immagine 9">
            <a:extLst>
              <a:ext uri="{FF2B5EF4-FFF2-40B4-BE49-F238E27FC236}">
                <a16:creationId xmlns:a16="http://schemas.microsoft.com/office/drawing/2014/main" id="{9F143F92-B68B-08E2-FAD0-8B54D539FD50}"/>
              </a:ext>
            </a:extLst>
          </p:cNvPr>
          <p:cNvPicPr>
            <a:picLocks noChangeAspect="1"/>
          </p:cNvPicPr>
          <p:nvPr/>
        </p:nvPicPr>
        <p:blipFill>
          <a:blip r:embed="rId6"/>
          <a:srcRect l="28017" t="27778" r="17083" b="20370"/>
          <a:stretch/>
        </p:blipFill>
        <p:spPr>
          <a:xfrm>
            <a:off x="485531" y="3827553"/>
            <a:ext cx="12894815" cy="6850701"/>
          </a:xfrm>
          <a:prstGeom prst="rect">
            <a:avLst/>
          </a:prstGeom>
          <a:ln>
            <a:solidFill>
              <a:schemeClr val="tx1"/>
            </a:solidFill>
          </a:ln>
        </p:spPr>
      </p:pic>
    </p:spTree>
    <p:extLst>
      <p:ext uri="{BB962C8B-B14F-4D97-AF65-F5344CB8AC3E}">
        <p14:creationId xmlns:p14="http://schemas.microsoft.com/office/powerpoint/2010/main" val="296247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9"/>
                                        </p:tgtEl>
                                        <p:attrNameLst>
                                          <p:attrName>style.opacity</p:attrName>
                                        </p:attrNameLst>
                                      </p:cBhvr>
                                      <p:to>
                                        <p:strVal val="0.5"/>
                                      </p:to>
                                    </p:set>
                                    <p:animEffect filter="image" prLst="opacity: 0.5">
                                      <p:cBhvr rctx="IE">
                                        <p:cTn id="12" dur="indefinite"/>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 y="-29845"/>
            <a:ext cx="20329525" cy="11308556"/>
          </a:xfrm>
          <a:prstGeom prst="rect">
            <a:avLst/>
          </a:prstGeom>
          <a:solidFill>
            <a:srgbClr val="5C73E6"/>
          </a:solidFill>
          <a:ln/>
        </p:spPr>
        <p:txBody>
          <a:bodyPr/>
          <a:lstStyle/>
          <a:p>
            <a:endParaRPr lang="it-IT"/>
          </a:p>
        </p:txBody>
      </p:sp>
      <p:sp>
        <p:nvSpPr>
          <p:cNvPr id="3" name="Shape 1"/>
          <p:cNvSpPr/>
          <p:nvPr/>
        </p:nvSpPr>
        <p:spPr>
          <a:xfrm>
            <a:off x="0" y="-99716"/>
            <a:ext cx="20314985" cy="11409065"/>
          </a:xfrm>
          <a:prstGeom prst="rect">
            <a:avLst/>
          </a:prstGeom>
          <a:solidFill>
            <a:srgbClr val="F9F9FF"/>
          </a:solidFill>
          <a:ln/>
        </p:spPr>
        <p:txBody>
          <a:bodyPr/>
          <a:lstStyle/>
          <a:p>
            <a:endParaRPr lang="it-IT"/>
          </a:p>
        </p:txBody>
      </p:sp>
      <p:sp>
        <p:nvSpPr>
          <p:cNvPr id="4" name="Text 2"/>
          <p:cNvSpPr/>
          <p:nvPr/>
        </p:nvSpPr>
        <p:spPr>
          <a:xfrm>
            <a:off x="5632450" y="372786"/>
            <a:ext cx="10157904" cy="886099"/>
          </a:xfrm>
          <a:prstGeom prst="rect">
            <a:avLst/>
          </a:prstGeom>
          <a:noFill/>
          <a:ln/>
        </p:spPr>
        <p:txBody>
          <a:bodyPr wrap="none" rtlCol="0" anchor="t"/>
          <a:lstStyle/>
          <a:p>
            <a:pPr>
              <a:lnSpc>
                <a:spcPts val="6976"/>
              </a:lnSpc>
            </a:pPr>
            <a:r>
              <a:rPr lang="en-US" sz="3600" b="1" dirty="0">
                <a:solidFill>
                  <a:schemeClr val="accent3"/>
                </a:solidFill>
                <a:latin typeface="Alexandria" pitchFamily="34" charset="0"/>
                <a:ea typeface="Alexandria" pitchFamily="34" charset="-122"/>
                <a:cs typeface="Alexandria" pitchFamily="34" charset="-120"/>
              </a:rPr>
              <a:t>EVOLUZIONE NORMATIVA E LINEE D’INDIRIZZO </a:t>
            </a:r>
            <a:r>
              <a:rPr lang="en-US" sz="3600" b="1" dirty="0" err="1">
                <a:solidFill>
                  <a:schemeClr val="accent3"/>
                </a:solidFill>
                <a:latin typeface="Alexandria" pitchFamily="34" charset="0"/>
                <a:ea typeface="Alexandria" pitchFamily="34" charset="-122"/>
                <a:cs typeface="Alexandria" pitchFamily="34" charset="-120"/>
              </a:rPr>
              <a:t>DELL’IFeC</a:t>
            </a:r>
            <a:endParaRPr lang="en-US" sz="3600" b="1" dirty="0">
              <a:solidFill>
                <a:schemeClr val="accent3"/>
              </a:solidFill>
            </a:endParaRPr>
          </a:p>
        </p:txBody>
      </p:sp>
      <p:sp>
        <p:nvSpPr>
          <p:cNvPr id="5" name="Shape 3"/>
          <p:cNvSpPr/>
          <p:nvPr/>
        </p:nvSpPr>
        <p:spPr>
          <a:xfrm>
            <a:off x="3714874" y="2235440"/>
            <a:ext cx="56609" cy="8291468"/>
          </a:xfrm>
          <a:prstGeom prst="roundRect">
            <a:avLst>
              <a:gd name="adj" fmla="val 225395"/>
            </a:avLst>
          </a:prstGeom>
          <a:solidFill>
            <a:srgbClr val="B8C3DF"/>
          </a:solidFill>
          <a:ln/>
        </p:spPr>
        <p:txBody>
          <a:bodyPr/>
          <a:lstStyle/>
          <a:p>
            <a:endParaRPr lang="it-IT"/>
          </a:p>
        </p:txBody>
      </p:sp>
      <p:sp>
        <p:nvSpPr>
          <p:cNvPr id="6" name="Shape 4"/>
          <p:cNvSpPr/>
          <p:nvPr/>
        </p:nvSpPr>
        <p:spPr>
          <a:xfrm>
            <a:off x="4200339" y="2085869"/>
            <a:ext cx="992280" cy="56609"/>
          </a:xfrm>
          <a:prstGeom prst="roundRect">
            <a:avLst>
              <a:gd name="adj" fmla="val 225395"/>
            </a:avLst>
          </a:prstGeom>
          <a:solidFill>
            <a:srgbClr val="B8C3DF"/>
          </a:solidFill>
          <a:ln/>
        </p:spPr>
        <p:txBody>
          <a:bodyPr/>
          <a:lstStyle/>
          <a:p>
            <a:endParaRPr lang="it-IT"/>
          </a:p>
        </p:txBody>
      </p:sp>
      <p:sp>
        <p:nvSpPr>
          <p:cNvPr id="7" name="Shape 5"/>
          <p:cNvSpPr/>
          <p:nvPr/>
        </p:nvSpPr>
        <p:spPr>
          <a:xfrm>
            <a:off x="3452530" y="1774890"/>
            <a:ext cx="637906" cy="637906"/>
          </a:xfrm>
          <a:prstGeom prst="roundRect">
            <a:avLst>
              <a:gd name="adj" fmla="val 20002"/>
            </a:avLst>
          </a:prstGeom>
          <a:solidFill>
            <a:srgbClr val="D2DDF9"/>
          </a:solidFill>
          <a:ln w="7620">
            <a:solidFill>
              <a:srgbClr val="B8C3DF"/>
            </a:solidFill>
            <a:prstDash val="solid"/>
          </a:ln>
        </p:spPr>
        <p:txBody>
          <a:bodyPr/>
          <a:lstStyle/>
          <a:p>
            <a:endParaRPr lang="it-IT"/>
          </a:p>
        </p:txBody>
      </p:sp>
      <p:sp>
        <p:nvSpPr>
          <p:cNvPr id="8" name="Text 6"/>
          <p:cNvSpPr/>
          <p:nvPr/>
        </p:nvSpPr>
        <p:spPr>
          <a:xfrm>
            <a:off x="3645326" y="1735706"/>
            <a:ext cx="159517" cy="531724"/>
          </a:xfrm>
          <a:prstGeom prst="rect">
            <a:avLst/>
          </a:prstGeom>
          <a:noFill/>
          <a:ln/>
        </p:spPr>
        <p:txBody>
          <a:bodyPr wrap="none" rtlCol="0" anchor="t"/>
          <a:lstStyle/>
          <a:p>
            <a:pPr algn="ctr">
              <a:lnSpc>
                <a:spcPts val="4186"/>
              </a:lnSpc>
            </a:pPr>
            <a:r>
              <a:rPr lang="en-US" sz="3349" dirty="0">
                <a:solidFill>
                  <a:srgbClr val="404155"/>
                </a:solidFill>
                <a:latin typeface="Alexandria" pitchFamily="34" charset="0"/>
                <a:ea typeface="Alexandria" pitchFamily="34" charset="-122"/>
                <a:cs typeface="Alexandria" pitchFamily="34" charset="-120"/>
              </a:rPr>
              <a:t>1</a:t>
            </a:r>
            <a:endParaRPr lang="en-US" sz="3349" dirty="0"/>
          </a:p>
        </p:txBody>
      </p:sp>
      <p:sp>
        <p:nvSpPr>
          <p:cNvPr id="9" name="Text 7"/>
          <p:cNvSpPr/>
          <p:nvPr/>
        </p:nvSpPr>
        <p:spPr>
          <a:xfrm>
            <a:off x="5302522" y="1780126"/>
            <a:ext cx="3634542" cy="442885"/>
          </a:xfrm>
          <a:prstGeom prst="rect">
            <a:avLst/>
          </a:prstGeom>
          <a:noFill/>
          <a:ln/>
        </p:spPr>
        <p:txBody>
          <a:bodyPr wrap="none" rtlCol="0" anchor="t"/>
          <a:lstStyle/>
          <a:p>
            <a:pPr algn="l">
              <a:lnSpc>
                <a:spcPts val="3489"/>
              </a:lnSpc>
            </a:pPr>
            <a:r>
              <a:rPr lang="en-US" sz="2791" b="1" dirty="0">
                <a:solidFill>
                  <a:srgbClr val="404155"/>
                </a:solidFill>
                <a:latin typeface="Arial" panose="020B0604020202020204" pitchFamily="34" charset="0"/>
                <a:ea typeface="Alexandria" pitchFamily="34" charset="-122"/>
                <a:cs typeface="Arial" panose="020B0604020202020204" pitchFamily="34" charset="0"/>
              </a:rPr>
              <a:t>The family health nurse –Context, conceptual framework and curriculum -OMS 2000-</a:t>
            </a:r>
            <a:endParaRPr lang="en-US" sz="2791" b="1" dirty="0">
              <a:latin typeface="Arial" panose="020B0604020202020204" pitchFamily="34" charset="0"/>
              <a:cs typeface="Arial" panose="020B0604020202020204" pitchFamily="34" charset="0"/>
            </a:endParaRPr>
          </a:p>
        </p:txBody>
      </p:sp>
      <p:sp>
        <p:nvSpPr>
          <p:cNvPr id="10" name="Text 8"/>
          <p:cNvSpPr/>
          <p:nvPr/>
        </p:nvSpPr>
        <p:spPr>
          <a:xfrm>
            <a:off x="5054410" y="2335698"/>
            <a:ext cx="14777124" cy="907041"/>
          </a:xfrm>
          <a:prstGeom prst="rect">
            <a:avLst/>
          </a:prstGeom>
          <a:noFill/>
          <a:ln/>
        </p:spPr>
        <p:txBody>
          <a:bodyPr wrap="square" rtlCol="0" anchor="t"/>
          <a:lstStyle/>
          <a:p>
            <a:pPr algn="l">
              <a:lnSpc>
                <a:spcPts val="3573"/>
              </a:lnSpc>
            </a:pPr>
            <a:r>
              <a:rPr lang="en-US" sz="2400" dirty="0">
                <a:solidFill>
                  <a:srgbClr val="404155"/>
                </a:solidFill>
                <a:latin typeface="Arial" panose="020B0604020202020204" pitchFamily="34" charset="0"/>
                <a:ea typeface="Nobile" pitchFamily="34" charset="-122"/>
                <a:cs typeface="Arial" panose="020B0604020202020204" pitchFamily="34" charset="0"/>
              </a:rPr>
              <a:t>Che </a:t>
            </a:r>
            <a:r>
              <a:rPr lang="en-US" sz="2400" dirty="0" err="1">
                <a:solidFill>
                  <a:srgbClr val="404155"/>
                </a:solidFill>
                <a:latin typeface="Arial" panose="020B0604020202020204" pitchFamily="34" charset="0"/>
                <a:ea typeface="Nobile" pitchFamily="34" charset="-122"/>
                <a:cs typeface="Arial" panose="020B0604020202020204" pitchFamily="34" charset="0"/>
              </a:rPr>
              <a:t>introdusse</a:t>
            </a:r>
            <a:r>
              <a:rPr lang="en-US" sz="2400" dirty="0">
                <a:solidFill>
                  <a:srgbClr val="404155"/>
                </a:solidFill>
                <a:latin typeface="Arial" panose="020B0604020202020204" pitchFamily="34" charset="0"/>
                <a:ea typeface="Nobile" pitchFamily="34" charset="-122"/>
                <a:cs typeface="Arial" panose="020B0604020202020204" pitchFamily="34" charset="0"/>
              </a:rPr>
              <a:t> la </a:t>
            </a:r>
            <a:r>
              <a:rPr lang="en-US" sz="2400" dirty="0" err="1">
                <a:solidFill>
                  <a:srgbClr val="404155"/>
                </a:solidFill>
                <a:latin typeface="Arial" panose="020B0604020202020204" pitchFamily="34" charset="0"/>
                <a:ea typeface="Nobile" pitchFamily="34" charset="-122"/>
                <a:cs typeface="Arial" panose="020B0604020202020204" pitchFamily="34" charset="0"/>
              </a:rPr>
              <a:t>figura</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dell’</a:t>
            </a:r>
            <a:r>
              <a:rPr lang="en-US" sz="2400" b="1" dirty="0" err="1">
                <a:solidFill>
                  <a:srgbClr val="404155"/>
                </a:solidFill>
                <a:latin typeface="Arial" panose="020B0604020202020204" pitchFamily="34" charset="0"/>
                <a:ea typeface="Nobile" pitchFamily="34" charset="-122"/>
                <a:cs typeface="Arial" panose="020B0604020202020204" pitchFamily="34" charset="0"/>
              </a:rPr>
              <a:t>Infermiere</a:t>
            </a:r>
            <a:r>
              <a:rPr lang="en-US" sz="2400" b="1" dirty="0">
                <a:solidFill>
                  <a:srgbClr val="404155"/>
                </a:solidFill>
                <a:latin typeface="Arial" panose="020B0604020202020204" pitchFamily="34" charset="0"/>
                <a:ea typeface="Nobile" pitchFamily="34" charset="-122"/>
                <a:cs typeface="Arial" panose="020B0604020202020204" pitchFamily="34" charset="0"/>
              </a:rPr>
              <a:t> di </a:t>
            </a:r>
            <a:r>
              <a:rPr lang="en-US" sz="2400" b="1" dirty="0" err="1">
                <a:solidFill>
                  <a:srgbClr val="404155"/>
                </a:solidFill>
                <a:latin typeface="Arial" panose="020B0604020202020204" pitchFamily="34" charset="0"/>
                <a:ea typeface="Nobile" pitchFamily="34" charset="-122"/>
                <a:cs typeface="Arial" panose="020B0604020202020204" pitchFamily="34" charset="0"/>
              </a:rPr>
              <a:t>Famiglia</a:t>
            </a:r>
            <a:r>
              <a:rPr lang="en-US" sz="2400" b="1" dirty="0">
                <a:solidFill>
                  <a:srgbClr val="404155"/>
                </a:solidFill>
                <a:latin typeface="Arial" panose="020B0604020202020204" pitchFamily="34" charset="0"/>
                <a:ea typeface="Nobile" pitchFamily="34" charset="-122"/>
                <a:cs typeface="Arial" panose="020B0604020202020204" pitchFamily="34" charset="0"/>
              </a:rPr>
              <a:t>, (</a:t>
            </a:r>
            <a:r>
              <a:rPr lang="en-US" sz="2400" dirty="0">
                <a:solidFill>
                  <a:srgbClr val="404155"/>
                </a:solidFill>
                <a:latin typeface="Arial" panose="020B0604020202020204" pitchFamily="34" charset="0"/>
                <a:ea typeface="Nobile" pitchFamily="34" charset="-122"/>
                <a:cs typeface="Arial" panose="020B0604020202020204" pitchFamily="34" charset="0"/>
              </a:rPr>
              <a:t>per il </a:t>
            </a:r>
            <a:r>
              <a:rPr lang="en-US" sz="2400" dirty="0" err="1">
                <a:solidFill>
                  <a:srgbClr val="404155"/>
                </a:solidFill>
                <a:latin typeface="Arial" panose="020B0604020202020204" pitchFamily="34" charset="0"/>
                <a:ea typeface="Nobile" pitchFamily="34" charset="-122"/>
                <a:cs typeface="Arial" panose="020B0604020202020204" pitchFamily="34" charset="0"/>
              </a:rPr>
              <a:t>raggiungimento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dei</a:t>
            </a:r>
            <a:r>
              <a:rPr lang="en-US" sz="2400" dirty="0">
                <a:solidFill>
                  <a:srgbClr val="404155"/>
                </a:solidFill>
                <a:latin typeface="Arial" panose="020B0604020202020204" pitchFamily="34" charset="0"/>
                <a:ea typeface="Nobile" pitchFamily="34" charset="-122"/>
                <a:cs typeface="Arial" panose="020B0604020202020204" pitchFamily="34" charset="0"/>
              </a:rPr>
              <a:t> 21 </a:t>
            </a:r>
            <a:r>
              <a:rPr lang="en-US" sz="2400" dirty="0" err="1">
                <a:solidFill>
                  <a:srgbClr val="404155"/>
                </a:solidFill>
                <a:latin typeface="Arial" panose="020B0604020202020204" pitchFamily="34" charset="0"/>
                <a:ea typeface="Nobile" pitchFamily="34" charset="-122"/>
                <a:cs typeface="Arial" panose="020B0604020202020204" pitchFamily="34" charset="0"/>
              </a:rPr>
              <a:t>obiettivi</a:t>
            </a:r>
            <a:r>
              <a:rPr lang="en-US" sz="2400" dirty="0">
                <a:solidFill>
                  <a:srgbClr val="404155"/>
                </a:solidFill>
                <a:latin typeface="Arial" panose="020B0604020202020204" pitchFamily="34" charset="0"/>
                <a:ea typeface="Nobile" pitchFamily="34" charset="-122"/>
                <a:cs typeface="Arial" panose="020B0604020202020204" pitchFamily="34" charset="0"/>
              </a:rPr>
              <a:t> per il </a:t>
            </a:r>
            <a:r>
              <a:rPr lang="en-US" sz="2400" dirty="0" err="1">
                <a:solidFill>
                  <a:srgbClr val="404155"/>
                </a:solidFill>
                <a:latin typeface="Arial" panose="020B0604020202020204" pitchFamily="34" charset="0"/>
                <a:ea typeface="Nobile" pitchFamily="34" charset="-122"/>
                <a:cs typeface="Arial" panose="020B0604020202020204" pitchFamily="34" charset="0"/>
              </a:rPr>
              <a:t>ventunesimo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secolo</a:t>
            </a:r>
            <a:r>
              <a:rPr lang="en-US" sz="2400" dirty="0">
                <a:solidFill>
                  <a:srgbClr val="404155"/>
                </a:solidFill>
                <a:latin typeface="Arial" panose="020B0604020202020204" pitchFamily="34" charset="0"/>
                <a:ea typeface="Nobile" pitchFamily="34" charset="-122"/>
                <a:cs typeface="Arial" panose="020B0604020202020204" pitchFamily="34" charset="0"/>
              </a:rPr>
              <a:t> stability </a:t>
            </a:r>
            <a:r>
              <a:rPr lang="en-US" sz="2400" dirty="0" err="1">
                <a:solidFill>
                  <a:srgbClr val="404155"/>
                </a:solidFill>
                <a:latin typeface="Arial" panose="020B0604020202020204" pitchFamily="34" charset="0"/>
                <a:ea typeface="Nobile" pitchFamily="34" charset="-122"/>
                <a:cs typeface="Arial" panose="020B0604020202020204" pitchFamily="34" charset="0"/>
              </a:rPr>
              <a:t>dall’OMS</a:t>
            </a:r>
            <a:r>
              <a:rPr lang="en-US" sz="2400" dirty="0">
                <a:solidFill>
                  <a:srgbClr val="404155"/>
                </a:solidFill>
                <a:latin typeface="Arial" panose="020B0604020202020204" pitchFamily="34" charset="0"/>
                <a:ea typeface="Nobile" pitchFamily="34" charset="-122"/>
                <a:cs typeface="Arial" panose="020B0604020202020204" pitchFamily="34" charset="0"/>
              </a:rPr>
              <a:t> Europa </a:t>
            </a:r>
            <a:r>
              <a:rPr lang="en-US" sz="2400" dirty="0" err="1">
                <a:solidFill>
                  <a:srgbClr val="404155"/>
                </a:solidFill>
                <a:latin typeface="Arial" panose="020B0604020202020204" pitchFamily="34" charset="0"/>
                <a:ea typeface="Nobile" pitchFamily="34" charset="-122"/>
                <a:cs typeface="Arial" panose="020B0604020202020204" pitchFamily="34" charset="0"/>
              </a:rPr>
              <a:t>nel</a:t>
            </a:r>
            <a:r>
              <a:rPr lang="en-US" sz="2400" dirty="0">
                <a:solidFill>
                  <a:srgbClr val="404155"/>
                </a:solidFill>
                <a:latin typeface="Arial" panose="020B0604020202020204" pitchFamily="34" charset="0"/>
                <a:ea typeface="Nobile" pitchFamily="34" charset="-122"/>
                <a:cs typeface="Arial" panose="020B0604020202020204" pitchFamily="34" charset="0"/>
              </a:rPr>
              <a:t> 1998) </a:t>
            </a:r>
            <a:r>
              <a:rPr lang="en-US" sz="2400" dirty="0" err="1">
                <a:solidFill>
                  <a:srgbClr val="404155"/>
                </a:solidFill>
                <a:latin typeface="Arial" panose="020B0604020202020204" pitchFamily="34" charset="0"/>
                <a:ea typeface="Nobile" pitchFamily="34" charset="-122"/>
                <a:cs typeface="Arial" panose="020B0604020202020204" pitchFamily="34" charset="0"/>
              </a:rPr>
              <a:t>che</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aiuta</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gli</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individui</a:t>
            </a:r>
            <a:r>
              <a:rPr lang="en-US" sz="2400" dirty="0">
                <a:solidFill>
                  <a:srgbClr val="404155"/>
                </a:solidFill>
                <a:latin typeface="Arial" panose="020B0604020202020204" pitchFamily="34" charset="0"/>
                <a:ea typeface="Nobile" pitchFamily="34" charset="-122"/>
                <a:cs typeface="Arial" panose="020B0604020202020204" pitchFamily="34" charset="0"/>
              </a:rPr>
              <a:t> ad </a:t>
            </a:r>
            <a:r>
              <a:rPr lang="en-US" sz="2400" dirty="0" err="1">
                <a:solidFill>
                  <a:srgbClr val="404155"/>
                </a:solidFill>
                <a:latin typeface="Arial" panose="020B0604020202020204" pitchFamily="34" charset="0"/>
                <a:ea typeface="Nobile" pitchFamily="34" charset="-122"/>
                <a:cs typeface="Arial" panose="020B0604020202020204" pitchFamily="34" charset="0"/>
              </a:rPr>
              <a:t>adattarsi</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alla</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malattia</a:t>
            </a:r>
            <a:r>
              <a:rPr lang="en-US" sz="2400" dirty="0">
                <a:solidFill>
                  <a:srgbClr val="404155"/>
                </a:solidFill>
                <a:latin typeface="Arial" panose="020B0604020202020204" pitchFamily="34" charset="0"/>
                <a:ea typeface="Nobile" pitchFamily="34" charset="-122"/>
                <a:cs typeface="Arial" panose="020B0604020202020204" pitchFamily="34" charset="0"/>
              </a:rPr>
              <a:t> e </a:t>
            </a:r>
            <a:r>
              <a:rPr lang="en-US" sz="2400" dirty="0" err="1">
                <a:solidFill>
                  <a:srgbClr val="404155"/>
                </a:solidFill>
                <a:latin typeface="Arial" panose="020B0604020202020204" pitchFamily="34" charset="0"/>
                <a:ea typeface="Nobile" pitchFamily="34" charset="-122"/>
                <a:cs typeface="Arial" panose="020B0604020202020204" pitchFamily="34" charset="0"/>
              </a:rPr>
              <a:t>alla</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disabilità</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cronica</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trascorrendo</a:t>
            </a:r>
            <a:r>
              <a:rPr lang="en-US" sz="2400" dirty="0">
                <a:solidFill>
                  <a:srgbClr val="404155"/>
                </a:solidFill>
                <a:latin typeface="Arial" panose="020B0604020202020204" pitchFamily="34" charset="0"/>
                <a:ea typeface="Nobile" pitchFamily="34" charset="-122"/>
                <a:cs typeface="Arial" panose="020B0604020202020204" pitchFamily="34" charset="0"/>
              </a:rPr>
              <a:t> buona </a:t>
            </a:r>
            <a:r>
              <a:rPr lang="en-US" sz="2400" dirty="0" err="1">
                <a:solidFill>
                  <a:srgbClr val="404155"/>
                </a:solidFill>
                <a:latin typeface="Arial" panose="020B0604020202020204" pitchFamily="34" charset="0"/>
                <a:ea typeface="Nobile" pitchFamily="34" charset="-122"/>
                <a:cs typeface="Arial" panose="020B0604020202020204" pitchFamily="34" charset="0"/>
              </a:rPr>
              <a:t>parte</a:t>
            </a:r>
            <a:r>
              <a:rPr lang="en-US" sz="2400" dirty="0">
                <a:solidFill>
                  <a:srgbClr val="404155"/>
                </a:solidFill>
                <a:latin typeface="Arial" panose="020B0604020202020204" pitchFamily="34" charset="0"/>
                <a:ea typeface="Nobile" pitchFamily="34" charset="-122"/>
                <a:cs typeface="Arial" panose="020B0604020202020204" pitchFamily="34" charset="0"/>
              </a:rPr>
              <a:t> del </a:t>
            </a:r>
            <a:r>
              <a:rPr lang="en-US" sz="2400" dirty="0" err="1">
                <a:solidFill>
                  <a:srgbClr val="404155"/>
                </a:solidFill>
                <a:latin typeface="Arial" panose="020B0604020202020204" pitchFamily="34" charset="0"/>
                <a:ea typeface="Nobile" pitchFamily="34" charset="-122"/>
                <a:cs typeface="Arial" panose="020B0604020202020204" pitchFamily="34" charset="0"/>
              </a:rPr>
              <a:t>suo</a:t>
            </a:r>
            <a:r>
              <a:rPr lang="en-US" sz="2400" dirty="0">
                <a:solidFill>
                  <a:srgbClr val="404155"/>
                </a:solidFill>
                <a:latin typeface="Arial" panose="020B0604020202020204" pitchFamily="34" charset="0"/>
                <a:ea typeface="Nobile" pitchFamily="34" charset="-122"/>
                <a:cs typeface="Arial" panose="020B0604020202020204" pitchFamily="34" charset="0"/>
              </a:rPr>
              <a:t> tempo a </a:t>
            </a:r>
            <a:r>
              <a:rPr lang="en-US" sz="2400" dirty="0" err="1">
                <a:solidFill>
                  <a:srgbClr val="404155"/>
                </a:solidFill>
                <a:latin typeface="Arial" panose="020B0604020202020204" pitchFamily="34" charset="0"/>
                <a:ea typeface="Nobile" pitchFamily="34" charset="-122"/>
                <a:cs typeface="Arial" panose="020B0604020202020204" pitchFamily="34" charset="0"/>
              </a:rPr>
              <a:t>lavorare</a:t>
            </a:r>
            <a:r>
              <a:rPr lang="en-US" sz="2400" dirty="0">
                <a:solidFill>
                  <a:srgbClr val="404155"/>
                </a:solidFill>
                <a:latin typeface="Arial" panose="020B0604020202020204" pitchFamily="34" charset="0"/>
                <a:ea typeface="Nobile" pitchFamily="34" charset="-122"/>
                <a:cs typeface="Arial" panose="020B0604020202020204" pitchFamily="34" charset="0"/>
              </a:rPr>
              <a:t> a </a:t>
            </a:r>
            <a:r>
              <a:rPr lang="en-US" sz="2400" dirty="0" err="1">
                <a:solidFill>
                  <a:srgbClr val="404155"/>
                </a:solidFill>
                <a:latin typeface="Arial" panose="020B0604020202020204" pitchFamily="34" charset="0"/>
                <a:ea typeface="Nobile" pitchFamily="34" charset="-122"/>
                <a:cs typeface="Arial" panose="020B0604020202020204" pitchFamily="34" charset="0"/>
              </a:rPr>
              <a:t>domicilio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della</a:t>
            </a:r>
            <a:r>
              <a:rPr lang="en-US" sz="2400" dirty="0">
                <a:solidFill>
                  <a:srgbClr val="404155"/>
                </a:solidFill>
                <a:latin typeface="Arial" panose="020B0604020202020204" pitchFamily="34" charset="0"/>
                <a:ea typeface="Nobile" pitchFamily="34" charset="-122"/>
                <a:cs typeface="Arial" panose="020B0604020202020204" pitchFamily="34" charset="0"/>
              </a:rPr>
              <a:t> persona </a:t>
            </a:r>
            <a:r>
              <a:rPr lang="en-US" sz="2400" dirty="0" err="1">
                <a:solidFill>
                  <a:srgbClr val="404155"/>
                </a:solidFill>
                <a:latin typeface="Arial" panose="020B0604020202020204" pitchFamily="34" charset="0"/>
                <a:ea typeface="Nobile" pitchFamily="34" charset="-122"/>
                <a:cs typeface="Arial" panose="020B0604020202020204" pitchFamily="34" charset="0"/>
              </a:rPr>
              <a:t>assistita</a:t>
            </a:r>
            <a:r>
              <a:rPr lang="en-US" sz="2400" dirty="0">
                <a:solidFill>
                  <a:srgbClr val="404155"/>
                </a:solidFill>
                <a:latin typeface="Arial" panose="020B0604020202020204" pitchFamily="34" charset="0"/>
                <a:ea typeface="Nobile" pitchFamily="34" charset="-122"/>
                <a:cs typeface="Arial" panose="020B0604020202020204" pitchFamily="34" charset="0"/>
              </a:rPr>
              <a:t> e </a:t>
            </a:r>
            <a:r>
              <a:rPr lang="en-US" sz="2400" dirty="0" err="1">
                <a:solidFill>
                  <a:srgbClr val="404155"/>
                </a:solidFill>
                <a:latin typeface="Arial" panose="020B0604020202020204" pitchFamily="34" charset="0"/>
                <a:ea typeface="Nobile" pitchFamily="34" charset="-122"/>
                <a:cs typeface="Arial" panose="020B0604020202020204" pitchFamily="34" charset="0"/>
              </a:rPr>
              <a:t>della</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sua</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famiglia</a:t>
            </a:r>
            <a:r>
              <a:rPr lang="en-US" sz="2400" dirty="0">
                <a:solidFill>
                  <a:srgbClr val="404155"/>
                </a:solidFill>
                <a:latin typeface="Arial" panose="020B0604020202020204" pitchFamily="34" charset="0"/>
                <a:ea typeface="Nobile" pitchFamily="34" charset="-122"/>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11" name="Shape 9"/>
          <p:cNvSpPr/>
          <p:nvPr/>
        </p:nvSpPr>
        <p:spPr>
          <a:xfrm>
            <a:off x="4084818" y="4787128"/>
            <a:ext cx="992280" cy="56609"/>
          </a:xfrm>
          <a:prstGeom prst="roundRect">
            <a:avLst>
              <a:gd name="adj" fmla="val 225395"/>
            </a:avLst>
          </a:prstGeom>
          <a:solidFill>
            <a:srgbClr val="B8C3DF"/>
          </a:solidFill>
          <a:ln/>
        </p:spPr>
        <p:txBody>
          <a:bodyPr/>
          <a:lstStyle/>
          <a:p>
            <a:endParaRPr lang="it-IT"/>
          </a:p>
        </p:txBody>
      </p:sp>
      <p:sp>
        <p:nvSpPr>
          <p:cNvPr id="12" name="Shape 10"/>
          <p:cNvSpPr/>
          <p:nvPr/>
        </p:nvSpPr>
        <p:spPr>
          <a:xfrm>
            <a:off x="3452530" y="4436132"/>
            <a:ext cx="637906" cy="637906"/>
          </a:xfrm>
          <a:prstGeom prst="roundRect">
            <a:avLst>
              <a:gd name="adj" fmla="val 20002"/>
            </a:avLst>
          </a:prstGeom>
          <a:solidFill>
            <a:srgbClr val="D2DDF9"/>
          </a:solidFill>
          <a:ln w="7620">
            <a:solidFill>
              <a:srgbClr val="B8C3DF"/>
            </a:solidFill>
            <a:prstDash val="solid"/>
          </a:ln>
        </p:spPr>
        <p:txBody>
          <a:bodyPr/>
          <a:lstStyle/>
          <a:p>
            <a:endParaRPr lang="it-IT"/>
          </a:p>
        </p:txBody>
      </p:sp>
      <p:sp>
        <p:nvSpPr>
          <p:cNvPr id="13" name="Text 11"/>
          <p:cNvSpPr/>
          <p:nvPr/>
        </p:nvSpPr>
        <p:spPr>
          <a:xfrm>
            <a:off x="3635345" y="4436189"/>
            <a:ext cx="248847" cy="531724"/>
          </a:xfrm>
          <a:prstGeom prst="rect">
            <a:avLst/>
          </a:prstGeom>
          <a:noFill/>
          <a:ln/>
        </p:spPr>
        <p:txBody>
          <a:bodyPr wrap="none" rtlCol="0" anchor="t"/>
          <a:lstStyle/>
          <a:p>
            <a:pPr algn="ctr">
              <a:lnSpc>
                <a:spcPts val="4186"/>
              </a:lnSpc>
            </a:pPr>
            <a:r>
              <a:rPr lang="en-US" sz="3349" dirty="0">
                <a:solidFill>
                  <a:srgbClr val="404155"/>
                </a:solidFill>
                <a:latin typeface="Alexandria" pitchFamily="34" charset="0"/>
                <a:ea typeface="Alexandria" pitchFamily="34" charset="-122"/>
                <a:cs typeface="Alexandria" pitchFamily="34" charset="-120"/>
              </a:rPr>
              <a:t>2</a:t>
            </a:r>
            <a:endParaRPr lang="en-US" sz="3349" dirty="0"/>
          </a:p>
        </p:txBody>
      </p:sp>
      <p:sp>
        <p:nvSpPr>
          <p:cNvPr id="14" name="Text 12"/>
          <p:cNvSpPr/>
          <p:nvPr/>
        </p:nvSpPr>
        <p:spPr>
          <a:xfrm>
            <a:off x="5283529" y="4538219"/>
            <a:ext cx="4061067" cy="442885"/>
          </a:xfrm>
          <a:prstGeom prst="rect">
            <a:avLst/>
          </a:prstGeom>
          <a:noFill/>
          <a:ln/>
        </p:spPr>
        <p:txBody>
          <a:bodyPr wrap="none" rtlCol="0" anchor="t"/>
          <a:lstStyle/>
          <a:p>
            <a:pPr algn="l">
              <a:lnSpc>
                <a:spcPts val="3489"/>
              </a:lnSpc>
            </a:pPr>
            <a:r>
              <a:rPr lang="en-US" sz="2791" b="1" dirty="0">
                <a:solidFill>
                  <a:srgbClr val="404155"/>
                </a:solidFill>
                <a:latin typeface="Arial" panose="020B0604020202020204" pitchFamily="34" charset="0"/>
                <a:ea typeface="Alexandria" pitchFamily="34" charset="-122"/>
                <a:cs typeface="Arial" panose="020B0604020202020204" pitchFamily="34" charset="0"/>
              </a:rPr>
              <a:t>D.L. 34/2020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Decreto</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Rilancio</a:t>
            </a:r>
            <a:r>
              <a:rPr lang="en-US" sz="2791" b="1" dirty="0">
                <a:solidFill>
                  <a:srgbClr val="404155"/>
                </a:solidFill>
                <a:latin typeface="Arial" panose="020B0604020202020204" pitchFamily="34" charset="0"/>
                <a:ea typeface="Alexandria" pitchFamily="34" charset="-122"/>
                <a:cs typeface="Arial" panose="020B0604020202020204" pitchFamily="34" charset="0"/>
              </a:rPr>
              <a:t> e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Conferenza</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Stato</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Regioni</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p>
        </p:txBody>
      </p:sp>
      <p:sp>
        <p:nvSpPr>
          <p:cNvPr id="15" name="Text 13"/>
          <p:cNvSpPr/>
          <p:nvPr/>
        </p:nvSpPr>
        <p:spPr>
          <a:xfrm>
            <a:off x="4773969" y="5062351"/>
            <a:ext cx="15119246" cy="1293482"/>
          </a:xfrm>
          <a:prstGeom prst="rect">
            <a:avLst/>
          </a:prstGeom>
          <a:noFill/>
          <a:ln/>
        </p:spPr>
        <p:txBody>
          <a:bodyPr wrap="square" rtlCol="0" anchor="t"/>
          <a:lstStyle/>
          <a:p>
            <a:pPr marL="342900" indent="-342900" algn="l">
              <a:lnSpc>
                <a:spcPts val="3573"/>
              </a:lnSpc>
              <a:buFont typeface="Arial" panose="020B0604020202020204" pitchFamily="34" charset="0"/>
              <a:buChar char="•"/>
            </a:pPr>
            <a:r>
              <a:rPr lang="en-US" sz="2400" dirty="0">
                <a:solidFill>
                  <a:srgbClr val="404155"/>
                </a:solidFill>
                <a:latin typeface="Arial" panose="020B0604020202020204" pitchFamily="34" charset="0"/>
                <a:ea typeface="Nobile" pitchFamily="34" charset="-122"/>
                <a:cs typeface="Arial" panose="020B0604020202020204" pitchFamily="34" charset="0"/>
              </a:rPr>
              <a:t>Il primo ha </a:t>
            </a:r>
            <a:r>
              <a:rPr lang="en-US" sz="2400" dirty="0" err="1">
                <a:solidFill>
                  <a:srgbClr val="404155"/>
                </a:solidFill>
                <a:latin typeface="Arial" panose="020B0604020202020204" pitchFamily="34" charset="0"/>
                <a:ea typeface="Nobile" pitchFamily="34" charset="-122"/>
                <a:cs typeface="Arial" panose="020B0604020202020204" pitchFamily="34" charset="0"/>
              </a:rPr>
              <a:t>sancito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che</a:t>
            </a:r>
            <a:r>
              <a:rPr lang="en-US" sz="2400" dirty="0">
                <a:solidFill>
                  <a:srgbClr val="404155"/>
                </a:solidFill>
                <a:latin typeface="Arial" panose="020B0604020202020204" pitchFamily="34" charset="0"/>
                <a:ea typeface="Nobile" pitchFamily="34" charset="-122"/>
                <a:cs typeface="Arial" panose="020B0604020202020204" pitchFamily="34" charset="0"/>
              </a:rPr>
              <a:t> a </a:t>
            </a:r>
            <a:r>
              <a:rPr lang="en-US" sz="2400" dirty="0" err="1">
                <a:solidFill>
                  <a:srgbClr val="404155"/>
                </a:solidFill>
                <a:latin typeface="Arial" panose="020B0604020202020204" pitchFamily="34" charset="0"/>
                <a:ea typeface="Nobile" pitchFamily="34" charset="-122"/>
                <a:cs typeface="Arial" panose="020B0604020202020204" pitchFamily="34" charset="0"/>
              </a:rPr>
              <a:t>decorrere</a:t>
            </a:r>
            <a:r>
              <a:rPr lang="en-US" sz="2400" dirty="0">
                <a:solidFill>
                  <a:srgbClr val="404155"/>
                </a:solidFill>
                <a:latin typeface="Arial" panose="020B0604020202020204" pitchFamily="34" charset="0"/>
                <a:ea typeface="Nobile" pitchFamily="34" charset="-122"/>
                <a:cs typeface="Arial" panose="020B0604020202020204" pitchFamily="34" charset="0"/>
              </a:rPr>
              <a:t> dal 01-01-2021 la </a:t>
            </a:r>
            <a:r>
              <a:rPr lang="en-US" sz="2400" dirty="0" err="1">
                <a:solidFill>
                  <a:srgbClr val="404155"/>
                </a:solidFill>
                <a:latin typeface="Arial" panose="020B0604020202020204" pitchFamily="34" charset="0"/>
                <a:ea typeface="Nobile" pitchFamily="34" charset="-122"/>
                <a:cs typeface="Arial" panose="020B0604020202020204" pitchFamily="34" charset="0"/>
              </a:rPr>
              <a:t>aziende</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sanitarie</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potevano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reclutare</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infermieri</a:t>
            </a:r>
            <a:r>
              <a:rPr lang="en-US" sz="2400" dirty="0">
                <a:solidFill>
                  <a:srgbClr val="404155"/>
                </a:solidFill>
                <a:latin typeface="Arial" panose="020B0604020202020204" pitchFamily="34" charset="0"/>
                <a:ea typeface="Nobile" pitchFamily="34" charset="-122"/>
                <a:cs typeface="Arial" panose="020B0604020202020204" pitchFamily="34" charset="0"/>
              </a:rPr>
              <a:t> a tempo </a:t>
            </a:r>
            <a:r>
              <a:rPr lang="en-US" sz="2400" dirty="0" err="1">
                <a:solidFill>
                  <a:srgbClr val="404155"/>
                </a:solidFill>
                <a:latin typeface="Arial" panose="020B0604020202020204" pitchFamily="34" charset="0"/>
                <a:ea typeface="Nobile" pitchFamily="34" charset="-122"/>
                <a:cs typeface="Arial" panose="020B0604020202020204" pitchFamily="34" charset="0"/>
              </a:rPr>
              <a:t>indeterminato</a:t>
            </a:r>
            <a:r>
              <a:rPr lang="en-US" sz="2400" dirty="0">
                <a:solidFill>
                  <a:srgbClr val="404155"/>
                </a:solidFill>
                <a:latin typeface="Arial" panose="020B0604020202020204" pitchFamily="34" charset="0"/>
                <a:ea typeface="Nobile" pitchFamily="34" charset="-122"/>
                <a:cs typeface="Arial" panose="020B0604020202020204" pitchFamily="34" charset="0"/>
              </a:rPr>
              <a:t> o con </a:t>
            </a:r>
            <a:r>
              <a:rPr lang="en-US" sz="2400" dirty="0" err="1">
                <a:solidFill>
                  <a:srgbClr val="404155"/>
                </a:solidFill>
                <a:latin typeface="Arial" panose="020B0604020202020204" pitchFamily="34" charset="0"/>
                <a:ea typeface="Nobile" pitchFamily="34" charset="-122"/>
                <a:cs typeface="Arial" panose="020B0604020202020204" pitchFamily="34" charset="0"/>
              </a:rPr>
              <a:t>Lavoro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Autono</a:t>
            </a:r>
            <a:r>
              <a:rPr lang="en-US" sz="2400" dirty="0">
                <a:solidFill>
                  <a:srgbClr val="404155"/>
                </a:solidFill>
                <a:latin typeface="Arial" panose="020B0604020202020204" pitchFamily="34" charset="0"/>
                <a:ea typeface="Nobile" pitchFamily="34" charset="-122"/>
                <a:cs typeface="Arial" panose="020B0604020202020204" pitchFamily="34" charset="0"/>
              </a:rPr>
              <a:t> in </a:t>
            </a:r>
            <a:r>
              <a:rPr lang="en-US" sz="2400" dirty="0" err="1">
                <a:solidFill>
                  <a:srgbClr val="404155"/>
                </a:solidFill>
                <a:latin typeface="Arial" panose="020B0604020202020204" pitchFamily="34" charset="0"/>
                <a:ea typeface="Nobile" pitchFamily="34" charset="-122"/>
                <a:cs typeface="Arial" panose="020B0604020202020204" pitchFamily="34" charset="0"/>
              </a:rPr>
              <a:t>numero</a:t>
            </a:r>
            <a:r>
              <a:rPr lang="en-US" sz="2400" dirty="0">
                <a:solidFill>
                  <a:srgbClr val="404155"/>
                </a:solidFill>
                <a:latin typeface="Arial" panose="020B0604020202020204" pitchFamily="34" charset="0"/>
                <a:ea typeface="Nobile" pitchFamily="34" charset="-122"/>
                <a:cs typeface="Arial" panose="020B0604020202020204" pitchFamily="34" charset="0"/>
              </a:rPr>
              <a:t> di 8 </a:t>
            </a:r>
            <a:r>
              <a:rPr lang="en-US" sz="2400" dirty="0" err="1">
                <a:solidFill>
                  <a:srgbClr val="404155"/>
                </a:solidFill>
                <a:latin typeface="Arial" panose="020B0604020202020204" pitchFamily="34" charset="0"/>
                <a:ea typeface="Nobile" pitchFamily="34" charset="-122"/>
                <a:cs typeface="Arial" panose="020B0604020202020204" pitchFamily="34" charset="0"/>
              </a:rPr>
              <a:t>unità</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ogni</a:t>
            </a:r>
            <a:r>
              <a:rPr lang="en-US" sz="2400" dirty="0">
                <a:solidFill>
                  <a:srgbClr val="404155"/>
                </a:solidFill>
                <a:latin typeface="Arial" panose="020B0604020202020204" pitchFamily="34" charset="0"/>
                <a:ea typeface="Nobile" pitchFamily="34" charset="-122"/>
                <a:cs typeface="Arial" panose="020B0604020202020204" pitchFamily="34" charset="0"/>
              </a:rPr>
              <a:t> 50.000  </a:t>
            </a:r>
            <a:r>
              <a:rPr lang="en-US" sz="2400" dirty="0" err="1">
                <a:solidFill>
                  <a:srgbClr val="404155"/>
                </a:solidFill>
                <a:latin typeface="Arial" panose="020B0604020202020204" pitchFamily="34" charset="0"/>
                <a:ea typeface="Nobile" pitchFamily="34" charset="-122"/>
                <a:cs typeface="Arial" panose="020B0604020202020204" pitchFamily="34" charset="0"/>
              </a:rPr>
              <a:t>abitanti</a:t>
            </a:r>
            <a:r>
              <a:rPr lang="en-US" sz="2400" dirty="0">
                <a:solidFill>
                  <a:srgbClr val="404155"/>
                </a:solidFill>
                <a:latin typeface="Arial" panose="020B0604020202020204" pitchFamily="34" charset="0"/>
                <a:ea typeface="Nobile" pitchFamily="34" charset="-122"/>
                <a:cs typeface="Arial" panose="020B0604020202020204" pitchFamily="34" charset="0"/>
              </a:rPr>
              <a:t>.</a:t>
            </a:r>
          </a:p>
          <a:p>
            <a:pPr marL="342900" indent="-342900" algn="l">
              <a:lnSpc>
                <a:spcPts val="3573"/>
              </a:lnSpc>
              <a:buFont typeface="Arial" panose="020B0604020202020204" pitchFamily="34" charset="0"/>
              <a:buChar char="•"/>
            </a:pPr>
            <a:r>
              <a:rPr lang="en-US" sz="2400" dirty="0">
                <a:solidFill>
                  <a:srgbClr val="404155"/>
                </a:solidFill>
                <a:latin typeface="Arial" panose="020B0604020202020204" pitchFamily="34" charset="0"/>
                <a:ea typeface="Nobile" pitchFamily="34" charset="-122"/>
                <a:cs typeface="Arial" panose="020B0604020202020204" pitchFamily="34" charset="0"/>
              </a:rPr>
              <a:t>La </a:t>
            </a:r>
            <a:r>
              <a:rPr lang="en-US" sz="2400" dirty="0" err="1">
                <a:solidFill>
                  <a:srgbClr val="404155"/>
                </a:solidFill>
                <a:latin typeface="Arial" panose="020B0604020202020204" pitchFamily="34" charset="0"/>
                <a:ea typeface="Nobile" pitchFamily="34" charset="-122"/>
                <a:cs typeface="Arial" panose="020B0604020202020204" pitchFamily="34" charset="0"/>
              </a:rPr>
              <a:t>Conferenza</a:t>
            </a:r>
            <a:r>
              <a:rPr lang="en-US" sz="2400" dirty="0">
                <a:solidFill>
                  <a:srgbClr val="404155"/>
                </a:solidFill>
                <a:latin typeface="Arial" panose="020B0604020202020204" pitchFamily="34" charset="0"/>
                <a:ea typeface="Nobile" pitchFamily="34" charset="-122"/>
                <a:cs typeface="Arial" panose="020B0604020202020204" pitchFamily="34" charset="0"/>
              </a:rPr>
              <a:t> ha </a:t>
            </a:r>
            <a:r>
              <a:rPr lang="en-US" sz="2400" dirty="0" err="1">
                <a:solidFill>
                  <a:srgbClr val="404155"/>
                </a:solidFill>
                <a:latin typeface="Arial" panose="020B0604020202020204" pitchFamily="34" charset="0"/>
                <a:ea typeface="Nobile" pitchFamily="34" charset="-122"/>
                <a:cs typeface="Arial" panose="020B0604020202020204" pitchFamily="34" charset="0"/>
              </a:rPr>
              <a:t>approvato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nel</a:t>
            </a:r>
            <a:r>
              <a:rPr lang="en-US" sz="2400" dirty="0">
                <a:solidFill>
                  <a:srgbClr val="404155"/>
                </a:solidFill>
                <a:latin typeface="Arial" panose="020B0604020202020204" pitchFamily="34" charset="0"/>
                <a:ea typeface="Nobile" pitchFamily="34" charset="-122"/>
                <a:cs typeface="Arial" panose="020B0604020202020204" pitchFamily="34" charset="0"/>
              </a:rPr>
              <a:t> 10/09/2020 il document di </a:t>
            </a:r>
            <a:r>
              <a:rPr lang="en-US" sz="2400" dirty="0" err="1">
                <a:solidFill>
                  <a:srgbClr val="404155"/>
                </a:solidFill>
                <a:latin typeface="Arial" panose="020B0604020202020204" pitchFamily="34" charset="0"/>
                <a:ea typeface="Nobile" pitchFamily="34" charset="-122"/>
                <a:cs typeface="Arial" panose="020B0604020202020204" pitchFamily="34" charset="0"/>
              </a:rPr>
              <a:t>orientamento</a:t>
            </a:r>
            <a:r>
              <a:rPr lang="en-US" sz="2400" dirty="0">
                <a:solidFill>
                  <a:srgbClr val="404155"/>
                </a:solidFill>
                <a:latin typeface="Arial" panose="020B0604020202020204" pitchFamily="34" charset="0"/>
                <a:ea typeface="Nobile" pitchFamily="34" charset="-122"/>
                <a:cs typeface="Arial" panose="020B0604020202020204" pitchFamily="34" charset="0"/>
              </a:rPr>
              <a:t> per le </a:t>
            </a:r>
            <a:r>
              <a:rPr lang="en-US" sz="2400" dirty="0" err="1">
                <a:solidFill>
                  <a:srgbClr val="404155"/>
                </a:solidFill>
                <a:latin typeface="Arial" panose="020B0604020202020204" pitchFamily="34" charset="0"/>
                <a:ea typeface="Nobile" pitchFamily="34" charset="-122"/>
                <a:cs typeface="Arial" panose="020B0604020202020204" pitchFamily="34" charset="0"/>
              </a:rPr>
              <a:t>regioni</a:t>
            </a:r>
            <a:r>
              <a:rPr lang="en-US" sz="2400" dirty="0">
                <a:solidFill>
                  <a:srgbClr val="404155"/>
                </a:solidFill>
                <a:latin typeface="Arial" panose="020B0604020202020204" pitchFamily="34" charset="0"/>
                <a:ea typeface="Nobile" pitchFamily="34" charset="-122"/>
                <a:cs typeface="Arial" panose="020B0604020202020204" pitchFamily="34" charset="0"/>
              </a:rPr>
              <a:t> relative alle “</a:t>
            </a:r>
            <a:r>
              <a:rPr lang="en-US" sz="2400" dirty="0" err="1">
                <a:solidFill>
                  <a:srgbClr val="404155"/>
                </a:solidFill>
                <a:latin typeface="Arial" panose="020B0604020202020204" pitchFamily="34" charset="0"/>
                <a:ea typeface="Nobile" pitchFamily="34" charset="-122"/>
                <a:cs typeface="Arial" panose="020B0604020202020204" pitchFamily="34" charset="0"/>
              </a:rPr>
              <a:t>Linee</a:t>
            </a:r>
            <a:r>
              <a:rPr lang="en-US" sz="2400" dirty="0">
                <a:solidFill>
                  <a:srgbClr val="404155"/>
                </a:solidFill>
                <a:latin typeface="Arial" panose="020B0604020202020204" pitchFamily="34" charset="0"/>
                <a:ea typeface="Nobile" pitchFamily="34" charset="-122"/>
                <a:cs typeface="Arial" panose="020B0604020202020204" pitchFamily="34" charset="0"/>
              </a:rPr>
              <a:t>  di </a:t>
            </a:r>
            <a:r>
              <a:rPr lang="en-US" sz="2400" dirty="0" err="1">
                <a:solidFill>
                  <a:srgbClr val="404155"/>
                </a:solidFill>
                <a:latin typeface="Arial" panose="020B0604020202020204" pitchFamily="34" charset="0"/>
                <a:ea typeface="Nobile" pitchFamily="34" charset="-122"/>
                <a:cs typeface="Arial" panose="020B0604020202020204" pitchFamily="34" charset="0"/>
              </a:rPr>
              <a:t>Indirizzo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sull’IFeC</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ripreso</a:t>
            </a:r>
            <a:r>
              <a:rPr lang="en-US" sz="2400" dirty="0">
                <a:solidFill>
                  <a:srgbClr val="404155"/>
                </a:solidFill>
                <a:latin typeface="Arial" panose="020B0604020202020204" pitchFamily="34" charset="0"/>
                <a:ea typeface="Nobile" pitchFamily="34" charset="-122"/>
                <a:cs typeface="Arial" panose="020B0604020202020204" pitchFamily="34" charset="0"/>
              </a:rPr>
              <a:t> dal </a:t>
            </a:r>
            <a:r>
              <a:rPr lang="en-US" sz="2400" dirty="0" err="1">
                <a:solidFill>
                  <a:srgbClr val="404155"/>
                </a:solidFill>
                <a:latin typeface="Arial" panose="020B0604020202020204" pitchFamily="34" charset="0"/>
                <a:ea typeface="Nobile" pitchFamily="34" charset="-122"/>
                <a:cs typeface="Arial" panose="020B0604020202020204" pitchFamily="34" charset="0"/>
              </a:rPr>
              <a:t>documento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b="1" dirty="0">
                <a:solidFill>
                  <a:srgbClr val="404155"/>
                </a:solidFill>
                <a:latin typeface="Arial" panose="020B0604020202020204" pitchFamily="34" charset="0"/>
                <a:ea typeface="Nobile" pitchFamily="34" charset="-122"/>
                <a:cs typeface="Arial" panose="020B0604020202020204" pitchFamily="34" charset="0"/>
              </a:rPr>
              <a:t>FNOPI “Position Statement </a:t>
            </a:r>
            <a:r>
              <a:rPr lang="en-US" sz="2400" b="1" dirty="0" err="1">
                <a:solidFill>
                  <a:srgbClr val="404155"/>
                </a:solidFill>
                <a:latin typeface="Arial" panose="020B0604020202020204" pitchFamily="34" charset="0"/>
                <a:ea typeface="Nobile" pitchFamily="34" charset="-122"/>
                <a:cs typeface="Arial" panose="020B0604020202020204" pitchFamily="34" charset="0"/>
              </a:rPr>
              <a:t>l’IFeC</a:t>
            </a:r>
            <a:r>
              <a:rPr lang="en-US" sz="2400" b="1"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revisione</a:t>
            </a:r>
            <a:r>
              <a:rPr lang="en-US" sz="2400" dirty="0">
                <a:solidFill>
                  <a:srgbClr val="404155"/>
                </a:solidFill>
                <a:latin typeface="Arial" panose="020B0604020202020204" pitchFamily="34" charset="0"/>
                <a:ea typeface="Nobile" pitchFamily="34" charset="-122"/>
                <a:cs typeface="Arial" panose="020B0604020202020204" pitchFamily="34" charset="0"/>
              </a:rPr>
              <a:t> del  </a:t>
            </a:r>
            <a:r>
              <a:rPr lang="en-US" sz="2400" dirty="0" err="1">
                <a:solidFill>
                  <a:srgbClr val="404155"/>
                </a:solidFill>
                <a:latin typeface="Arial" panose="020B0604020202020204" pitchFamily="34" charset="0"/>
                <a:ea typeface="Nobile" pitchFamily="34" charset="-122"/>
                <a:cs typeface="Arial" panose="020B0604020202020204" pitchFamily="34" charset="0"/>
              </a:rPr>
              <a:t>luglio</a:t>
            </a:r>
            <a:r>
              <a:rPr lang="en-US" sz="2400" dirty="0">
                <a:solidFill>
                  <a:srgbClr val="404155"/>
                </a:solidFill>
                <a:latin typeface="Arial" panose="020B0604020202020204" pitchFamily="34" charset="0"/>
                <a:ea typeface="Nobile" pitchFamily="34" charset="-122"/>
                <a:cs typeface="Arial" panose="020B0604020202020204" pitchFamily="34" charset="0"/>
              </a:rPr>
              <a:t> 2020</a:t>
            </a:r>
          </a:p>
          <a:p>
            <a:pPr marL="342900" indent="-342900" algn="l">
              <a:lnSpc>
                <a:spcPts val="3573"/>
              </a:lnSpc>
              <a:buFont typeface="Arial" panose="020B0604020202020204" pitchFamily="34" charset="0"/>
              <a:buChar char="•"/>
            </a:pPr>
            <a:endParaRPr lang="en-US" sz="2233" dirty="0"/>
          </a:p>
        </p:txBody>
      </p:sp>
      <p:sp>
        <p:nvSpPr>
          <p:cNvPr id="16" name="Shape 14"/>
          <p:cNvSpPr/>
          <p:nvPr/>
        </p:nvSpPr>
        <p:spPr>
          <a:xfrm>
            <a:off x="4062130" y="7488388"/>
            <a:ext cx="992280" cy="56609"/>
          </a:xfrm>
          <a:prstGeom prst="roundRect">
            <a:avLst>
              <a:gd name="adj" fmla="val 225395"/>
            </a:avLst>
          </a:prstGeom>
          <a:solidFill>
            <a:srgbClr val="B8C3DF"/>
          </a:solidFill>
          <a:ln/>
        </p:spPr>
        <p:txBody>
          <a:bodyPr/>
          <a:lstStyle/>
          <a:p>
            <a:endParaRPr lang="it-IT"/>
          </a:p>
        </p:txBody>
      </p:sp>
      <p:sp>
        <p:nvSpPr>
          <p:cNvPr id="17" name="Shape 15"/>
          <p:cNvSpPr/>
          <p:nvPr/>
        </p:nvSpPr>
        <p:spPr>
          <a:xfrm>
            <a:off x="3424226" y="7197823"/>
            <a:ext cx="637906" cy="637906"/>
          </a:xfrm>
          <a:prstGeom prst="roundRect">
            <a:avLst>
              <a:gd name="adj" fmla="val 20002"/>
            </a:avLst>
          </a:prstGeom>
          <a:solidFill>
            <a:srgbClr val="D2DDF9"/>
          </a:solidFill>
          <a:ln w="7620">
            <a:solidFill>
              <a:srgbClr val="B8C3DF"/>
            </a:solidFill>
            <a:prstDash val="solid"/>
          </a:ln>
        </p:spPr>
        <p:txBody>
          <a:bodyPr/>
          <a:lstStyle/>
          <a:p>
            <a:endParaRPr lang="it-IT"/>
          </a:p>
        </p:txBody>
      </p:sp>
      <p:sp>
        <p:nvSpPr>
          <p:cNvPr id="18" name="Text 16"/>
          <p:cNvSpPr/>
          <p:nvPr/>
        </p:nvSpPr>
        <p:spPr>
          <a:xfrm>
            <a:off x="3617937" y="7250832"/>
            <a:ext cx="250484" cy="531724"/>
          </a:xfrm>
          <a:prstGeom prst="rect">
            <a:avLst/>
          </a:prstGeom>
          <a:noFill/>
          <a:ln/>
        </p:spPr>
        <p:txBody>
          <a:bodyPr wrap="none" rtlCol="0" anchor="t"/>
          <a:lstStyle/>
          <a:p>
            <a:pPr algn="ctr">
              <a:lnSpc>
                <a:spcPts val="4186"/>
              </a:lnSpc>
            </a:pPr>
            <a:r>
              <a:rPr lang="en-US" sz="3349" dirty="0">
                <a:solidFill>
                  <a:srgbClr val="404155"/>
                </a:solidFill>
                <a:latin typeface="Alexandria" pitchFamily="34" charset="0"/>
                <a:ea typeface="Alexandria" pitchFamily="34" charset="-122"/>
                <a:cs typeface="Alexandria" pitchFamily="34" charset="-120"/>
              </a:rPr>
              <a:t>3</a:t>
            </a:r>
            <a:endParaRPr lang="en-US" sz="3349" dirty="0"/>
          </a:p>
        </p:txBody>
      </p:sp>
      <p:sp>
        <p:nvSpPr>
          <p:cNvPr id="19" name="Text 17"/>
          <p:cNvSpPr/>
          <p:nvPr/>
        </p:nvSpPr>
        <p:spPr>
          <a:xfrm>
            <a:off x="5302523" y="7259993"/>
            <a:ext cx="4039798" cy="442885"/>
          </a:xfrm>
          <a:prstGeom prst="rect">
            <a:avLst/>
          </a:prstGeom>
          <a:noFill/>
          <a:ln/>
        </p:spPr>
        <p:txBody>
          <a:bodyPr wrap="none" rtlCol="0" anchor="t"/>
          <a:lstStyle/>
          <a:p>
            <a:pPr algn="l">
              <a:lnSpc>
                <a:spcPts val="3489"/>
              </a:lnSpc>
            </a:pPr>
            <a:r>
              <a:rPr lang="en-US" sz="2791" b="1" dirty="0" err="1">
                <a:solidFill>
                  <a:srgbClr val="404155"/>
                </a:solidFill>
                <a:latin typeface="Arial" panose="020B0604020202020204" pitchFamily="34" charset="0"/>
                <a:ea typeface="Alexandria" pitchFamily="34" charset="-122"/>
                <a:cs typeface="Arial" panose="020B0604020202020204" pitchFamily="34" charset="0"/>
              </a:rPr>
              <a:t>Decreto</a:t>
            </a:r>
            <a:r>
              <a:rPr lang="en-US" sz="2791" b="1" dirty="0">
                <a:solidFill>
                  <a:srgbClr val="404155"/>
                </a:solidFill>
                <a:latin typeface="Arial" panose="020B0604020202020204" pitchFamily="34" charset="0"/>
                <a:ea typeface="Alexandria" pitchFamily="34" charset="-122"/>
                <a:cs typeface="Arial" panose="020B0604020202020204" pitchFamily="34" charset="0"/>
              </a:rPr>
              <a:t> del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Ministro</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della</a:t>
            </a:r>
            <a:r>
              <a:rPr lang="en-US" sz="2791" b="1" dirty="0">
                <a:solidFill>
                  <a:srgbClr val="404155"/>
                </a:solidFill>
                <a:latin typeface="Arial" panose="020B0604020202020204" pitchFamily="34" charset="0"/>
                <a:ea typeface="Alexandria" pitchFamily="34" charset="-122"/>
                <a:cs typeface="Arial" panose="020B0604020202020204" pitchFamily="34" charset="0"/>
              </a:rPr>
              <a:t> Salute n.77 del 2022</a:t>
            </a:r>
          </a:p>
        </p:txBody>
      </p:sp>
      <p:sp>
        <p:nvSpPr>
          <p:cNvPr id="20" name="Text 18"/>
          <p:cNvSpPr/>
          <p:nvPr/>
        </p:nvSpPr>
        <p:spPr>
          <a:xfrm>
            <a:off x="5077098" y="7776019"/>
            <a:ext cx="14062141" cy="851416"/>
          </a:xfrm>
          <a:prstGeom prst="rect">
            <a:avLst/>
          </a:prstGeom>
          <a:noFill/>
          <a:ln/>
        </p:spPr>
        <p:txBody>
          <a:bodyPr wrap="none" rtlCol="0" anchor="t"/>
          <a:lstStyle/>
          <a:p>
            <a:pPr algn="l">
              <a:lnSpc>
                <a:spcPts val="3573"/>
              </a:lnSpc>
            </a:pPr>
            <a:r>
              <a:rPr lang="en-US" sz="2400" dirty="0">
                <a:solidFill>
                  <a:srgbClr val="404155"/>
                </a:solidFill>
                <a:latin typeface="Arial" panose="020B0604020202020204" pitchFamily="34" charset="0"/>
                <a:ea typeface="Nobile" pitchFamily="34" charset="-122"/>
                <a:cs typeface="Arial" panose="020B0604020202020204" pitchFamily="34" charset="0"/>
              </a:rPr>
              <a:t>“Standard per lo </a:t>
            </a:r>
            <a:r>
              <a:rPr lang="en-US" sz="2400" dirty="0" err="1">
                <a:solidFill>
                  <a:srgbClr val="404155"/>
                </a:solidFill>
                <a:latin typeface="Arial" panose="020B0604020202020204" pitchFamily="34" charset="0"/>
                <a:ea typeface="Nobile" pitchFamily="34" charset="-122"/>
                <a:cs typeface="Arial" panose="020B0604020202020204" pitchFamily="34" charset="0"/>
              </a:rPr>
              <a:t>sviluppo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dell’Assistenza</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Territoriale</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che</a:t>
            </a:r>
            <a:r>
              <a:rPr lang="en-US" sz="2400" dirty="0">
                <a:solidFill>
                  <a:srgbClr val="404155"/>
                </a:solidFill>
                <a:latin typeface="Arial" panose="020B0604020202020204" pitchFamily="34" charset="0"/>
                <a:ea typeface="Nobile" pitchFamily="34" charset="-122"/>
                <a:cs typeface="Arial" panose="020B0604020202020204" pitchFamily="34" charset="0"/>
              </a:rPr>
              <a:t> ha </a:t>
            </a:r>
            <a:r>
              <a:rPr lang="en-US" sz="2400" dirty="0" err="1">
                <a:solidFill>
                  <a:srgbClr val="404155"/>
                </a:solidFill>
                <a:latin typeface="Arial" panose="020B0604020202020204" pitchFamily="34" charset="0"/>
                <a:ea typeface="Nobile" pitchFamily="34" charset="-122"/>
                <a:cs typeface="Arial" panose="020B0604020202020204" pitchFamily="34" charset="0"/>
              </a:rPr>
              <a:t>previsto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all’interno</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delle</a:t>
            </a:r>
            <a:r>
              <a:rPr lang="en-US" sz="2400" dirty="0">
                <a:solidFill>
                  <a:srgbClr val="404155"/>
                </a:solidFill>
                <a:latin typeface="Arial" panose="020B0604020202020204" pitchFamily="34" charset="0"/>
                <a:ea typeface="Nobile" pitchFamily="34" charset="-122"/>
                <a:cs typeface="Arial" panose="020B0604020202020204" pitchFamily="34" charset="0"/>
              </a:rPr>
              <a:t> Case, </a:t>
            </a:r>
          </a:p>
          <a:p>
            <a:pPr algn="l">
              <a:lnSpc>
                <a:spcPts val="3573"/>
              </a:lnSpc>
            </a:pPr>
            <a:r>
              <a:rPr lang="en-US" sz="2400" dirty="0" err="1">
                <a:solidFill>
                  <a:srgbClr val="404155"/>
                </a:solidFill>
                <a:latin typeface="Arial" panose="020B0604020202020204" pitchFamily="34" charset="0"/>
                <a:ea typeface="Nobile" pitchFamily="34" charset="-122"/>
                <a:cs typeface="Arial" panose="020B0604020202020204" pitchFamily="34" charset="0"/>
              </a:rPr>
              <a:t>Ospedali</a:t>
            </a:r>
            <a:r>
              <a:rPr lang="en-US" sz="2400" dirty="0">
                <a:solidFill>
                  <a:srgbClr val="404155"/>
                </a:solidFill>
                <a:latin typeface="Arial" panose="020B0604020202020204" pitchFamily="34" charset="0"/>
                <a:ea typeface="Nobile" pitchFamily="34" charset="-122"/>
                <a:cs typeface="Arial" panose="020B0604020202020204" pitchFamily="34" charset="0"/>
              </a:rPr>
              <a:t> di </a:t>
            </a:r>
            <a:r>
              <a:rPr lang="en-US" sz="2400" dirty="0" err="1">
                <a:solidFill>
                  <a:srgbClr val="404155"/>
                </a:solidFill>
                <a:latin typeface="Arial" panose="020B0604020202020204" pitchFamily="34" charset="0"/>
                <a:ea typeface="Nobile" pitchFamily="34" charset="-122"/>
                <a:cs typeface="Arial" panose="020B0604020202020204" pitchFamily="34" charset="0"/>
              </a:rPr>
              <a:t>Comunità</a:t>
            </a:r>
            <a:r>
              <a:rPr lang="en-US" sz="2400" dirty="0">
                <a:solidFill>
                  <a:srgbClr val="404155"/>
                </a:solidFill>
                <a:latin typeface="Arial" panose="020B0604020202020204" pitchFamily="34" charset="0"/>
                <a:ea typeface="Nobile" pitchFamily="34" charset="-122"/>
                <a:cs typeface="Arial" panose="020B0604020202020204" pitchFamily="34" charset="0"/>
              </a:rPr>
              <a:t> e COT la </a:t>
            </a:r>
            <a:r>
              <a:rPr lang="en-US" sz="2400" dirty="0" err="1">
                <a:solidFill>
                  <a:srgbClr val="404155"/>
                </a:solidFill>
                <a:latin typeface="Arial" panose="020B0604020202020204" pitchFamily="34" charset="0"/>
                <a:ea typeface="Nobile" pitchFamily="34" charset="-122"/>
                <a:cs typeface="Arial" panose="020B0604020202020204" pitchFamily="34" charset="0"/>
              </a:rPr>
              <a:t>figura</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dirty="0" err="1">
                <a:solidFill>
                  <a:srgbClr val="404155"/>
                </a:solidFill>
                <a:latin typeface="Arial" panose="020B0604020202020204" pitchFamily="34" charset="0"/>
                <a:ea typeface="Nobile" pitchFamily="34" charset="-122"/>
                <a:cs typeface="Arial" panose="020B0604020202020204" pitchFamily="34" charset="0"/>
              </a:rPr>
              <a:t>dell’IFeC</a:t>
            </a:r>
            <a:r>
              <a:rPr lang="en-US" sz="2400" dirty="0">
                <a:solidFill>
                  <a:srgbClr val="404155"/>
                </a:solidFill>
                <a:latin typeface="Arial" panose="020B0604020202020204" pitchFamily="34" charset="0"/>
                <a:ea typeface="Nobile" pitchFamily="34" charset="-122"/>
                <a:cs typeface="Arial" panose="020B0604020202020204" pitchFamily="34" charset="0"/>
              </a:rPr>
              <a:t>. </a:t>
            </a:r>
            <a:r>
              <a:rPr lang="en-US" sz="2400" b="1" dirty="0">
                <a:solidFill>
                  <a:srgbClr val="404155"/>
                </a:solidFill>
                <a:latin typeface="Arial" panose="020B0604020202020204" pitchFamily="34" charset="0"/>
                <a:ea typeface="Nobile" pitchFamily="34" charset="-122"/>
                <a:cs typeface="Arial" panose="020B0604020202020204" pitchFamily="34" charset="0"/>
              </a:rPr>
              <a:t>In </a:t>
            </a:r>
            <a:r>
              <a:rPr lang="en-US" sz="2400" b="1" dirty="0" err="1">
                <a:solidFill>
                  <a:srgbClr val="404155"/>
                </a:solidFill>
                <a:latin typeface="Arial" panose="020B0604020202020204" pitchFamily="34" charset="0"/>
                <a:ea typeface="Nobile" pitchFamily="34" charset="-122"/>
                <a:cs typeface="Arial" panose="020B0604020202020204" pitchFamily="34" charset="0"/>
              </a:rPr>
              <a:t>numero</a:t>
            </a:r>
            <a:r>
              <a:rPr lang="en-US" sz="2400" b="1" dirty="0">
                <a:solidFill>
                  <a:srgbClr val="404155"/>
                </a:solidFill>
                <a:latin typeface="Arial" panose="020B0604020202020204" pitchFamily="34" charset="0"/>
                <a:ea typeface="Nobile" pitchFamily="34" charset="-122"/>
                <a:cs typeface="Arial" panose="020B0604020202020204" pitchFamily="34" charset="0"/>
              </a:rPr>
              <a:t> di 1 </a:t>
            </a:r>
            <a:r>
              <a:rPr lang="en-US" sz="2400" b="1" dirty="0" err="1">
                <a:solidFill>
                  <a:srgbClr val="404155"/>
                </a:solidFill>
                <a:latin typeface="Arial" panose="020B0604020202020204" pitchFamily="34" charset="0"/>
                <a:ea typeface="Nobile" pitchFamily="34" charset="-122"/>
                <a:cs typeface="Arial" panose="020B0604020202020204" pitchFamily="34" charset="0"/>
              </a:rPr>
              <a:t>unità</a:t>
            </a:r>
            <a:r>
              <a:rPr lang="en-US" sz="2400" b="1" dirty="0">
                <a:solidFill>
                  <a:srgbClr val="404155"/>
                </a:solidFill>
                <a:latin typeface="Arial" panose="020B0604020202020204" pitchFamily="34" charset="0"/>
                <a:ea typeface="Nobile" pitchFamily="34" charset="-122"/>
                <a:cs typeface="Arial" panose="020B0604020202020204" pitchFamily="34" charset="0"/>
              </a:rPr>
              <a:t> </a:t>
            </a:r>
            <a:r>
              <a:rPr lang="en-US" sz="2400" b="1" dirty="0" err="1">
                <a:solidFill>
                  <a:srgbClr val="404155"/>
                </a:solidFill>
                <a:latin typeface="Arial" panose="020B0604020202020204" pitchFamily="34" charset="0"/>
                <a:ea typeface="Nobile" pitchFamily="34" charset="-122"/>
                <a:cs typeface="Arial" panose="020B0604020202020204" pitchFamily="34" charset="0"/>
              </a:rPr>
              <a:t>ogni</a:t>
            </a:r>
            <a:r>
              <a:rPr lang="en-US" sz="2400" b="1" dirty="0">
                <a:solidFill>
                  <a:srgbClr val="404155"/>
                </a:solidFill>
                <a:latin typeface="Arial" panose="020B0604020202020204" pitchFamily="34" charset="0"/>
                <a:ea typeface="Nobile" pitchFamily="34" charset="-122"/>
                <a:cs typeface="Arial" panose="020B0604020202020204" pitchFamily="34" charset="0"/>
              </a:rPr>
              <a:t> 3.000 </a:t>
            </a:r>
            <a:r>
              <a:rPr lang="en-US" sz="2400" b="1" dirty="0" err="1">
                <a:solidFill>
                  <a:srgbClr val="404155"/>
                </a:solidFill>
                <a:latin typeface="Arial" panose="020B0604020202020204" pitchFamily="34" charset="0"/>
                <a:ea typeface="Nobile" pitchFamily="34" charset="-122"/>
                <a:cs typeface="Arial" panose="020B0604020202020204" pitchFamily="34" charset="0"/>
              </a:rPr>
              <a:t>abitanti</a:t>
            </a:r>
            <a:r>
              <a:rPr lang="en-US" sz="2400" b="1" dirty="0">
                <a:solidFill>
                  <a:srgbClr val="404155"/>
                </a:solidFill>
                <a:latin typeface="Arial" panose="020B0604020202020204" pitchFamily="34" charset="0"/>
                <a:ea typeface="Nobile" pitchFamily="34" charset="-122"/>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21" name="Shape 19"/>
          <p:cNvSpPr/>
          <p:nvPr/>
        </p:nvSpPr>
        <p:spPr>
          <a:xfrm>
            <a:off x="4062130" y="9405379"/>
            <a:ext cx="992280" cy="56609"/>
          </a:xfrm>
          <a:prstGeom prst="roundRect">
            <a:avLst>
              <a:gd name="adj" fmla="val 225395"/>
            </a:avLst>
          </a:prstGeom>
          <a:solidFill>
            <a:srgbClr val="B8C3DF"/>
          </a:solidFill>
          <a:ln/>
        </p:spPr>
        <p:txBody>
          <a:bodyPr/>
          <a:lstStyle/>
          <a:p>
            <a:endParaRPr lang="it-IT"/>
          </a:p>
        </p:txBody>
      </p:sp>
      <p:sp>
        <p:nvSpPr>
          <p:cNvPr id="22" name="Shape 20"/>
          <p:cNvSpPr/>
          <p:nvPr/>
        </p:nvSpPr>
        <p:spPr>
          <a:xfrm>
            <a:off x="3424226" y="9114813"/>
            <a:ext cx="637906" cy="637906"/>
          </a:xfrm>
          <a:prstGeom prst="roundRect">
            <a:avLst>
              <a:gd name="adj" fmla="val 20002"/>
            </a:avLst>
          </a:prstGeom>
          <a:solidFill>
            <a:srgbClr val="D2DDF9"/>
          </a:solidFill>
          <a:ln w="7620">
            <a:solidFill>
              <a:srgbClr val="B8C3DF"/>
            </a:solidFill>
            <a:prstDash val="solid"/>
          </a:ln>
        </p:spPr>
        <p:txBody>
          <a:bodyPr/>
          <a:lstStyle/>
          <a:p>
            <a:endParaRPr lang="it-IT"/>
          </a:p>
        </p:txBody>
      </p:sp>
      <p:sp>
        <p:nvSpPr>
          <p:cNvPr id="23" name="Text 21"/>
          <p:cNvSpPr/>
          <p:nvPr/>
        </p:nvSpPr>
        <p:spPr>
          <a:xfrm>
            <a:off x="3616137" y="9167822"/>
            <a:ext cx="253919" cy="531724"/>
          </a:xfrm>
          <a:prstGeom prst="rect">
            <a:avLst/>
          </a:prstGeom>
          <a:noFill/>
          <a:ln/>
        </p:spPr>
        <p:txBody>
          <a:bodyPr wrap="none" rtlCol="0" anchor="t"/>
          <a:lstStyle/>
          <a:p>
            <a:pPr algn="ctr">
              <a:lnSpc>
                <a:spcPts val="4186"/>
              </a:lnSpc>
            </a:pPr>
            <a:r>
              <a:rPr lang="en-US" sz="3349" dirty="0">
                <a:solidFill>
                  <a:srgbClr val="404155"/>
                </a:solidFill>
                <a:latin typeface="Alexandria" pitchFamily="34" charset="0"/>
                <a:ea typeface="Alexandria" pitchFamily="34" charset="-122"/>
                <a:cs typeface="Alexandria" pitchFamily="34" charset="-120"/>
              </a:rPr>
              <a:t>4</a:t>
            </a:r>
            <a:endParaRPr lang="en-US" sz="3349" dirty="0"/>
          </a:p>
        </p:txBody>
      </p:sp>
      <p:sp>
        <p:nvSpPr>
          <p:cNvPr id="24" name="Text 22"/>
          <p:cNvSpPr/>
          <p:nvPr/>
        </p:nvSpPr>
        <p:spPr>
          <a:xfrm>
            <a:off x="5302523" y="9176984"/>
            <a:ext cx="4830023" cy="442885"/>
          </a:xfrm>
          <a:prstGeom prst="rect">
            <a:avLst/>
          </a:prstGeom>
          <a:noFill/>
          <a:ln/>
        </p:spPr>
        <p:txBody>
          <a:bodyPr wrap="none" rtlCol="0" anchor="t"/>
          <a:lstStyle/>
          <a:p>
            <a:pPr algn="l">
              <a:lnSpc>
                <a:spcPts val="3489"/>
              </a:lnSpc>
            </a:pPr>
            <a:r>
              <a:rPr lang="en-US" sz="2791" b="1" dirty="0">
                <a:solidFill>
                  <a:srgbClr val="404155"/>
                </a:solidFill>
                <a:latin typeface="Arial" panose="020B0604020202020204" pitchFamily="34" charset="0"/>
                <a:ea typeface="Alexandria" pitchFamily="34" charset="-122"/>
                <a:cs typeface="Arial" panose="020B0604020202020204" pitchFamily="34" charset="0"/>
              </a:rPr>
              <a:t>AGENAS 23/112023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Linee</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d’Indirizzo</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IFeC</a:t>
            </a:r>
            <a:r>
              <a:rPr lang="en-US" sz="2791" b="1" dirty="0">
                <a:solidFill>
                  <a:srgbClr val="404155"/>
                </a:solidFill>
                <a:latin typeface="Arial" panose="020B0604020202020204" pitchFamily="34" charset="0"/>
                <a:ea typeface="Alexandria" pitchFamily="34" charset="-122"/>
                <a:cs typeface="Arial" panose="020B0604020202020204" pitchFamily="34" charset="0"/>
              </a:rPr>
              <a:t>”</a:t>
            </a:r>
          </a:p>
        </p:txBody>
      </p:sp>
      <p:sp>
        <p:nvSpPr>
          <p:cNvPr id="25" name="Text 23"/>
          <p:cNvSpPr/>
          <p:nvPr/>
        </p:nvSpPr>
        <p:spPr>
          <a:xfrm>
            <a:off x="5096707" y="9614627"/>
            <a:ext cx="11483453" cy="453520"/>
          </a:xfrm>
          <a:prstGeom prst="rect">
            <a:avLst/>
          </a:prstGeom>
          <a:noFill/>
          <a:ln/>
        </p:spPr>
        <p:txBody>
          <a:bodyPr wrap="none" rtlCol="0" anchor="t"/>
          <a:lstStyle/>
          <a:p>
            <a:pPr algn="l">
              <a:lnSpc>
                <a:spcPts val="3573"/>
              </a:lnSpc>
            </a:pPr>
            <a:r>
              <a:rPr lang="it-IT" sz="2400" dirty="0">
                <a:solidFill>
                  <a:srgbClr val="404155"/>
                </a:solidFill>
                <a:latin typeface="Arial" panose="020B0604020202020204" pitchFamily="34" charset="0"/>
                <a:ea typeface="Nobile" pitchFamily="34" charset="-122"/>
                <a:cs typeface="Arial" panose="020B0604020202020204" pitchFamily="34" charset="0"/>
              </a:rPr>
              <a:t>Si tratta di un lavoro che trae origine dagli interventi previsti dalla Missione 6 Componente 1</a:t>
            </a:r>
          </a:p>
          <a:p>
            <a:pPr algn="l">
              <a:lnSpc>
                <a:spcPts val="3573"/>
              </a:lnSpc>
            </a:pPr>
            <a:r>
              <a:rPr lang="it-IT" sz="2400" dirty="0">
                <a:solidFill>
                  <a:srgbClr val="404155"/>
                </a:solidFill>
                <a:latin typeface="Arial" panose="020B0604020202020204" pitchFamily="34" charset="0"/>
                <a:ea typeface="Nobile" pitchFamily="34" charset="-122"/>
                <a:cs typeface="Arial" panose="020B0604020202020204" pitchFamily="34" charset="0"/>
              </a:rPr>
              <a:t> del Piano Nazionale Ripresa e Resilienza (PNRR) ed in particolare dalla riforma del nuovo modello </a:t>
            </a:r>
          </a:p>
          <a:p>
            <a:pPr algn="l">
              <a:lnSpc>
                <a:spcPts val="3573"/>
              </a:lnSpc>
            </a:pPr>
            <a:r>
              <a:rPr lang="it-IT" sz="2400" dirty="0">
                <a:solidFill>
                  <a:srgbClr val="404155"/>
                </a:solidFill>
                <a:latin typeface="Arial" panose="020B0604020202020204" pitchFamily="34" charset="0"/>
                <a:ea typeface="Nobile" pitchFamily="34" charset="-122"/>
                <a:cs typeface="Arial" panose="020B0604020202020204" pitchFamily="34" charset="0"/>
              </a:rPr>
              <a:t>organizzativo della rete di assistenza sanitaria territoriale di cui al D.M.77</a:t>
            </a:r>
            <a:endParaRPr lang="en-US" sz="2400" dirty="0">
              <a:solidFill>
                <a:srgbClr val="404155"/>
              </a:solidFill>
              <a:latin typeface="Arial" panose="020B0604020202020204" pitchFamily="34" charset="0"/>
              <a:ea typeface="Nobile" pitchFamily="34" charset="-122"/>
              <a:cs typeface="Arial" panose="020B0604020202020204" pitchFamily="34" charset="0"/>
            </a:endParaRPr>
          </a:p>
        </p:txBody>
      </p:sp>
      <p:pic>
        <p:nvPicPr>
          <p:cNvPr id="26" name="Image 0" descr="preencoded.png">
            <a:extLst>
              <a:ext uri="{FF2B5EF4-FFF2-40B4-BE49-F238E27FC236}">
                <a16:creationId xmlns:a16="http://schemas.microsoft.com/office/drawing/2014/main" id="{568EECE6-7A13-55E1-DC5C-A16D2DF0D8E9}"/>
              </a:ext>
            </a:extLst>
          </p:cNvPr>
          <p:cNvPicPr>
            <a:picLocks noChangeAspect="1"/>
          </p:cNvPicPr>
          <p:nvPr/>
        </p:nvPicPr>
        <p:blipFill>
          <a:blip r:embed="rId3"/>
          <a:stretch>
            <a:fillRect/>
          </a:stretch>
        </p:blipFill>
        <p:spPr>
          <a:xfrm>
            <a:off x="31278" y="-65786"/>
            <a:ext cx="3176113" cy="113085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397"/>
            <a:ext cx="20104100" cy="11308556"/>
          </a:xfrm>
          <a:prstGeom prst="rect">
            <a:avLst/>
          </a:prstGeom>
          <a:solidFill>
            <a:srgbClr val="F7EDE9"/>
          </a:solidFill>
          <a:ln/>
        </p:spPr>
      </p:sp>
      <p:sp>
        <p:nvSpPr>
          <p:cNvPr id="3" name="Shape 1"/>
          <p:cNvSpPr/>
          <p:nvPr/>
        </p:nvSpPr>
        <p:spPr>
          <a:xfrm>
            <a:off x="146050" y="-19206"/>
            <a:ext cx="20104100" cy="11308556"/>
          </a:xfrm>
          <a:prstGeom prst="rect">
            <a:avLst/>
          </a:prstGeom>
          <a:solidFill>
            <a:srgbClr val="FFFCFA"/>
          </a:solidFill>
          <a:ln/>
        </p:spPr>
      </p:sp>
      <p:sp>
        <p:nvSpPr>
          <p:cNvPr id="6" name="Shape 3"/>
          <p:cNvSpPr/>
          <p:nvPr/>
        </p:nvSpPr>
        <p:spPr>
          <a:xfrm>
            <a:off x="7864303" y="1117406"/>
            <a:ext cx="686988" cy="686988"/>
          </a:xfrm>
          <a:prstGeom prst="roundRect">
            <a:avLst>
              <a:gd name="adj" fmla="val 20000"/>
            </a:avLst>
          </a:prstGeom>
          <a:solidFill>
            <a:srgbClr val="EBE2E0"/>
          </a:solidFill>
          <a:ln w="7620">
            <a:solidFill>
              <a:srgbClr val="D1C8C6"/>
            </a:solidFill>
            <a:prstDash val="solid"/>
          </a:ln>
        </p:spPr>
      </p:sp>
      <p:sp>
        <p:nvSpPr>
          <p:cNvPr id="7" name="Text 4"/>
          <p:cNvSpPr/>
          <p:nvPr/>
        </p:nvSpPr>
        <p:spPr>
          <a:xfrm>
            <a:off x="8088818" y="1117406"/>
            <a:ext cx="171297" cy="572300"/>
          </a:xfrm>
          <a:prstGeom prst="rect">
            <a:avLst/>
          </a:prstGeom>
          <a:noFill/>
          <a:ln/>
        </p:spPr>
        <p:txBody>
          <a:bodyPr wrap="none" rtlCol="0" anchor="t"/>
          <a:lstStyle/>
          <a:p>
            <a:pPr algn="ctr">
              <a:lnSpc>
                <a:spcPts val="4508"/>
              </a:lnSpc>
            </a:pPr>
            <a:r>
              <a:rPr lang="en-US" sz="3606" b="1" dirty="0">
                <a:solidFill>
                  <a:srgbClr val="443728"/>
                </a:solidFill>
                <a:latin typeface="Crimson Pro" pitchFamily="34" charset="0"/>
                <a:ea typeface="Crimson Pro" pitchFamily="34" charset="-122"/>
                <a:cs typeface="Crimson Pro" pitchFamily="34" charset="-120"/>
              </a:rPr>
              <a:t>1</a:t>
            </a:r>
            <a:endParaRPr lang="en-US" sz="3606" dirty="0"/>
          </a:p>
        </p:txBody>
      </p:sp>
      <p:sp>
        <p:nvSpPr>
          <p:cNvPr id="8" name="Text 5"/>
          <p:cNvSpPr/>
          <p:nvPr/>
        </p:nvSpPr>
        <p:spPr>
          <a:xfrm>
            <a:off x="8828644" y="1117406"/>
            <a:ext cx="3929854" cy="477079"/>
          </a:xfrm>
          <a:prstGeom prst="rect">
            <a:avLst/>
          </a:prstGeom>
          <a:noFill/>
          <a:ln/>
        </p:spPr>
        <p:txBody>
          <a:bodyPr wrap="none" rtlCol="0" anchor="t"/>
          <a:lstStyle/>
          <a:p>
            <a:pPr>
              <a:lnSpc>
                <a:spcPts val="3757"/>
              </a:lnSpc>
            </a:pPr>
            <a:r>
              <a:rPr lang="en-US" sz="3005" b="1" dirty="0" err="1">
                <a:solidFill>
                  <a:srgbClr val="443728"/>
                </a:solidFill>
                <a:latin typeface="Crimson Pro" pitchFamily="34" charset="0"/>
                <a:ea typeface="Crimson Pro" pitchFamily="34" charset="-122"/>
                <a:cs typeface="Crimson Pro" pitchFamily="34" charset="-120"/>
              </a:rPr>
              <a:t>Proattività</a:t>
            </a:r>
            <a:endParaRPr lang="en-US" sz="3005" dirty="0"/>
          </a:p>
        </p:txBody>
      </p:sp>
      <p:sp>
        <p:nvSpPr>
          <p:cNvPr id="9" name="Text 6"/>
          <p:cNvSpPr/>
          <p:nvPr/>
        </p:nvSpPr>
        <p:spPr>
          <a:xfrm>
            <a:off x="11530431" y="1022283"/>
            <a:ext cx="8261680" cy="1465106"/>
          </a:xfrm>
          <a:prstGeom prst="rect">
            <a:avLst/>
          </a:prstGeom>
          <a:noFill/>
          <a:ln/>
        </p:spPr>
        <p:txBody>
          <a:bodyPr wrap="square" rtlCol="0" anchor="t"/>
          <a:lstStyle/>
          <a:p>
            <a:pPr>
              <a:lnSpc>
                <a:spcPts val="3846"/>
              </a:lnSpc>
            </a:pPr>
            <a:r>
              <a:rPr lang="it-IT" sz="2405" dirty="0">
                <a:solidFill>
                  <a:srgbClr val="443728"/>
                </a:solidFill>
                <a:latin typeface="Open Sans" pitchFamily="34" charset="0"/>
                <a:ea typeface="Open Sans" pitchFamily="34" charset="-122"/>
                <a:cs typeface="Open Sans" pitchFamily="34" charset="-120"/>
              </a:rPr>
              <a:t>Superamento del modello prestazionale verso una  promozione di modelli di prossimità e di proattività anticipatori del bisogno di salute rivolti a tutta la popolazione, malata o sana. </a:t>
            </a:r>
            <a:endParaRPr lang="en-US" sz="2405" dirty="0"/>
          </a:p>
        </p:txBody>
      </p:sp>
      <p:sp>
        <p:nvSpPr>
          <p:cNvPr id="10" name="Shape 7"/>
          <p:cNvSpPr/>
          <p:nvPr/>
        </p:nvSpPr>
        <p:spPr>
          <a:xfrm>
            <a:off x="7864303" y="3684677"/>
            <a:ext cx="686988" cy="686988"/>
          </a:xfrm>
          <a:prstGeom prst="roundRect">
            <a:avLst>
              <a:gd name="adj" fmla="val 20000"/>
            </a:avLst>
          </a:prstGeom>
          <a:solidFill>
            <a:srgbClr val="EBE2E0"/>
          </a:solidFill>
          <a:ln w="7620">
            <a:solidFill>
              <a:srgbClr val="D1C8C6"/>
            </a:solidFill>
            <a:prstDash val="solid"/>
          </a:ln>
        </p:spPr>
      </p:sp>
      <p:sp>
        <p:nvSpPr>
          <p:cNvPr id="11" name="Text 8"/>
          <p:cNvSpPr/>
          <p:nvPr/>
        </p:nvSpPr>
        <p:spPr>
          <a:xfrm>
            <a:off x="8026647" y="3684677"/>
            <a:ext cx="233468" cy="572300"/>
          </a:xfrm>
          <a:prstGeom prst="rect">
            <a:avLst/>
          </a:prstGeom>
          <a:noFill/>
          <a:ln/>
        </p:spPr>
        <p:txBody>
          <a:bodyPr wrap="none" rtlCol="0" anchor="t"/>
          <a:lstStyle/>
          <a:p>
            <a:pPr algn="ctr">
              <a:lnSpc>
                <a:spcPts val="4508"/>
              </a:lnSpc>
            </a:pPr>
            <a:r>
              <a:rPr lang="en-US" sz="3606" b="1" dirty="0">
                <a:solidFill>
                  <a:srgbClr val="443728"/>
                </a:solidFill>
                <a:latin typeface="Crimson Pro" pitchFamily="34" charset="0"/>
                <a:ea typeface="Crimson Pro" pitchFamily="34" charset="-122"/>
                <a:cs typeface="Crimson Pro" pitchFamily="34" charset="-120"/>
              </a:rPr>
              <a:t>2</a:t>
            </a:r>
            <a:endParaRPr lang="en-US" sz="3606" dirty="0"/>
          </a:p>
        </p:txBody>
      </p:sp>
      <p:sp>
        <p:nvSpPr>
          <p:cNvPr id="12" name="Text 9"/>
          <p:cNvSpPr/>
          <p:nvPr/>
        </p:nvSpPr>
        <p:spPr>
          <a:xfrm>
            <a:off x="8793111" y="3599607"/>
            <a:ext cx="3776718" cy="477079"/>
          </a:xfrm>
          <a:prstGeom prst="rect">
            <a:avLst/>
          </a:prstGeom>
          <a:noFill/>
          <a:ln/>
        </p:spPr>
        <p:txBody>
          <a:bodyPr wrap="none" rtlCol="0" anchor="t"/>
          <a:lstStyle/>
          <a:p>
            <a:pPr>
              <a:lnSpc>
                <a:spcPts val="3757"/>
              </a:lnSpc>
            </a:pPr>
            <a:r>
              <a:rPr lang="en-US" sz="3005" b="1" dirty="0">
                <a:solidFill>
                  <a:srgbClr val="443728"/>
                </a:solidFill>
                <a:latin typeface="Crimson Pro" pitchFamily="34" charset="0"/>
                <a:ea typeface="Crimson Pro" pitchFamily="34" charset="-122"/>
                <a:cs typeface="Crimson Pro" pitchFamily="34" charset="-120"/>
              </a:rPr>
              <a:t>Case</a:t>
            </a:r>
          </a:p>
          <a:p>
            <a:pPr>
              <a:lnSpc>
                <a:spcPts val="3757"/>
              </a:lnSpc>
            </a:pPr>
            <a:r>
              <a:rPr lang="en-US" sz="3005" b="1" dirty="0">
                <a:solidFill>
                  <a:srgbClr val="443728"/>
                </a:solidFill>
                <a:latin typeface="Crimson Pro" pitchFamily="34" charset="0"/>
                <a:ea typeface="Crimson Pro" pitchFamily="34" charset="-122"/>
                <a:cs typeface="Crimson Pro" pitchFamily="34" charset="-120"/>
              </a:rPr>
              <a:t> Management</a:t>
            </a:r>
            <a:endParaRPr lang="en-US" sz="3005" dirty="0"/>
          </a:p>
        </p:txBody>
      </p:sp>
      <p:sp>
        <p:nvSpPr>
          <p:cNvPr id="13" name="Text 10"/>
          <p:cNvSpPr/>
          <p:nvPr/>
        </p:nvSpPr>
        <p:spPr>
          <a:xfrm>
            <a:off x="11552811" y="3628908"/>
            <a:ext cx="7924799" cy="2723645"/>
          </a:xfrm>
          <a:prstGeom prst="rect">
            <a:avLst/>
          </a:prstGeom>
          <a:noFill/>
          <a:ln/>
        </p:spPr>
        <p:txBody>
          <a:bodyPr wrap="square" rtlCol="0" anchor="t"/>
          <a:lstStyle/>
          <a:p>
            <a:pPr algn="l">
              <a:lnSpc>
                <a:spcPts val="3846"/>
              </a:lnSpc>
            </a:pPr>
            <a:r>
              <a:rPr lang="it-IT" sz="2473" dirty="0">
                <a:solidFill>
                  <a:srgbClr val="6E6E6E"/>
                </a:solidFill>
                <a:latin typeface="Lato" panose="020F0502020204030203" pitchFamily="34" charset="0"/>
              </a:rPr>
              <a:t> </a:t>
            </a:r>
            <a:r>
              <a:rPr lang="it-IT" sz="2405" dirty="0">
                <a:solidFill>
                  <a:srgbClr val="443728"/>
                </a:solidFill>
                <a:latin typeface="Open Sans" pitchFamily="34" charset="0"/>
                <a:ea typeface="Open Sans" pitchFamily="34" charset="-122"/>
                <a:cs typeface="Open Sans" pitchFamily="34" charset="-120"/>
              </a:rPr>
              <a:t>Ruolo clinico: identifica e accerta i problemi del       paziente e della famiglia</a:t>
            </a:r>
          </a:p>
          <a:p>
            <a:pPr algn="l">
              <a:lnSpc>
                <a:spcPts val="3846"/>
              </a:lnSpc>
            </a:pPr>
            <a:r>
              <a:rPr lang="it-IT" sz="2405" dirty="0">
                <a:solidFill>
                  <a:srgbClr val="443728"/>
                </a:solidFill>
                <a:latin typeface="Open Sans" pitchFamily="34" charset="0"/>
                <a:ea typeface="Open Sans" pitchFamily="34" charset="-122"/>
                <a:cs typeface="Open Sans" pitchFamily="34" charset="-120"/>
              </a:rPr>
              <a:t>Ruolo manageriale: facilita e coordina l’assistenza dell'utente durante la presa in carico, pianificando le strategie di trattamento in collaborazione con il team multidisciplinare e l’utente.</a:t>
            </a:r>
          </a:p>
          <a:p>
            <a:pPr>
              <a:lnSpc>
                <a:spcPts val="3846"/>
              </a:lnSpc>
            </a:pPr>
            <a:endParaRPr lang="en-US" sz="2405" dirty="0"/>
          </a:p>
        </p:txBody>
      </p:sp>
      <p:sp>
        <p:nvSpPr>
          <p:cNvPr id="14" name="Shape 11"/>
          <p:cNvSpPr/>
          <p:nvPr/>
        </p:nvSpPr>
        <p:spPr>
          <a:xfrm>
            <a:off x="7916621" y="7085605"/>
            <a:ext cx="686988" cy="686988"/>
          </a:xfrm>
          <a:prstGeom prst="roundRect">
            <a:avLst>
              <a:gd name="adj" fmla="val 20000"/>
            </a:avLst>
          </a:prstGeom>
          <a:solidFill>
            <a:srgbClr val="EBE2E0"/>
          </a:solidFill>
          <a:ln w="7620">
            <a:solidFill>
              <a:srgbClr val="D1C8C6"/>
            </a:solidFill>
            <a:prstDash val="solid"/>
          </a:ln>
        </p:spPr>
      </p:sp>
      <p:sp>
        <p:nvSpPr>
          <p:cNvPr id="15" name="Text 12"/>
          <p:cNvSpPr/>
          <p:nvPr/>
        </p:nvSpPr>
        <p:spPr>
          <a:xfrm>
            <a:off x="8096278" y="7129379"/>
            <a:ext cx="223651" cy="572300"/>
          </a:xfrm>
          <a:prstGeom prst="rect">
            <a:avLst/>
          </a:prstGeom>
          <a:noFill/>
          <a:ln/>
        </p:spPr>
        <p:txBody>
          <a:bodyPr wrap="none" rtlCol="0" anchor="t"/>
          <a:lstStyle/>
          <a:p>
            <a:pPr algn="ctr">
              <a:lnSpc>
                <a:spcPts val="4508"/>
              </a:lnSpc>
            </a:pPr>
            <a:r>
              <a:rPr lang="en-US" sz="3606" b="1" dirty="0">
                <a:solidFill>
                  <a:srgbClr val="443728"/>
                </a:solidFill>
                <a:latin typeface="Crimson Pro" pitchFamily="34" charset="0"/>
                <a:ea typeface="Crimson Pro" pitchFamily="34" charset="-122"/>
                <a:cs typeface="Crimson Pro" pitchFamily="34" charset="-120"/>
              </a:rPr>
              <a:t>3</a:t>
            </a:r>
            <a:endParaRPr lang="en-US" sz="3606" dirty="0"/>
          </a:p>
        </p:txBody>
      </p:sp>
      <p:sp>
        <p:nvSpPr>
          <p:cNvPr id="16" name="Text 13"/>
          <p:cNvSpPr/>
          <p:nvPr/>
        </p:nvSpPr>
        <p:spPr>
          <a:xfrm>
            <a:off x="8760821" y="7111883"/>
            <a:ext cx="3733361" cy="477079"/>
          </a:xfrm>
          <a:prstGeom prst="rect">
            <a:avLst/>
          </a:prstGeom>
          <a:noFill/>
          <a:ln/>
        </p:spPr>
        <p:txBody>
          <a:bodyPr wrap="none" rtlCol="0" anchor="t"/>
          <a:lstStyle/>
          <a:p>
            <a:pPr>
              <a:lnSpc>
                <a:spcPts val="3757"/>
              </a:lnSpc>
            </a:pPr>
            <a:r>
              <a:rPr lang="en-US" sz="3005" b="1" dirty="0" err="1">
                <a:solidFill>
                  <a:srgbClr val="443728"/>
                </a:solidFill>
                <a:latin typeface="Crimson Pro" pitchFamily="34" charset="0"/>
                <a:ea typeface="Crimson Pro" pitchFamily="34" charset="-122"/>
                <a:cs typeface="Crimson Pro" pitchFamily="34" charset="-120"/>
              </a:rPr>
              <a:t>Formazione</a:t>
            </a:r>
            <a:endParaRPr lang="en-US" sz="3005" dirty="0"/>
          </a:p>
        </p:txBody>
      </p:sp>
      <p:sp>
        <p:nvSpPr>
          <p:cNvPr id="17" name="Text 14"/>
          <p:cNvSpPr/>
          <p:nvPr/>
        </p:nvSpPr>
        <p:spPr>
          <a:xfrm>
            <a:off x="11481951" y="7129379"/>
            <a:ext cx="6944815" cy="3570708"/>
          </a:xfrm>
          <a:prstGeom prst="rect">
            <a:avLst/>
          </a:prstGeom>
          <a:noFill/>
          <a:ln/>
        </p:spPr>
        <p:txBody>
          <a:bodyPr wrap="square" rtlCol="0" anchor="t"/>
          <a:lstStyle/>
          <a:p>
            <a:pPr marL="248678" indent="-248678">
              <a:lnSpc>
                <a:spcPts val="3846"/>
              </a:lnSpc>
              <a:spcBef>
                <a:spcPts val="824"/>
              </a:spcBef>
              <a:spcAft>
                <a:spcPts val="824"/>
              </a:spcAft>
            </a:pPr>
            <a:r>
              <a:rPr lang="en-US" sz="2405" dirty="0">
                <a:solidFill>
                  <a:srgbClr val="443728"/>
                </a:solidFill>
                <a:latin typeface="Open Sans" pitchFamily="34" charset="0"/>
                <a:ea typeface="Open Sans" pitchFamily="34" charset="-122"/>
                <a:cs typeface="Open Sans" pitchFamily="34" charset="-120"/>
              </a:rPr>
              <a:t>-</a:t>
            </a:r>
            <a:r>
              <a:rPr lang="en-US" sz="2405" dirty="0" err="1">
                <a:solidFill>
                  <a:srgbClr val="443728"/>
                </a:solidFill>
                <a:latin typeface="Open Sans" pitchFamily="34" charset="0"/>
                <a:ea typeface="Open Sans" pitchFamily="34" charset="-122"/>
                <a:cs typeface="Open Sans" pitchFamily="34" charset="-120"/>
              </a:rPr>
              <a:t>Laurea</a:t>
            </a:r>
            <a:r>
              <a:rPr lang="en-US" sz="2405" dirty="0">
                <a:solidFill>
                  <a:srgbClr val="443728"/>
                </a:solidFill>
                <a:latin typeface="Open Sans" pitchFamily="34" charset="0"/>
                <a:ea typeface="Open Sans" pitchFamily="34" charset="-122"/>
                <a:cs typeface="Open Sans" pitchFamily="34" charset="-120"/>
              </a:rPr>
              <a:t> </a:t>
            </a:r>
            <a:r>
              <a:rPr lang="en-US" sz="2405" dirty="0" err="1">
                <a:solidFill>
                  <a:srgbClr val="443728"/>
                </a:solidFill>
                <a:latin typeface="Open Sans" pitchFamily="34" charset="0"/>
                <a:ea typeface="Open Sans" pitchFamily="34" charset="-122"/>
                <a:cs typeface="Open Sans" pitchFamily="34" charset="-120"/>
              </a:rPr>
              <a:t>Magistrale</a:t>
            </a:r>
            <a:r>
              <a:rPr lang="en-US" sz="2405" dirty="0">
                <a:solidFill>
                  <a:srgbClr val="443728"/>
                </a:solidFill>
                <a:latin typeface="Open Sans" pitchFamily="34" charset="0"/>
                <a:ea typeface="Open Sans" pitchFamily="34" charset="-122"/>
                <a:cs typeface="Open Sans" pitchFamily="34" charset="-120"/>
              </a:rPr>
              <a:t>, Master Universitario di I o         II Liv. </a:t>
            </a:r>
            <a:r>
              <a:rPr lang="en-US" sz="2405" dirty="0" err="1">
                <a:solidFill>
                  <a:srgbClr val="443728"/>
                </a:solidFill>
                <a:latin typeface="Open Sans" pitchFamily="34" charset="0"/>
                <a:ea typeface="Open Sans" pitchFamily="34" charset="-122"/>
                <a:cs typeface="Open Sans" pitchFamily="34" charset="-120"/>
              </a:rPr>
              <a:t>Dottorato</a:t>
            </a:r>
            <a:endParaRPr lang="en-US" sz="2405" dirty="0">
              <a:solidFill>
                <a:srgbClr val="443728"/>
              </a:solidFill>
              <a:latin typeface="Open Sans" pitchFamily="34" charset="0"/>
              <a:ea typeface="Open Sans" pitchFamily="34" charset="-122"/>
              <a:cs typeface="Open Sans" pitchFamily="34" charset="-120"/>
            </a:endParaRPr>
          </a:p>
          <a:p>
            <a:pPr marL="115614" indent="-115614">
              <a:spcBef>
                <a:spcPts val="824"/>
              </a:spcBef>
              <a:spcAft>
                <a:spcPts val="824"/>
              </a:spcAft>
            </a:pPr>
            <a:r>
              <a:rPr lang="en-US" sz="2405" dirty="0">
                <a:solidFill>
                  <a:srgbClr val="443728"/>
                </a:solidFill>
                <a:latin typeface="Open Sans" pitchFamily="34" charset="0"/>
                <a:ea typeface="Open Sans" pitchFamily="34" charset="-122"/>
                <a:cs typeface="Open Sans" pitchFamily="34" charset="-120"/>
              </a:rPr>
              <a:t>-</a:t>
            </a:r>
            <a:r>
              <a:rPr lang="en-US" sz="2405" dirty="0" err="1">
                <a:solidFill>
                  <a:srgbClr val="443728"/>
                </a:solidFill>
                <a:latin typeface="Open Sans" pitchFamily="34" charset="0"/>
                <a:ea typeface="Open Sans" pitchFamily="34" charset="-122"/>
                <a:cs typeface="Open Sans" pitchFamily="34" charset="-120"/>
              </a:rPr>
              <a:t>Corsi</a:t>
            </a:r>
            <a:r>
              <a:rPr lang="en-US" sz="2405" dirty="0">
                <a:solidFill>
                  <a:srgbClr val="443728"/>
                </a:solidFill>
                <a:latin typeface="Open Sans" pitchFamily="34" charset="0"/>
                <a:ea typeface="Open Sans" pitchFamily="34" charset="-122"/>
                <a:cs typeface="Open Sans" pitchFamily="34" charset="-120"/>
              </a:rPr>
              <a:t> </a:t>
            </a:r>
            <a:r>
              <a:rPr lang="en-US" sz="2405" dirty="0" err="1">
                <a:solidFill>
                  <a:srgbClr val="443728"/>
                </a:solidFill>
                <a:latin typeface="Open Sans" pitchFamily="34" charset="0"/>
                <a:ea typeface="Open Sans" pitchFamily="34" charset="-122"/>
                <a:cs typeface="Open Sans" pitchFamily="34" charset="-120"/>
              </a:rPr>
              <a:t>regionali</a:t>
            </a:r>
            <a:r>
              <a:rPr lang="en-US" sz="2405" dirty="0">
                <a:solidFill>
                  <a:srgbClr val="443728"/>
                </a:solidFill>
                <a:latin typeface="Open Sans" pitchFamily="34" charset="0"/>
                <a:ea typeface="Open Sans" pitchFamily="34" charset="-122"/>
                <a:cs typeface="Open Sans" pitchFamily="34" charset="-120"/>
              </a:rPr>
              <a:t> con </a:t>
            </a:r>
            <a:r>
              <a:rPr lang="it-IT" sz="2405" dirty="0">
                <a:solidFill>
                  <a:srgbClr val="443728"/>
                </a:solidFill>
                <a:latin typeface="Open Sans" pitchFamily="34" charset="0"/>
                <a:ea typeface="Open Sans" pitchFamily="34" charset="-122"/>
                <a:cs typeface="Open Sans" pitchFamily="34" charset="-120"/>
              </a:rPr>
              <a:t>formazione di tipo “Blended”, articolata in moduli e accreditata ECM. Durata 220 ore, per la parte teorica prevede 100 ore di lezione frontale</a:t>
            </a:r>
            <a:endParaRPr lang="en-US" sz="2405" dirty="0">
              <a:solidFill>
                <a:srgbClr val="443728"/>
              </a:solidFill>
              <a:latin typeface="Open Sans" pitchFamily="34" charset="0"/>
              <a:ea typeface="Open Sans" pitchFamily="34" charset="-122"/>
              <a:cs typeface="Open Sans" pitchFamily="34" charset="-120"/>
            </a:endParaRPr>
          </a:p>
          <a:p>
            <a:pPr>
              <a:lnSpc>
                <a:spcPts val="3846"/>
              </a:lnSpc>
              <a:spcBef>
                <a:spcPts val="824"/>
              </a:spcBef>
              <a:spcAft>
                <a:spcPts val="824"/>
              </a:spcAft>
            </a:pPr>
            <a:r>
              <a:rPr lang="en-US" sz="2405" dirty="0">
                <a:solidFill>
                  <a:srgbClr val="443728"/>
                </a:solidFill>
                <a:latin typeface="Open Sans" pitchFamily="34" charset="0"/>
                <a:ea typeface="Open Sans" pitchFamily="34" charset="-122"/>
                <a:cs typeface="Open Sans" pitchFamily="34" charset="-120"/>
              </a:rPr>
              <a:t>-</a:t>
            </a:r>
            <a:r>
              <a:rPr lang="en-US" sz="2405" dirty="0" err="1">
                <a:solidFill>
                  <a:srgbClr val="443728"/>
                </a:solidFill>
                <a:latin typeface="Open Sans" pitchFamily="34" charset="0"/>
                <a:ea typeface="Open Sans" pitchFamily="34" charset="-122"/>
                <a:cs typeface="Open Sans" pitchFamily="34" charset="-120"/>
              </a:rPr>
              <a:t>Valorizzazione</a:t>
            </a:r>
            <a:r>
              <a:rPr lang="en-US" sz="2405" dirty="0">
                <a:solidFill>
                  <a:srgbClr val="443728"/>
                </a:solidFill>
                <a:latin typeface="Open Sans" pitchFamily="34" charset="0"/>
                <a:ea typeface="Open Sans" pitchFamily="34" charset="-122"/>
                <a:cs typeface="Open Sans" pitchFamily="34" charset="-120"/>
              </a:rPr>
              <a:t> </a:t>
            </a:r>
            <a:r>
              <a:rPr lang="en-US" sz="2405" dirty="0" err="1">
                <a:solidFill>
                  <a:srgbClr val="443728"/>
                </a:solidFill>
                <a:latin typeface="Open Sans" pitchFamily="34" charset="0"/>
                <a:ea typeface="Open Sans" pitchFamily="34" charset="-122"/>
                <a:cs typeface="Open Sans" pitchFamily="34" charset="-120"/>
              </a:rPr>
              <a:t>esperienza</a:t>
            </a:r>
            <a:r>
              <a:rPr lang="en-US" sz="2405" dirty="0">
                <a:solidFill>
                  <a:srgbClr val="443728"/>
                </a:solidFill>
                <a:latin typeface="Open Sans" pitchFamily="34" charset="0"/>
                <a:ea typeface="Open Sans" pitchFamily="34" charset="-122"/>
                <a:cs typeface="Open Sans" pitchFamily="34" charset="-120"/>
              </a:rPr>
              <a:t> </a:t>
            </a:r>
            <a:r>
              <a:rPr lang="en-US" sz="2405" dirty="0" err="1">
                <a:solidFill>
                  <a:srgbClr val="443728"/>
                </a:solidFill>
                <a:latin typeface="Open Sans" pitchFamily="34" charset="0"/>
                <a:ea typeface="Open Sans" pitchFamily="34" charset="-122"/>
                <a:cs typeface="Open Sans" pitchFamily="34" charset="-120"/>
              </a:rPr>
              <a:t>acquisita</a:t>
            </a:r>
            <a:endParaRPr lang="en-US" sz="2405" dirty="0">
              <a:solidFill>
                <a:srgbClr val="443728"/>
              </a:solidFill>
              <a:latin typeface="Open Sans" pitchFamily="34" charset="0"/>
              <a:ea typeface="Open Sans" pitchFamily="34" charset="-122"/>
              <a:cs typeface="Open Sans" pitchFamily="34" charset="-120"/>
            </a:endParaRPr>
          </a:p>
          <a:p>
            <a:pPr>
              <a:lnSpc>
                <a:spcPts val="3846"/>
              </a:lnSpc>
            </a:pPr>
            <a:endParaRPr lang="en-US" sz="2405" dirty="0"/>
          </a:p>
        </p:txBody>
      </p:sp>
      <p:pic>
        <p:nvPicPr>
          <p:cNvPr id="18" name="Immagine 17">
            <a:extLst>
              <a:ext uri="{FF2B5EF4-FFF2-40B4-BE49-F238E27FC236}">
                <a16:creationId xmlns:a16="http://schemas.microsoft.com/office/drawing/2014/main" id="{323A97CE-F3EF-6A6F-33F9-C5DE1E98D8C4}"/>
              </a:ext>
            </a:extLst>
          </p:cNvPr>
          <p:cNvPicPr>
            <a:picLocks noChangeAspect="1"/>
          </p:cNvPicPr>
          <p:nvPr/>
        </p:nvPicPr>
        <p:blipFill>
          <a:blip r:embed="rId3"/>
          <a:stretch>
            <a:fillRect/>
          </a:stretch>
        </p:blipFill>
        <p:spPr>
          <a:xfrm>
            <a:off x="1" y="0"/>
            <a:ext cx="6927182" cy="113089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397"/>
            <a:ext cx="20104100" cy="11308556"/>
          </a:xfrm>
          <a:prstGeom prst="rect">
            <a:avLst/>
          </a:prstGeom>
          <a:solidFill>
            <a:srgbClr val="F7EDE9"/>
          </a:solidFill>
          <a:ln/>
        </p:spPr>
      </p:sp>
      <p:sp>
        <p:nvSpPr>
          <p:cNvPr id="3" name="Shape 1"/>
          <p:cNvSpPr/>
          <p:nvPr/>
        </p:nvSpPr>
        <p:spPr>
          <a:xfrm>
            <a:off x="0" y="397"/>
            <a:ext cx="20104100" cy="11308556"/>
          </a:xfrm>
          <a:prstGeom prst="rect">
            <a:avLst/>
          </a:prstGeom>
          <a:solidFill>
            <a:srgbClr val="FFFCFA"/>
          </a:solidFill>
          <a:ln/>
        </p:spPr>
      </p:sp>
      <p:pic>
        <p:nvPicPr>
          <p:cNvPr id="4" name="Image 0" descr="preencoded.png"/>
          <p:cNvPicPr>
            <a:picLocks noChangeAspect="1"/>
          </p:cNvPicPr>
          <p:nvPr/>
        </p:nvPicPr>
        <p:blipFill>
          <a:blip r:embed="rId3"/>
          <a:stretch>
            <a:fillRect/>
          </a:stretch>
        </p:blipFill>
        <p:spPr>
          <a:xfrm>
            <a:off x="0" y="397"/>
            <a:ext cx="20104100" cy="11308556"/>
          </a:xfrm>
          <a:prstGeom prst="rect">
            <a:avLst/>
          </a:prstGeom>
        </p:spPr>
      </p:pic>
      <p:sp>
        <p:nvSpPr>
          <p:cNvPr id="6" name="Text 3"/>
          <p:cNvSpPr/>
          <p:nvPr/>
        </p:nvSpPr>
        <p:spPr>
          <a:xfrm>
            <a:off x="298450" y="50073"/>
            <a:ext cx="17291595" cy="1314054"/>
          </a:xfrm>
          <a:prstGeom prst="rect">
            <a:avLst/>
          </a:prstGeom>
          <a:noFill/>
          <a:ln/>
        </p:spPr>
        <p:txBody>
          <a:bodyPr wrap="square" rtlCol="0" anchor="t"/>
          <a:lstStyle/>
          <a:p>
            <a:pPr>
              <a:lnSpc>
                <a:spcPts val="7514"/>
              </a:lnSpc>
            </a:pPr>
            <a:r>
              <a:rPr lang="en-US" sz="3200" b="1" dirty="0">
                <a:solidFill>
                  <a:schemeClr val="accent3">
                    <a:lumMod val="75000"/>
                  </a:schemeClr>
                </a:solidFill>
                <a:latin typeface="Arial MT"/>
              </a:rPr>
              <a:t>Il </a:t>
            </a:r>
            <a:r>
              <a:rPr lang="en-US" sz="3200" b="1" dirty="0" err="1">
                <a:solidFill>
                  <a:schemeClr val="accent3">
                    <a:lumMod val="75000"/>
                  </a:schemeClr>
                </a:solidFill>
                <a:latin typeface="Arial MT"/>
              </a:rPr>
              <a:t>Ruolo</a:t>
            </a:r>
            <a:r>
              <a:rPr lang="en-US" sz="3200" b="1" dirty="0">
                <a:solidFill>
                  <a:schemeClr val="accent3">
                    <a:lumMod val="75000"/>
                  </a:schemeClr>
                </a:solidFill>
                <a:latin typeface="Arial MT"/>
              </a:rPr>
              <a:t> </a:t>
            </a:r>
            <a:r>
              <a:rPr lang="en-US" sz="3200" b="1" dirty="0" err="1">
                <a:solidFill>
                  <a:schemeClr val="accent3">
                    <a:lumMod val="75000"/>
                  </a:schemeClr>
                </a:solidFill>
                <a:latin typeface="Arial MT"/>
              </a:rPr>
              <a:t>dell'IFeC</a:t>
            </a:r>
            <a:r>
              <a:rPr lang="en-US" sz="3200" b="1" dirty="0">
                <a:solidFill>
                  <a:schemeClr val="accent3">
                    <a:lumMod val="75000"/>
                  </a:schemeClr>
                </a:solidFill>
                <a:latin typeface="Arial MT"/>
              </a:rPr>
              <a:t> </a:t>
            </a:r>
            <a:r>
              <a:rPr lang="en-US" sz="3200" b="1" dirty="0" err="1">
                <a:solidFill>
                  <a:schemeClr val="accent3">
                    <a:lumMod val="75000"/>
                  </a:schemeClr>
                </a:solidFill>
                <a:latin typeface="Arial MT"/>
              </a:rPr>
              <a:t>nell’ottica</a:t>
            </a:r>
            <a:r>
              <a:rPr lang="en-US" sz="3200" b="1" dirty="0">
                <a:solidFill>
                  <a:schemeClr val="accent3">
                    <a:lumMod val="75000"/>
                  </a:schemeClr>
                </a:solidFill>
                <a:latin typeface="Arial MT"/>
              </a:rPr>
              <a:t> del D.M. 77/2022</a:t>
            </a:r>
          </a:p>
          <a:p>
            <a:pPr>
              <a:lnSpc>
                <a:spcPts val="7514"/>
              </a:lnSpc>
            </a:pPr>
            <a:endParaRPr lang="en-US" sz="3200" b="1" dirty="0">
              <a:solidFill>
                <a:schemeClr val="accent3">
                  <a:lumMod val="75000"/>
                </a:schemeClr>
              </a:solidFill>
              <a:latin typeface="Arial MT"/>
            </a:endParaRPr>
          </a:p>
        </p:txBody>
      </p:sp>
      <p:sp>
        <p:nvSpPr>
          <p:cNvPr id="7" name="Shape 4"/>
          <p:cNvSpPr/>
          <p:nvPr/>
        </p:nvSpPr>
        <p:spPr>
          <a:xfrm>
            <a:off x="10021619" y="3793639"/>
            <a:ext cx="61025" cy="6088166"/>
          </a:xfrm>
          <a:prstGeom prst="roundRect">
            <a:avLst>
              <a:gd name="adj" fmla="val 225151"/>
            </a:avLst>
          </a:prstGeom>
          <a:solidFill>
            <a:srgbClr val="D1C8C6"/>
          </a:solidFill>
          <a:ln/>
        </p:spPr>
      </p:sp>
      <p:sp>
        <p:nvSpPr>
          <p:cNvPr id="8" name="Shape 5"/>
          <p:cNvSpPr/>
          <p:nvPr/>
        </p:nvSpPr>
        <p:spPr>
          <a:xfrm>
            <a:off x="8640035" y="4650370"/>
            <a:ext cx="1068521" cy="61025"/>
          </a:xfrm>
          <a:prstGeom prst="roundRect">
            <a:avLst>
              <a:gd name="adj" fmla="val 225151"/>
            </a:avLst>
          </a:prstGeom>
          <a:solidFill>
            <a:srgbClr val="D1C8C6"/>
          </a:solidFill>
          <a:ln/>
        </p:spPr>
      </p:sp>
      <p:sp>
        <p:nvSpPr>
          <p:cNvPr id="9" name="Shape 6"/>
          <p:cNvSpPr/>
          <p:nvPr/>
        </p:nvSpPr>
        <p:spPr>
          <a:xfrm>
            <a:off x="9708556" y="4337471"/>
            <a:ext cx="686988" cy="686988"/>
          </a:xfrm>
          <a:prstGeom prst="roundRect">
            <a:avLst>
              <a:gd name="adj" fmla="val 20000"/>
            </a:avLst>
          </a:prstGeom>
          <a:solidFill>
            <a:srgbClr val="EBE2E0"/>
          </a:solidFill>
          <a:ln w="7620">
            <a:solidFill>
              <a:srgbClr val="D1C8C6"/>
            </a:solidFill>
            <a:prstDash val="solid"/>
          </a:ln>
        </p:spPr>
      </p:sp>
      <p:sp>
        <p:nvSpPr>
          <p:cNvPr id="10" name="Text 7"/>
          <p:cNvSpPr/>
          <p:nvPr/>
        </p:nvSpPr>
        <p:spPr>
          <a:xfrm>
            <a:off x="9966402" y="4394734"/>
            <a:ext cx="171297" cy="572300"/>
          </a:xfrm>
          <a:prstGeom prst="rect">
            <a:avLst/>
          </a:prstGeom>
          <a:noFill/>
          <a:ln/>
        </p:spPr>
        <p:txBody>
          <a:bodyPr wrap="none" rtlCol="0" anchor="t"/>
          <a:lstStyle/>
          <a:p>
            <a:pPr algn="ctr">
              <a:lnSpc>
                <a:spcPts val="4508"/>
              </a:lnSpc>
            </a:pPr>
            <a:r>
              <a:rPr lang="en-US" sz="3606" b="1" dirty="0">
                <a:solidFill>
                  <a:srgbClr val="443728"/>
                </a:solidFill>
                <a:latin typeface="Crimson Pro" pitchFamily="34" charset="0"/>
                <a:ea typeface="Crimson Pro" pitchFamily="34" charset="-122"/>
                <a:cs typeface="Crimson Pro" pitchFamily="34" charset="-120"/>
              </a:rPr>
              <a:t>1</a:t>
            </a:r>
            <a:endParaRPr lang="en-US" sz="3606" dirty="0"/>
          </a:p>
        </p:txBody>
      </p:sp>
      <p:sp>
        <p:nvSpPr>
          <p:cNvPr id="11" name="Text 8"/>
          <p:cNvSpPr/>
          <p:nvPr/>
        </p:nvSpPr>
        <p:spPr>
          <a:xfrm>
            <a:off x="4995593" y="4404222"/>
            <a:ext cx="3377188" cy="477079"/>
          </a:xfrm>
          <a:prstGeom prst="rect">
            <a:avLst/>
          </a:prstGeom>
          <a:noFill/>
          <a:ln/>
        </p:spPr>
        <p:txBody>
          <a:bodyPr wrap="none" rtlCol="0" anchor="t"/>
          <a:lstStyle/>
          <a:p>
            <a:pPr algn="r">
              <a:lnSpc>
                <a:spcPts val="3757"/>
              </a:lnSpc>
            </a:pPr>
            <a:r>
              <a:rPr lang="en-US" sz="3005" b="1" dirty="0">
                <a:solidFill>
                  <a:srgbClr val="443728"/>
                </a:solidFill>
                <a:latin typeface="Crimson Pro" pitchFamily="34" charset="0"/>
                <a:ea typeface="Crimson Pro" pitchFamily="34" charset="-122"/>
                <a:cs typeface="Crimson Pro" pitchFamily="34" charset="-120"/>
              </a:rPr>
              <a:t>Gestione della Salute</a:t>
            </a:r>
            <a:endParaRPr lang="en-US" sz="3005" dirty="0"/>
          </a:p>
        </p:txBody>
      </p:sp>
      <p:sp>
        <p:nvSpPr>
          <p:cNvPr id="12" name="Text 9"/>
          <p:cNvSpPr/>
          <p:nvPr/>
        </p:nvSpPr>
        <p:spPr>
          <a:xfrm>
            <a:off x="2800471" y="5064380"/>
            <a:ext cx="5572311" cy="1465106"/>
          </a:xfrm>
          <a:prstGeom prst="rect">
            <a:avLst/>
          </a:prstGeom>
          <a:noFill/>
          <a:ln/>
        </p:spPr>
        <p:txBody>
          <a:bodyPr wrap="square" rtlCol="0" anchor="t"/>
          <a:lstStyle/>
          <a:p>
            <a:pPr algn="r">
              <a:lnSpc>
                <a:spcPts val="3846"/>
              </a:lnSpc>
            </a:pPr>
            <a:r>
              <a:rPr lang="en-US" sz="2405" dirty="0">
                <a:solidFill>
                  <a:srgbClr val="443728"/>
                </a:solidFill>
                <a:latin typeface="Open Sans" pitchFamily="34" charset="0"/>
                <a:ea typeface="Open Sans" pitchFamily="34" charset="-122"/>
                <a:cs typeface="Open Sans" pitchFamily="34" charset="-120"/>
              </a:rPr>
              <a:t>E’ orientato alla gestione proattiva della salute a livello individuale, familiare e comunitario.</a:t>
            </a:r>
            <a:endParaRPr lang="en-US" sz="2405" dirty="0"/>
          </a:p>
        </p:txBody>
      </p:sp>
      <p:sp>
        <p:nvSpPr>
          <p:cNvPr id="13" name="Shape 10"/>
          <p:cNvSpPr/>
          <p:nvPr/>
        </p:nvSpPr>
        <p:spPr>
          <a:xfrm>
            <a:off x="10395545" y="6176829"/>
            <a:ext cx="1068521" cy="61025"/>
          </a:xfrm>
          <a:prstGeom prst="roundRect">
            <a:avLst>
              <a:gd name="adj" fmla="val 225151"/>
            </a:avLst>
          </a:prstGeom>
          <a:solidFill>
            <a:srgbClr val="D1C8C6"/>
          </a:solidFill>
          <a:ln/>
        </p:spPr>
      </p:sp>
      <p:sp>
        <p:nvSpPr>
          <p:cNvPr id="14" name="Shape 11"/>
          <p:cNvSpPr/>
          <p:nvPr/>
        </p:nvSpPr>
        <p:spPr>
          <a:xfrm>
            <a:off x="9708556" y="5863930"/>
            <a:ext cx="686988" cy="686988"/>
          </a:xfrm>
          <a:prstGeom prst="roundRect">
            <a:avLst>
              <a:gd name="adj" fmla="val 20000"/>
            </a:avLst>
          </a:prstGeom>
          <a:solidFill>
            <a:srgbClr val="EBE2E0"/>
          </a:solidFill>
          <a:ln w="7620">
            <a:solidFill>
              <a:srgbClr val="D1C8C6"/>
            </a:solidFill>
            <a:prstDash val="solid"/>
          </a:ln>
        </p:spPr>
      </p:sp>
      <p:sp>
        <p:nvSpPr>
          <p:cNvPr id="15" name="Text 12"/>
          <p:cNvSpPr/>
          <p:nvPr/>
        </p:nvSpPr>
        <p:spPr>
          <a:xfrm>
            <a:off x="9935316" y="5921193"/>
            <a:ext cx="233468" cy="572300"/>
          </a:xfrm>
          <a:prstGeom prst="rect">
            <a:avLst/>
          </a:prstGeom>
          <a:noFill/>
          <a:ln/>
        </p:spPr>
        <p:txBody>
          <a:bodyPr wrap="none" rtlCol="0" anchor="t"/>
          <a:lstStyle/>
          <a:p>
            <a:pPr algn="ctr">
              <a:lnSpc>
                <a:spcPts val="4508"/>
              </a:lnSpc>
            </a:pPr>
            <a:r>
              <a:rPr lang="en-US" sz="3606" b="1" dirty="0">
                <a:solidFill>
                  <a:srgbClr val="443728"/>
                </a:solidFill>
                <a:latin typeface="Crimson Pro" pitchFamily="34" charset="0"/>
                <a:ea typeface="Crimson Pro" pitchFamily="34" charset="-122"/>
                <a:cs typeface="Crimson Pro" pitchFamily="34" charset="-120"/>
              </a:rPr>
              <a:t>2</a:t>
            </a:r>
            <a:endParaRPr lang="en-US" sz="3606" dirty="0"/>
          </a:p>
        </p:txBody>
      </p:sp>
      <p:sp>
        <p:nvSpPr>
          <p:cNvPr id="16" name="Text 13"/>
          <p:cNvSpPr/>
          <p:nvPr/>
        </p:nvSpPr>
        <p:spPr>
          <a:xfrm>
            <a:off x="11731319" y="5930681"/>
            <a:ext cx="3813856" cy="477079"/>
          </a:xfrm>
          <a:prstGeom prst="rect">
            <a:avLst/>
          </a:prstGeom>
          <a:noFill/>
          <a:ln/>
        </p:spPr>
        <p:txBody>
          <a:bodyPr wrap="none" rtlCol="0" anchor="t"/>
          <a:lstStyle/>
          <a:p>
            <a:pPr algn="l">
              <a:lnSpc>
                <a:spcPts val="3757"/>
              </a:lnSpc>
            </a:pPr>
            <a:r>
              <a:rPr lang="en-US" sz="3005" b="1" dirty="0">
                <a:solidFill>
                  <a:srgbClr val="443728"/>
                </a:solidFill>
                <a:latin typeface="Crimson Pro" pitchFamily="34" charset="0"/>
                <a:ea typeface="Crimson Pro" pitchFamily="34" charset="-122"/>
                <a:cs typeface="Crimson Pro" pitchFamily="34" charset="-120"/>
              </a:rPr>
              <a:t>Integrazione dei Servizi</a:t>
            </a:r>
            <a:endParaRPr lang="en-US" sz="3005" dirty="0"/>
          </a:p>
        </p:txBody>
      </p:sp>
      <p:sp>
        <p:nvSpPr>
          <p:cNvPr id="17" name="Text 14"/>
          <p:cNvSpPr/>
          <p:nvPr/>
        </p:nvSpPr>
        <p:spPr>
          <a:xfrm>
            <a:off x="11697536" y="6393286"/>
            <a:ext cx="5572311" cy="1465106"/>
          </a:xfrm>
          <a:prstGeom prst="rect">
            <a:avLst/>
          </a:prstGeom>
          <a:noFill/>
          <a:ln/>
        </p:spPr>
        <p:txBody>
          <a:bodyPr wrap="square" rtlCol="0" anchor="t"/>
          <a:lstStyle/>
          <a:p>
            <a:pPr algn="l">
              <a:lnSpc>
                <a:spcPts val="3846"/>
              </a:lnSpc>
            </a:pPr>
            <a:r>
              <a:rPr lang="en-US" sz="2405" dirty="0">
                <a:solidFill>
                  <a:srgbClr val="443728"/>
                </a:solidFill>
                <a:latin typeface="Open Sans" pitchFamily="34" charset="0"/>
                <a:ea typeface="Open Sans" pitchFamily="34" charset="-122"/>
                <a:cs typeface="Open Sans" pitchFamily="34" charset="-120"/>
              </a:rPr>
              <a:t>Favorisce l'integrazione sanitaria e sociale, operando all'interno della rete di relazioni comunitarie.</a:t>
            </a:r>
            <a:endParaRPr lang="en-US" sz="2405" dirty="0"/>
          </a:p>
        </p:txBody>
      </p:sp>
      <p:sp>
        <p:nvSpPr>
          <p:cNvPr id="18" name="Shape 15"/>
          <p:cNvSpPr/>
          <p:nvPr/>
        </p:nvSpPr>
        <p:spPr>
          <a:xfrm>
            <a:off x="8640035" y="7697398"/>
            <a:ext cx="1068521" cy="61025"/>
          </a:xfrm>
          <a:prstGeom prst="roundRect">
            <a:avLst>
              <a:gd name="adj" fmla="val 225151"/>
            </a:avLst>
          </a:prstGeom>
          <a:solidFill>
            <a:srgbClr val="D1C8C6"/>
          </a:solidFill>
          <a:ln/>
        </p:spPr>
      </p:sp>
      <p:sp>
        <p:nvSpPr>
          <p:cNvPr id="19" name="Shape 16"/>
          <p:cNvSpPr/>
          <p:nvPr/>
        </p:nvSpPr>
        <p:spPr>
          <a:xfrm>
            <a:off x="9708556" y="7384499"/>
            <a:ext cx="686988" cy="686988"/>
          </a:xfrm>
          <a:prstGeom prst="roundRect">
            <a:avLst>
              <a:gd name="adj" fmla="val 20000"/>
            </a:avLst>
          </a:prstGeom>
          <a:solidFill>
            <a:srgbClr val="EBE2E0"/>
          </a:solidFill>
          <a:ln w="7620">
            <a:solidFill>
              <a:srgbClr val="D1C8C6"/>
            </a:solidFill>
            <a:prstDash val="solid"/>
          </a:ln>
        </p:spPr>
      </p:sp>
      <p:sp>
        <p:nvSpPr>
          <p:cNvPr id="20" name="Text 17"/>
          <p:cNvSpPr/>
          <p:nvPr/>
        </p:nvSpPr>
        <p:spPr>
          <a:xfrm>
            <a:off x="9940225" y="7441762"/>
            <a:ext cx="223651" cy="572300"/>
          </a:xfrm>
          <a:prstGeom prst="rect">
            <a:avLst/>
          </a:prstGeom>
          <a:noFill/>
          <a:ln/>
        </p:spPr>
        <p:txBody>
          <a:bodyPr wrap="none" rtlCol="0" anchor="t"/>
          <a:lstStyle/>
          <a:p>
            <a:pPr algn="ctr">
              <a:lnSpc>
                <a:spcPts val="4508"/>
              </a:lnSpc>
            </a:pPr>
            <a:r>
              <a:rPr lang="en-US" sz="3606" b="1" dirty="0">
                <a:solidFill>
                  <a:srgbClr val="443728"/>
                </a:solidFill>
                <a:latin typeface="Crimson Pro" pitchFamily="34" charset="0"/>
                <a:ea typeface="Crimson Pro" pitchFamily="34" charset="-122"/>
                <a:cs typeface="Crimson Pro" pitchFamily="34" charset="-120"/>
              </a:rPr>
              <a:t>3</a:t>
            </a:r>
            <a:endParaRPr lang="en-US" sz="3606" dirty="0"/>
          </a:p>
        </p:txBody>
      </p:sp>
      <p:sp>
        <p:nvSpPr>
          <p:cNvPr id="21" name="Text 18"/>
          <p:cNvSpPr/>
          <p:nvPr/>
        </p:nvSpPr>
        <p:spPr>
          <a:xfrm>
            <a:off x="5157238" y="7451250"/>
            <a:ext cx="3215543" cy="477079"/>
          </a:xfrm>
          <a:prstGeom prst="rect">
            <a:avLst/>
          </a:prstGeom>
          <a:noFill/>
          <a:ln/>
        </p:spPr>
        <p:txBody>
          <a:bodyPr wrap="none" rtlCol="0" anchor="t"/>
          <a:lstStyle/>
          <a:p>
            <a:pPr algn="r">
              <a:lnSpc>
                <a:spcPts val="3757"/>
              </a:lnSpc>
            </a:pPr>
            <a:r>
              <a:rPr lang="en-US" sz="3005" b="1" dirty="0">
                <a:solidFill>
                  <a:srgbClr val="443728"/>
                </a:solidFill>
                <a:latin typeface="Crimson Pro" pitchFamily="34" charset="0"/>
                <a:ea typeface="Crimson Pro" pitchFamily="34" charset="-122"/>
                <a:cs typeface="Crimson Pro" pitchFamily="34" charset="-120"/>
              </a:rPr>
              <a:t>Supporto al Welfare</a:t>
            </a:r>
            <a:endParaRPr lang="en-US" sz="3005" dirty="0"/>
          </a:p>
        </p:txBody>
      </p:sp>
      <p:sp>
        <p:nvSpPr>
          <p:cNvPr id="22" name="Text 19"/>
          <p:cNvSpPr/>
          <p:nvPr/>
        </p:nvSpPr>
        <p:spPr>
          <a:xfrm>
            <a:off x="2800471" y="8111408"/>
            <a:ext cx="5572311" cy="1465106"/>
          </a:xfrm>
          <a:prstGeom prst="rect">
            <a:avLst/>
          </a:prstGeom>
          <a:noFill/>
          <a:ln/>
        </p:spPr>
        <p:txBody>
          <a:bodyPr wrap="square" rtlCol="0" anchor="t"/>
          <a:lstStyle/>
          <a:p>
            <a:pPr algn="r">
              <a:lnSpc>
                <a:spcPts val="3846"/>
              </a:lnSpc>
            </a:pPr>
            <a:r>
              <a:rPr lang="en-US" sz="2405" dirty="0">
                <a:solidFill>
                  <a:srgbClr val="443728"/>
                </a:solidFill>
                <a:latin typeface="Open Sans" pitchFamily="34" charset="0"/>
                <a:ea typeface="Open Sans" pitchFamily="34" charset="-122"/>
                <a:cs typeface="Open Sans" pitchFamily="34" charset="-120"/>
              </a:rPr>
              <a:t>Contribuisce a supportare la rete del welfare di comunità, interagendo con le risorse locali.</a:t>
            </a:r>
            <a:endParaRPr lang="en-US" sz="2405" dirty="0"/>
          </a:p>
        </p:txBody>
      </p:sp>
      <p:sp>
        <p:nvSpPr>
          <p:cNvPr id="23" name="Text 13">
            <a:extLst>
              <a:ext uri="{FF2B5EF4-FFF2-40B4-BE49-F238E27FC236}">
                <a16:creationId xmlns:a16="http://schemas.microsoft.com/office/drawing/2014/main" id="{90B496AF-0E09-023A-BCCD-4AA0BBEDDA6D}"/>
              </a:ext>
            </a:extLst>
          </p:cNvPr>
          <p:cNvSpPr/>
          <p:nvPr/>
        </p:nvSpPr>
        <p:spPr>
          <a:xfrm>
            <a:off x="10380050" y="1104241"/>
            <a:ext cx="9562506" cy="2751757"/>
          </a:xfrm>
          <a:prstGeom prst="rect">
            <a:avLst/>
          </a:prstGeom>
        </p:spPr>
        <p:txBody>
          <a:bodyPr wrap="none" rtlCol="0" anchor="t"/>
          <a:lstStyle/>
          <a:p>
            <a:pPr algn="l">
              <a:lnSpc>
                <a:spcPts val="3757"/>
              </a:lnSpc>
            </a:pPr>
            <a:r>
              <a:rPr lang="en-US" sz="3200" b="1" dirty="0">
                <a:solidFill>
                  <a:schemeClr val="accent3">
                    <a:lumMod val="75000"/>
                  </a:schemeClr>
                </a:solidFill>
                <a:latin typeface="Arial MT"/>
              </a:rPr>
              <a:t>CASE MANAGEMENT </a:t>
            </a:r>
          </a:p>
          <a:p>
            <a:pPr algn="l">
              <a:lnSpc>
                <a:spcPts val="3757"/>
              </a:lnSpc>
            </a:pPr>
            <a:r>
              <a:rPr lang="it-IT" sz="2405" dirty="0">
                <a:solidFill>
                  <a:srgbClr val="443728"/>
                </a:solidFill>
                <a:latin typeface="Open Sans" pitchFamily="34" charset="0"/>
                <a:ea typeface="Open Sans" pitchFamily="34" charset="-122"/>
                <a:cs typeface="Open Sans" pitchFamily="34" charset="-120"/>
              </a:rPr>
              <a:t>E’ un modello organizzativo assistenziale che permette all’ICM di</a:t>
            </a:r>
          </a:p>
          <a:p>
            <a:pPr algn="l">
              <a:lnSpc>
                <a:spcPts val="3757"/>
              </a:lnSpc>
            </a:pPr>
            <a:r>
              <a:rPr lang="it-IT" sz="2405" dirty="0">
                <a:solidFill>
                  <a:srgbClr val="443728"/>
                </a:solidFill>
                <a:latin typeface="Open Sans" pitchFamily="34" charset="0"/>
                <a:ea typeface="Open Sans" pitchFamily="34" charset="-122"/>
                <a:cs typeface="Open Sans" pitchFamily="34" charset="-120"/>
              </a:rPr>
              <a:t> coordinare diverse professionalità e risorse. Grazie a lui, </a:t>
            </a:r>
          </a:p>
          <a:p>
            <a:pPr algn="l">
              <a:lnSpc>
                <a:spcPts val="3757"/>
              </a:lnSpc>
            </a:pPr>
            <a:r>
              <a:rPr lang="it-IT" sz="2405" b="1" i="1" dirty="0">
                <a:solidFill>
                  <a:srgbClr val="443728"/>
                </a:solidFill>
                <a:latin typeface="Open Sans" pitchFamily="34" charset="0"/>
                <a:ea typeface="Open Sans" pitchFamily="34" charset="-122"/>
                <a:cs typeface="Open Sans" pitchFamily="34" charset="-120"/>
              </a:rPr>
              <a:t>gestore del caso, </a:t>
            </a:r>
            <a:r>
              <a:rPr lang="it-IT" sz="2405" dirty="0">
                <a:solidFill>
                  <a:srgbClr val="443728"/>
                </a:solidFill>
                <a:latin typeface="Open Sans" pitchFamily="34" charset="0"/>
                <a:ea typeface="Open Sans" pitchFamily="34" charset="-122"/>
                <a:cs typeface="Open Sans" pitchFamily="34" charset="-120"/>
              </a:rPr>
              <a:t>viene fornita un’assistenza personalizzata,</a:t>
            </a:r>
          </a:p>
          <a:p>
            <a:pPr algn="l">
              <a:lnSpc>
                <a:spcPts val="3757"/>
              </a:lnSpc>
            </a:pPr>
            <a:r>
              <a:rPr lang="it-IT" sz="2405" dirty="0">
                <a:solidFill>
                  <a:srgbClr val="443728"/>
                </a:solidFill>
                <a:latin typeface="Open Sans" pitchFamily="34" charset="0"/>
                <a:ea typeface="Open Sans" pitchFamily="34" charset="-122"/>
                <a:cs typeface="Open Sans" pitchFamily="34" charset="-120"/>
              </a:rPr>
              <a:t> che facilita  la continuità delle cure,  il coordinamento e la verifica</a:t>
            </a:r>
          </a:p>
          <a:p>
            <a:pPr algn="l">
              <a:lnSpc>
                <a:spcPts val="3757"/>
              </a:lnSpc>
            </a:pPr>
            <a:r>
              <a:rPr lang="it-IT" sz="2405" dirty="0">
                <a:solidFill>
                  <a:srgbClr val="443728"/>
                </a:solidFill>
                <a:latin typeface="Open Sans" pitchFamily="34" charset="0"/>
                <a:ea typeface="Open Sans" pitchFamily="34" charset="-122"/>
                <a:cs typeface="Open Sans" pitchFamily="34" charset="-120"/>
              </a:rPr>
              <a:t> degli interventi (sanitari, educativi e sociali).</a:t>
            </a:r>
          </a:p>
          <a:p>
            <a:pPr algn="l">
              <a:lnSpc>
                <a:spcPts val="3757"/>
              </a:lnSpc>
            </a:pPr>
            <a:endParaRPr lang="en-US" sz="2405" dirty="0">
              <a:solidFill>
                <a:srgbClr val="443728"/>
              </a:solidFill>
              <a:latin typeface="Open Sans" pitchFamily="34" charset="0"/>
              <a:ea typeface="Open Sans" pitchFamily="34" charset="-122"/>
              <a:cs typeface="Open Sans" pitchFamily="34" charset="-120"/>
            </a:endParaRPr>
          </a:p>
          <a:p>
            <a:pPr algn="l">
              <a:lnSpc>
                <a:spcPts val="3757"/>
              </a:lnSpc>
            </a:pPr>
            <a:endParaRPr lang="en-US" sz="300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7029216" y="-248239"/>
            <a:ext cx="10157904" cy="886099"/>
          </a:xfrm>
          <a:prstGeom prst="rect">
            <a:avLst/>
          </a:prstGeom>
          <a:noFill/>
          <a:ln/>
        </p:spPr>
        <p:txBody>
          <a:bodyPr wrap="none" rtlCol="0" anchor="t"/>
          <a:lstStyle/>
          <a:p>
            <a:pPr>
              <a:lnSpc>
                <a:spcPts val="6976"/>
              </a:lnSpc>
            </a:pPr>
            <a:r>
              <a:rPr lang="en-US" sz="4000" b="1" dirty="0">
                <a:solidFill>
                  <a:schemeClr val="accent3"/>
                </a:solidFill>
                <a:latin typeface="Alexandria" pitchFamily="34" charset="0"/>
                <a:ea typeface="Alexandria" pitchFamily="34" charset="-122"/>
                <a:cs typeface="Alexandria" pitchFamily="34" charset="-120"/>
              </a:rPr>
              <a:t>AGENAS LINEE D’INDIRIZZO </a:t>
            </a:r>
            <a:r>
              <a:rPr lang="en-US" sz="4000" b="1" dirty="0" err="1">
                <a:solidFill>
                  <a:schemeClr val="accent3"/>
                </a:solidFill>
                <a:latin typeface="Alexandria" pitchFamily="34" charset="0"/>
                <a:ea typeface="Alexandria" pitchFamily="34" charset="-122"/>
                <a:cs typeface="Alexandria" pitchFamily="34" charset="-120"/>
              </a:rPr>
              <a:t>DELL’IFeC</a:t>
            </a:r>
            <a:endParaRPr lang="en-US" sz="4000" b="1" dirty="0">
              <a:solidFill>
                <a:schemeClr val="accent3"/>
              </a:solidFill>
            </a:endParaRPr>
          </a:p>
        </p:txBody>
      </p:sp>
      <p:sp>
        <p:nvSpPr>
          <p:cNvPr id="5" name="Shape 3"/>
          <p:cNvSpPr/>
          <p:nvPr/>
        </p:nvSpPr>
        <p:spPr>
          <a:xfrm>
            <a:off x="3756103" y="928304"/>
            <a:ext cx="56609" cy="8291468"/>
          </a:xfrm>
          <a:prstGeom prst="roundRect">
            <a:avLst>
              <a:gd name="adj" fmla="val 225395"/>
            </a:avLst>
          </a:prstGeom>
          <a:solidFill>
            <a:srgbClr val="B8C3DF"/>
          </a:solidFill>
          <a:ln/>
        </p:spPr>
        <p:txBody>
          <a:bodyPr/>
          <a:lstStyle/>
          <a:p>
            <a:endParaRPr lang="it-IT"/>
          </a:p>
        </p:txBody>
      </p:sp>
      <p:sp>
        <p:nvSpPr>
          <p:cNvPr id="6" name="Shape 4"/>
          <p:cNvSpPr/>
          <p:nvPr/>
        </p:nvSpPr>
        <p:spPr>
          <a:xfrm>
            <a:off x="4139901" y="1033761"/>
            <a:ext cx="992280" cy="56609"/>
          </a:xfrm>
          <a:prstGeom prst="roundRect">
            <a:avLst>
              <a:gd name="adj" fmla="val 225395"/>
            </a:avLst>
          </a:prstGeom>
          <a:solidFill>
            <a:srgbClr val="B8C3DF"/>
          </a:solidFill>
          <a:ln/>
        </p:spPr>
        <p:txBody>
          <a:bodyPr/>
          <a:lstStyle/>
          <a:p>
            <a:endParaRPr lang="it-IT"/>
          </a:p>
        </p:txBody>
      </p:sp>
      <p:sp>
        <p:nvSpPr>
          <p:cNvPr id="7" name="Shape 5"/>
          <p:cNvSpPr/>
          <p:nvPr/>
        </p:nvSpPr>
        <p:spPr>
          <a:xfrm>
            <a:off x="3490598" y="694099"/>
            <a:ext cx="637906" cy="637906"/>
          </a:xfrm>
          <a:prstGeom prst="roundRect">
            <a:avLst>
              <a:gd name="adj" fmla="val 20002"/>
            </a:avLst>
          </a:prstGeom>
          <a:solidFill>
            <a:srgbClr val="D2DDF9"/>
          </a:solidFill>
          <a:ln w="7620">
            <a:solidFill>
              <a:srgbClr val="B8C3DF"/>
            </a:solidFill>
            <a:prstDash val="solid"/>
          </a:ln>
        </p:spPr>
        <p:txBody>
          <a:bodyPr/>
          <a:lstStyle/>
          <a:p>
            <a:endParaRPr lang="it-IT"/>
          </a:p>
        </p:txBody>
      </p:sp>
      <p:sp>
        <p:nvSpPr>
          <p:cNvPr id="8" name="Text 6"/>
          <p:cNvSpPr/>
          <p:nvPr/>
        </p:nvSpPr>
        <p:spPr>
          <a:xfrm>
            <a:off x="3704648" y="715579"/>
            <a:ext cx="159517" cy="531724"/>
          </a:xfrm>
          <a:prstGeom prst="rect">
            <a:avLst/>
          </a:prstGeom>
          <a:noFill/>
          <a:ln/>
        </p:spPr>
        <p:txBody>
          <a:bodyPr wrap="none" rtlCol="0" anchor="t"/>
          <a:lstStyle/>
          <a:p>
            <a:pPr algn="ctr">
              <a:lnSpc>
                <a:spcPts val="4186"/>
              </a:lnSpc>
            </a:pPr>
            <a:r>
              <a:rPr lang="en-US" sz="3349" dirty="0">
                <a:solidFill>
                  <a:srgbClr val="404155"/>
                </a:solidFill>
                <a:latin typeface="Alexandria" pitchFamily="34" charset="0"/>
                <a:ea typeface="Alexandria" pitchFamily="34" charset="-122"/>
                <a:cs typeface="Alexandria" pitchFamily="34" charset="-120"/>
              </a:rPr>
              <a:t>1</a:t>
            </a:r>
            <a:endParaRPr lang="en-US" sz="3349" dirty="0"/>
          </a:p>
        </p:txBody>
      </p:sp>
      <p:sp>
        <p:nvSpPr>
          <p:cNvPr id="9" name="Text 7"/>
          <p:cNvSpPr/>
          <p:nvPr/>
        </p:nvSpPr>
        <p:spPr>
          <a:xfrm>
            <a:off x="5211945" y="868497"/>
            <a:ext cx="3634542" cy="442885"/>
          </a:xfrm>
          <a:prstGeom prst="rect">
            <a:avLst/>
          </a:prstGeom>
          <a:noFill/>
          <a:ln/>
        </p:spPr>
        <p:txBody>
          <a:bodyPr wrap="none" rtlCol="0" anchor="t"/>
          <a:lstStyle/>
          <a:p>
            <a:pPr algn="l">
              <a:lnSpc>
                <a:spcPts val="3489"/>
              </a:lnSpc>
            </a:pPr>
            <a:r>
              <a:rPr lang="en-US" sz="2791" b="1" dirty="0" err="1">
                <a:solidFill>
                  <a:srgbClr val="404155"/>
                </a:solidFill>
                <a:latin typeface="Arial" panose="020B0604020202020204" pitchFamily="34" charset="0"/>
                <a:ea typeface="Alexandria" pitchFamily="34" charset="-122"/>
                <a:cs typeface="Arial" panose="020B0604020202020204" pitchFamily="34" charset="0"/>
              </a:rPr>
              <a:t>Modello</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Organizzativo</a:t>
            </a:r>
            <a:endParaRPr lang="en-US" sz="2791" b="1" dirty="0">
              <a:latin typeface="Arial" panose="020B0604020202020204" pitchFamily="34" charset="0"/>
              <a:cs typeface="Arial" panose="020B0604020202020204" pitchFamily="34" charset="0"/>
            </a:endParaRPr>
          </a:p>
        </p:txBody>
      </p:sp>
      <p:sp>
        <p:nvSpPr>
          <p:cNvPr id="10" name="Text 8"/>
          <p:cNvSpPr/>
          <p:nvPr/>
        </p:nvSpPr>
        <p:spPr>
          <a:xfrm>
            <a:off x="4602908" y="1349985"/>
            <a:ext cx="15119246" cy="907041"/>
          </a:xfrm>
          <a:prstGeom prst="rect">
            <a:avLst/>
          </a:prstGeom>
          <a:noFill/>
          <a:ln/>
        </p:spPr>
        <p:txBody>
          <a:bodyPr wrap="square" rtlCol="0" anchor="t"/>
          <a:lstStyle/>
          <a:p>
            <a:pPr algn="l">
              <a:lnSpc>
                <a:spcPts val="3573"/>
              </a:lnSpc>
            </a:pPr>
            <a:r>
              <a:rPr lang="it-IT" sz="2400" dirty="0">
                <a:latin typeface="Arial" panose="020B0604020202020204" pitchFamily="34" charset="0"/>
                <a:cs typeface="Arial" panose="020B0604020202020204" pitchFamily="34" charset="0"/>
              </a:rPr>
              <a:t>L’</a:t>
            </a:r>
            <a:r>
              <a:rPr lang="it-IT" sz="2400" dirty="0" err="1">
                <a:latin typeface="Arial" panose="020B0604020202020204" pitchFamily="34" charset="0"/>
                <a:cs typeface="Arial" panose="020B0604020202020204" pitchFamily="34" charset="0"/>
              </a:rPr>
              <a:t>IFeC</a:t>
            </a:r>
            <a:r>
              <a:rPr lang="it-IT" sz="2400" dirty="0">
                <a:latin typeface="Arial" panose="020B0604020202020204" pitchFamily="34" charset="0"/>
                <a:cs typeface="Arial" panose="020B0604020202020204" pitchFamily="34" charset="0"/>
              </a:rPr>
              <a:t> è un dipendente del SSR che afferisce al distretto sanitario e si inserisce nell’organizzazione territoriale aziendale, all’interno delle Case della Comunità, Centrali Operative Territoriali, Ospedali di Comunità e Unità di Continuità Assistenziale.</a:t>
            </a:r>
          </a:p>
          <a:p>
            <a:pPr algn="l">
              <a:lnSpc>
                <a:spcPts val="3573"/>
              </a:lnSpc>
            </a:pPr>
            <a:r>
              <a:rPr lang="it-IT" sz="2400" dirty="0">
                <a:latin typeface="Arial" panose="020B0604020202020204" pitchFamily="34" charset="0"/>
                <a:cs typeface="Arial" panose="020B0604020202020204" pitchFamily="34" charset="0"/>
              </a:rPr>
              <a:t>È necessario che sia sostenuto il superamento del modello prestazionale, che sinora ha caratterizzato l’attività degli infermieri nei servizi territoriali e che l’</a:t>
            </a:r>
            <a:r>
              <a:rPr lang="it-IT" sz="2400" dirty="0" err="1">
                <a:latin typeface="Arial" panose="020B0604020202020204" pitchFamily="34" charset="0"/>
                <a:cs typeface="Arial" panose="020B0604020202020204" pitchFamily="34" charset="0"/>
              </a:rPr>
              <a:t>IFeC</a:t>
            </a:r>
            <a:r>
              <a:rPr lang="it-IT" sz="2400" dirty="0">
                <a:latin typeface="Arial" panose="020B0604020202020204" pitchFamily="34" charset="0"/>
                <a:cs typeface="Arial" panose="020B0604020202020204" pitchFamily="34" charset="0"/>
              </a:rPr>
              <a:t> svolga una funzione integrata e aggiuntiva a tali interventi, attraverso la realizzazione di modelli di prossimità e di iniziativa.</a:t>
            </a:r>
            <a:endParaRPr lang="en-US" sz="2400" dirty="0">
              <a:latin typeface="Arial" panose="020B0604020202020204" pitchFamily="34" charset="0"/>
              <a:cs typeface="Arial" panose="020B0604020202020204" pitchFamily="34" charset="0"/>
            </a:endParaRPr>
          </a:p>
        </p:txBody>
      </p:sp>
      <p:sp>
        <p:nvSpPr>
          <p:cNvPr id="11" name="Shape 9"/>
          <p:cNvSpPr/>
          <p:nvPr/>
        </p:nvSpPr>
        <p:spPr>
          <a:xfrm>
            <a:off x="4084818" y="4787128"/>
            <a:ext cx="992280" cy="56609"/>
          </a:xfrm>
          <a:prstGeom prst="roundRect">
            <a:avLst>
              <a:gd name="adj" fmla="val 225395"/>
            </a:avLst>
          </a:prstGeom>
          <a:solidFill>
            <a:srgbClr val="B8C3DF"/>
          </a:solidFill>
          <a:ln/>
        </p:spPr>
        <p:txBody>
          <a:bodyPr/>
          <a:lstStyle/>
          <a:p>
            <a:endParaRPr lang="it-IT"/>
          </a:p>
        </p:txBody>
      </p:sp>
      <p:sp>
        <p:nvSpPr>
          <p:cNvPr id="12" name="Shape 10"/>
          <p:cNvSpPr/>
          <p:nvPr/>
        </p:nvSpPr>
        <p:spPr>
          <a:xfrm>
            <a:off x="3452530" y="4436132"/>
            <a:ext cx="637906" cy="637906"/>
          </a:xfrm>
          <a:prstGeom prst="roundRect">
            <a:avLst>
              <a:gd name="adj" fmla="val 20002"/>
            </a:avLst>
          </a:prstGeom>
          <a:solidFill>
            <a:srgbClr val="D2DDF9"/>
          </a:solidFill>
          <a:ln w="7620">
            <a:solidFill>
              <a:srgbClr val="B8C3DF"/>
            </a:solidFill>
            <a:prstDash val="solid"/>
          </a:ln>
        </p:spPr>
        <p:txBody>
          <a:bodyPr/>
          <a:lstStyle/>
          <a:p>
            <a:endParaRPr lang="it-IT"/>
          </a:p>
        </p:txBody>
      </p:sp>
      <p:sp>
        <p:nvSpPr>
          <p:cNvPr id="13" name="Text 11"/>
          <p:cNvSpPr/>
          <p:nvPr/>
        </p:nvSpPr>
        <p:spPr>
          <a:xfrm>
            <a:off x="3635345" y="4436189"/>
            <a:ext cx="248847" cy="531724"/>
          </a:xfrm>
          <a:prstGeom prst="rect">
            <a:avLst/>
          </a:prstGeom>
          <a:noFill/>
          <a:ln/>
        </p:spPr>
        <p:txBody>
          <a:bodyPr wrap="none" rtlCol="0" anchor="t"/>
          <a:lstStyle/>
          <a:p>
            <a:pPr algn="ctr">
              <a:lnSpc>
                <a:spcPts val="4186"/>
              </a:lnSpc>
            </a:pPr>
            <a:r>
              <a:rPr lang="en-US" sz="3349" dirty="0">
                <a:solidFill>
                  <a:srgbClr val="404155"/>
                </a:solidFill>
                <a:latin typeface="Alexandria" pitchFamily="34" charset="0"/>
                <a:ea typeface="Alexandria" pitchFamily="34" charset="-122"/>
                <a:cs typeface="Alexandria" pitchFamily="34" charset="-120"/>
              </a:rPr>
              <a:t>2</a:t>
            </a:r>
            <a:endParaRPr lang="en-US" sz="3349" dirty="0"/>
          </a:p>
        </p:txBody>
      </p:sp>
      <p:sp>
        <p:nvSpPr>
          <p:cNvPr id="14" name="Text 12"/>
          <p:cNvSpPr/>
          <p:nvPr/>
        </p:nvSpPr>
        <p:spPr>
          <a:xfrm>
            <a:off x="5283529" y="4538219"/>
            <a:ext cx="4061067" cy="442885"/>
          </a:xfrm>
          <a:prstGeom prst="rect">
            <a:avLst/>
          </a:prstGeom>
          <a:noFill/>
          <a:ln/>
        </p:spPr>
        <p:txBody>
          <a:bodyPr wrap="none" rtlCol="0" anchor="t"/>
          <a:lstStyle/>
          <a:p>
            <a:pPr algn="l">
              <a:lnSpc>
                <a:spcPts val="3489"/>
              </a:lnSpc>
            </a:pPr>
            <a:r>
              <a:rPr lang="en-US" sz="2791" b="1" dirty="0">
                <a:solidFill>
                  <a:srgbClr val="404155"/>
                </a:solidFill>
                <a:latin typeface="Arial" panose="020B0604020202020204" pitchFamily="34" charset="0"/>
                <a:ea typeface="Alexandria" pitchFamily="34" charset="-122"/>
                <a:cs typeface="Arial" panose="020B0604020202020204" pitchFamily="34" charset="0"/>
              </a:rPr>
              <a:t>Le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Competenze</a:t>
            </a:r>
            <a:r>
              <a:rPr lang="en-US" sz="2791" b="1" dirty="0">
                <a:solidFill>
                  <a:srgbClr val="404155"/>
                </a:solidFill>
                <a:latin typeface="Arial" panose="020B0604020202020204" pitchFamily="34" charset="0"/>
                <a:ea typeface="Alexandria" pitchFamily="34" charset="-122"/>
                <a:cs typeface="Arial" panose="020B0604020202020204" pitchFamily="34" charset="0"/>
              </a:rPr>
              <a:t> Core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attraverso</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formazione</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specialistica</a:t>
            </a:r>
            <a:r>
              <a:rPr lang="en-US" sz="2791" b="1" dirty="0">
                <a:solidFill>
                  <a:srgbClr val="404155"/>
                </a:solidFill>
                <a:latin typeface="Arial" panose="020B0604020202020204" pitchFamily="34" charset="0"/>
                <a:ea typeface="Alexandria" pitchFamily="34" charset="-122"/>
                <a:cs typeface="Arial" panose="020B0604020202020204" pitchFamily="34" charset="0"/>
              </a:rPr>
              <a:t> post-base</a:t>
            </a:r>
          </a:p>
        </p:txBody>
      </p:sp>
      <p:sp>
        <p:nvSpPr>
          <p:cNvPr id="15" name="Text 13"/>
          <p:cNvSpPr/>
          <p:nvPr/>
        </p:nvSpPr>
        <p:spPr>
          <a:xfrm>
            <a:off x="4228602" y="5062350"/>
            <a:ext cx="15664613" cy="6246999"/>
          </a:xfrm>
          <a:prstGeom prst="rect">
            <a:avLst/>
          </a:prstGeom>
          <a:noFill/>
          <a:ln/>
        </p:spPr>
        <p:txBody>
          <a:bodyPr wrap="square" rtlCol="0" anchor="t"/>
          <a:lstStyle/>
          <a:p>
            <a:pPr marL="342900" indent="-342900" algn="l">
              <a:lnSpc>
                <a:spcPct val="150000"/>
              </a:lnSpc>
              <a:buFont typeface="Arial" panose="020B0604020202020204" pitchFamily="34" charset="0"/>
              <a:buChar char="•"/>
            </a:pPr>
            <a:r>
              <a:rPr lang="it-IT" sz="2400" dirty="0">
                <a:solidFill>
                  <a:srgbClr val="404155"/>
                </a:solidFill>
                <a:latin typeface="Arial" panose="020B0604020202020204" pitchFamily="34" charset="0"/>
                <a:ea typeface="Nobile" pitchFamily="34" charset="-122"/>
                <a:cs typeface="Arial" panose="020B0604020202020204" pitchFamily="34" charset="0"/>
              </a:rPr>
              <a:t>la valutazione dei bisogni di salute della persona in tutte le fasi della vita, delle famiglie e della comunità attraverso approcci sistemici validati come il modello di analisi e intervento familiare;</a:t>
            </a:r>
          </a:p>
          <a:p>
            <a:pPr marL="342900" indent="-342900" algn="l">
              <a:lnSpc>
                <a:spcPct val="150000"/>
              </a:lnSpc>
              <a:buFont typeface="Arial" panose="020B0604020202020204" pitchFamily="34" charset="0"/>
              <a:buChar char="•"/>
            </a:pPr>
            <a:r>
              <a:rPr lang="it-IT" sz="2400" dirty="0">
                <a:solidFill>
                  <a:srgbClr val="404155"/>
                </a:solidFill>
                <a:latin typeface="Arial" panose="020B0604020202020204" pitchFamily="34" charset="0"/>
                <a:ea typeface="Nobile" pitchFamily="34" charset="-122"/>
                <a:cs typeface="Arial" panose="020B0604020202020204" pitchFamily="34" charset="0"/>
              </a:rPr>
              <a:t>la promozione della salute e la prevenzione primaria, secondaria e terziaria facendo riferimento ai modelli concettuali disponibili, tra cui: il </a:t>
            </a:r>
            <a:r>
              <a:rPr lang="it-IT" sz="2400" dirty="0" err="1">
                <a:solidFill>
                  <a:srgbClr val="404155"/>
                </a:solidFill>
                <a:latin typeface="Arial" panose="020B0604020202020204" pitchFamily="34" charset="0"/>
                <a:ea typeface="Nobile" pitchFamily="34" charset="-122"/>
                <a:cs typeface="Arial" panose="020B0604020202020204" pitchFamily="34" charset="0"/>
              </a:rPr>
              <a:t>Population</a:t>
            </a:r>
            <a:r>
              <a:rPr lang="it-IT" sz="2400" dirty="0">
                <a:solidFill>
                  <a:srgbClr val="404155"/>
                </a:solidFill>
                <a:latin typeface="Arial" panose="020B0604020202020204" pitchFamily="34" charset="0"/>
                <a:ea typeface="Nobile" pitchFamily="34" charset="-122"/>
                <a:cs typeface="Arial" panose="020B0604020202020204" pitchFamily="34" charset="0"/>
              </a:rPr>
              <a:t> Health Promotion Model, l’</a:t>
            </a:r>
            <a:r>
              <a:rPr lang="it-IT" sz="2400" dirty="0" err="1">
                <a:solidFill>
                  <a:srgbClr val="404155"/>
                </a:solidFill>
                <a:latin typeface="Arial" panose="020B0604020202020204" pitchFamily="34" charset="0"/>
                <a:ea typeface="Nobile" pitchFamily="34" charset="-122"/>
                <a:cs typeface="Arial" panose="020B0604020202020204" pitchFamily="34" charset="0"/>
              </a:rPr>
              <a:t>Expanded</a:t>
            </a:r>
            <a:r>
              <a:rPr lang="it-IT" sz="2400" dirty="0">
                <a:solidFill>
                  <a:srgbClr val="404155"/>
                </a:solidFill>
                <a:latin typeface="Arial" panose="020B0604020202020204" pitchFamily="34" charset="0"/>
                <a:ea typeface="Nobile" pitchFamily="34" charset="-122"/>
                <a:cs typeface="Arial" panose="020B0604020202020204" pitchFamily="34" charset="0"/>
              </a:rPr>
              <a:t> </a:t>
            </a:r>
            <a:r>
              <a:rPr lang="it-IT" sz="2400" dirty="0" err="1">
                <a:solidFill>
                  <a:srgbClr val="404155"/>
                </a:solidFill>
                <a:latin typeface="Arial" panose="020B0604020202020204" pitchFamily="34" charset="0"/>
                <a:ea typeface="Nobile" pitchFamily="34" charset="-122"/>
                <a:cs typeface="Arial" panose="020B0604020202020204" pitchFamily="34" charset="0"/>
              </a:rPr>
              <a:t>Chronic</a:t>
            </a:r>
            <a:r>
              <a:rPr lang="it-IT" sz="2400" dirty="0">
                <a:solidFill>
                  <a:srgbClr val="404155"/>
                </a:solidFill>
                <a:latin typeface="Arial" panose="020B0604020202020204" pitchFamily="34" charset="0"/>
                <a:ea typeface="Nobile" pitchFamily="34" charset="-122"/>
                <a:cs typeface="Arial" panose="020B0604020202020204" pitchFamily="34" charset="0"/>
              </a:rPr>
              <a:t> Care Model e il </a:t>
            </a:r>
            <a:r>
              <a:rPr lang="it-IT" sz="2400" dirty="0" err="1">
                <a:solidFill>
                  <a:srgbClr val="404155"/>
                </a:solidFill>
                <a:latin typeface="Arial" panose="020B0604020202020204" pitchFamily="34" charset="0"/>
                <a:ea typeface="Nobile" pitchFamily="34" charset="-122"/>
                <a:cs typeface="Arial" panose="020B0604020202020204" pitchFamily="34" charset="0"/>
              </a:rPr>
              <a:t>Population</a:t>
            </a:r>
            <a:r>
              <a:rPr lang="it-IT" sz="2400" dirty="0">
                <a:solidFill>
                  <a:srgbClr val="404155"/>
                </a:solidFill>
                <a:latin typeface="Arial" panose="020B0604020202020204" pitchFamily="34" charset="0"/>
                <a:ea typeface="Nobile" pitchFamily="34" charset="-122"/>
                <a:cs typeface="Arial" panose="020B0604020202020204" pitchFamily="34" charset="0"/>
              </a:rPr>
              <a:t> Health Management;</a:t>
            </a:r>
          </a:p>
          <a:p>
            <a:pPr marL="342900" indent="-342900" algn="l">
              <a:lnSpc>
                <a:spcPct val="150000"/>
              </a:lnSpc>
              <a:buFont typeface="Arial" panose="020B0604020202020204" pitchFamily="34" charset="0"/>
              <a:buChar char="•"/>
            </a:pPr>
            <a:r>
              <a:rPr lang="it-IT" sz="2400" dirty="0">
                <a:latin typeface="Arial" panose="020B0604020202020204" pitchFamily="34" charset="0"/>
                <a:cs typeface="Arial" panose="020B0604020202020204" pitchFamily="34" charset="0"/>
              </a:rPr>
              <a:t>la presa in carico delle persone con disagio psichico, psicologico e comportamenti di dipendenza;</a:t>
            </a:r>
          </a:p>
          <a:p>
            <a:pPr marL="342900" indent="-342900" algn="l">
              <a:lnSpc>
                <a:spcPct val="150000"/>
              </a:lnSpc>
              <a:buFont typeface="Arial" panose="020B0604020202020204" pitchFamily="34" charset="0"/>
              <a:buChar char="•"/>
            </a:pPr>
            <a:r>
              <a:rPr lang="it-IT" sz="2400" dirty="0">
                <a:latin typeface="Arial" panose="020B0604020202020204" pitchFamily="34" charset="0"/>
                <a:cs typeface="Arial" panose="020B0604020202020204" pitchFamily="34" charset="0"/>
              </a:rPr>
              <a:t>lo sviluppo dell’educazione sanitaria in ambito scolastico;</a:t>
            </a:r>
          </a:p>
          <a:p>
            <a:pPr marL="342900" indent="-342900" algn="l">
              <a:lnSpc>
                <a:spcPct val="150000"/>
              </a:lnSpc>
              <a:buFont typeface="Arial" panose="020B0604020202020204" pitchFamily="34" charset="0"/>
              <a:buChar char="•"/>
            </a:pPr>
            <a:r>
              <a:rPr lang="it-IT" sz="2400" dirty="0">
                <a:latin typeface="Arial" panose="020B0604020202020204" pitchFamily="34" charset="0"/>
                <a:cs typeface="Arial" panose="020B0604020202020204" pitchFamily="34" charset="0"/>
              </a:rPr>
              <a:t>la relazione d'aiuto e l'educazione terapeutica con le persone e le loro famiglie attraverso il processo di Case Management;</a:t>
            </a:r>
          </a:p>
          <a:p>
            <a:pPr marL="342900" indent="-342900" algn="l">
              <a:lnSpc>
                <a:spcPct val="150000"/>
              </a:lnSpc>
              <a:buFont typeface="Arial" panose="020B0604020202020204" pitchFamily="34" charset="0"/>
              <a:buChar char="•"/>
            </a:pPr>
            <a:r>
              <a:rPr lang="it-IT" sz="2400" dirty="0">
                <a:latin typeface="Arial" panose="020B0604020202020204" pitchFamily="34" charset="0"/>
                <a:cs typeface="Arial" panose="020B0604020202020204" pitchFamily="34" charset="0"/>
              </a:rPr>
              <a:t>l’adozione di strumenti per il monitoraggio a distanza e per la teleassistenza che possono favorire la presa in carico a domicilio in sinergia con altri professionisti e con le organizzazioni territoriali;</a:t>
            </a:r>
          </a:p>
          <a:p>
            <a:pPr algn="l">
              <a:lnSpc>
                <a:spcPts val="3573"/>
              </a:lnSpc>
            </a:pPr>
            <a:endParaRPr lang="it-IT" sz="2400" dirty="0">
              <a:latin typeface="Arial" panose="020B0604020202020204" pitchFamily="34" charset="0"/>
              <a:cs typeface="Arial" panose="020B0604020202020204" pitchFamily="34" charset="0"/>
            </a:endParaRPr>
          </a:p>
          <a:p>
            <a:pPr marL="342900" indent="-342900" algn="l">
              <a:lnSpc>
                <a:spcPts val="3573"/>
              </a:lnSpc>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28" name="Immagine 27">
            <a:extLst>
              <a:ext uri="{FF2B5EF4-FFF2-40B4-BE49-F238E27FC236}">
                <a16:creationId xmlns:a16="http://schemas.microsoft.com/office/drawing/2014/main" id="{97B9183B-E426-448A-06ED-8589E6C2CD36}"/>
              </a:ext>
            </a:extLst>
          </p:cNvPr>
          <p:cNvPicPr>
            <a:picLocks noChangeAspect="1"/>
          </p:cNvPicPr>
          <p:nvPr/>
        </p:nvPicPr>
        <p:blipFill>
          <a:blip r:embed="rId3"/>
          <a:stretch>
            <a:fillRect/>
          </a:stretch>
        </p:blipFill>
        <p:spPr>
          <a:xfrm>
            <a:off x="0" y="0"/>
            <a:ext cx="3428914" cy="11309350"/>
          </a:xfrm>
          <a:prstGeom prst="rect">
            <a:avLst/>
          </a:prstGeom>
        </p:spPr>
      </p:pic>
    </p:spTree>
    <p:extLst>
      <p:ext uri="{BB962C8B-B14F-4D97-AF65-F5344CB8AC3E}">
        <p14:creationId xmlns:p14="http://schemas.microsoft.com/office/powerpoint/2010/main" val="45364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7029216" y="-248239"/>
            <a:ext cx="10157904" cy="886099"/>
          </a:xfrm>
          <a:prstGeom prst="rect">
            <a:avLst/>
          </a:prstGeom>
          <a:noFill/>
          <a:ln/>
        </p:spPr>
        <p:txBody>
          <a:bodyPr wrap="none" rtlCol="0" anchor="t"/>
          <a:lstStyle/>
          <a:p>
            <a:pPr>
              <a:lnSpc>
                <a:spcPts val="6976"/>
              </a:lnSpc>
            </a:pPr>
            <a:r>
              <a:rPr lang="en-US" sz="4000" b="1" dirty="0">
                <a:solidFill>
                  <a:schemeClr val="accent3"/>
                </a:solidFill>
                <a:latin typeface="Alexandria" pitchFamily="34" charset="0"/>
                <a:ea typeface="Alexandria" pitchFamily="34" charset="-122"/>
                <a:cs typeface="Alexandria" pitchFamily="34" charset="-120"/>
              </a:rPr>
              <a:t>AGENAS LINEE D’INDIRIZZO </a:t>
            </a:r>
            <a:r>
              <a:rPr lang="en-US" sz="4000" b="1" dirty="0" err="1">
                <a:solidFill>
                  <a:schemeClr val="accent3"/>
                </a:solidFill>
                <a:latin typeface="Alexandria" pitchFamily="34" charset="0"/>
                <a:ea typeface="Alexandria" pitchFamily="34" charset="-122"/>
                <a:cs typeface="Alexandria" pitchFamily="34" charset="-120"/>
              </a:rPr>
              <a:t>DELL’IFeC</a:t>
            </a:r>
            <a:endParaRPr lang="en-US" sz="4000" b="1" dirty="0">
              <a:solidFill>
                <a:schemeClr val="accent3"/>
              </a:solidFill>
            </a:endParaRPr>
          </a:p>
        </p:txBody>
      </p:sp>
      <p:sp>
        <p:nvSpPr>
          <p:cNvPr id="5" name="Shape 3"/>
          <p:cNvSpPr/>
          <p:nvPr/>
        </p:nvSpPr>
        <p:spPr>
          <a:xfrm>
            <a:off x="3756103" y="928304"/>
            <a:ext cx="56609" cy="8291468"/>
          </a:xfrm>
          <a:prstGeom prst="roundRect">
            <a:avLst>
              <a:gd name="adj" fmla="val 225395"/>
            </a:avLst>
          </a:prstGeom>
          <a:solidFill>
            <a:srgbClr val="B8C3DF"/>
          </a:solidFill>
          <a:ln/>
        </p:spPr>
        <p:txBody>
          <a:bodyPr/>
          <a:lstStyle/>
          <a:p>
            <a:endParaRPr lang="it-IT"/>
          </a:p>
        </p:txBody>
      </p:sp>
      <p:sp>
        <p:nvSpPr>
          <p:cNvPr id="6" name="Shape 4"/>
          <p:cNvSpPr/>
          <p:nvPr/>
        </p:nvSpPr>
        <p:spPr>
          <a:xfrm>
            <a:off x="4139901" y="1033761"/>
            <a:ext cx="992280" cy="56609"/>
          </a:xfrm>
          <a:prstGeom prst="roundRect">
            <a:avLst>
              <a:gd name="adj" fmla="val 225395"/>
            </a:avLst>
          </a:prstGeom>
          <a:solidFill>
            <a:srgbClr val="B8C3DF"/>
          </a:solidFill>
          <a:ln/>
        </p:spPr>
        <p:txBody>
          <a:bodyPr/>
          <a:lstStyle/>
          <a:p>
            <a:endParaRPr lang="it-IT"/>
          </a:p>
        </p:txBody>
      </p:sp>
      <p:sp>
        <p:nvSpPr>
          <p:cNvPr id="7" name="Shape 5"/>
          <p:cNvSpPr/>
          <p:nvPr/>
        </p:nvSpPr>
        <p:spPr>
          <a:xfrm>
            <a:off x="3490598" y="694099"/>
            <a:ext cx="637906" cy="637906"/>
          </a:xfrm>
          <a:prstGeom prst="roundRect">
            <a:avLst>
              <a:gd name="adj" fmla="val 20002"/>
            </a:avLst>
          </a:prstGeom>
          <a:solidFill>
            <a:srgbClr val="D2DDF9"/>
          </a:solidFill>
          <a:ln w="7620">
            <a:solidFill>
              <a:srgbClr val="B8C3DF"/>
            </a:solidFill>
            <a:prstDash val="solid"/>
          </a:ln>
        </p:spPr>
        <p:txBody>
          <a:bodyPr/>
          <a:lstStyle/>
          <a:p>
            <a:endParaRPr lang="it-IT"/>
          </a:p>
        </p:txBody>
      </p:sp>
      <p:sp>
        <p:nvSpPr>
          <p:cNvPr id="8" name="Text 6"/>
          <p:cNvSpPr/>
          <p:nvPr/>
        </p:nvSpPr>
        <p:spPr>
          <a:xfrm>
            <a:off x="3704648" y="715579"/>
            <a:ext cx="159517" cy="531724"/>
          </a:xfrm>
          <a:prstGeom prst="rect">
            <a:avLst/>
          </a:prstGeom>
          <a:noFill/>
          <a:ln/>
        </p:spPr>
        <p:txBody>
          <a:bodyPr wrap="none" rtlCol="0" anchor="t"/>
          <a:lstStyle/>
          <a:p>
            <a:pPr algn="ctr">
              <a:lnSpc>
                <a:spcPts val="4186"/>
              </a:lnSpc>
            </a:pPr>
            <a:r>
              <a:rPr lang="en-US" sz="3349" dirty="0">
                <a:solidFill>
                  <a:srgbClr val="404155"/>
                </a:solidFill>
                <a:latin typeface="Alexandria" pitchFamily="34" charset="0"/>
                <a:ea typeface="Alexandria" pitchFamily="34" charset="-122"/>
              </a:rPr>
              <a:t>3</a:t>
            </a:r>
            <a:endParaRPr lang="en-US" sz="3349" dirty="0"/>
          </a:p>
        </p:txBody>
      </p:sp>
      <p:sp>
        <p:nvSpPr>
          <p:cNvPr id="9" name="Text 7"/>
          <p:cNvSpPr/>
          <p:nvPr/>
        </p:nvSpPr>
        <p:spPr>
          <a:xfrm>
            <a:off x="5143578" y="759998"/>
            <a:ext cx="3634542" cy="442885"/>
          </a:xfrm>
          <a:prstGeom prst="rect">
            <a:avLst/>
          </a:prstGeom>
          <a:noFill/>
          <a:ln/>
        </p:spPr>
        <p:txBody>
          <a:bodyPr wrap="none" rtlCol="0" anchor="t"/>
          <a:lstStyle/>
          <a:p>
            <a:pPr algn="l">
              <a:lnSpc>
                <a:spcPts val="3489"/>
              </a:lnSpc>
            </a:pPr>
            <a:r>
              <a:rPr lang="en-US" sz="2791" b="1" dirty="0" err="1">
                <a:latin typeface="Arial" panose="020B0604020202020204" pitchFamily="34" charset="0"/>
                <a:cs typeface="Arial" panose="020B0604020202020204" pitchFamily="34" charset="0"/>
              </a:rPr>
              <a:t>Formazione</a:t>
            </a:r>
            <a:endParaRPr lang="en-US" sz="2791" b="1" dirty="0">
              <a:latin typeface="Arial" panose="020B0604020202020204" pitchFamily="34" charset="0"/>
              <a:cs typeface="Arial" panose="020B0604020202020204" pitchFamily="34" charset="0"/>
            </a:endParaRPr>
          </a:p>
        </p:txBody>
      </p:sp>
      <p:sp>
        <p:nvSpPr>
          <p:cNvPr id="10" name="Text 8"/>
          <p:cNvSpPr/>
          <p:nvPr/>
        </p:nvSpPr>
        <p:spPr>
          <a:xfrm>
            <a:off x="4602908" y="1349985"/>
            <a:ext cx="15119246" cy="907041"/>
          </a:xfrm>
          <a:prstGeom prst="rect">
            <a:avLst/>
          </a:prstGeom>
          <a:noFill/>
          <a:ln/>
        </p:spPr>
        <p:txBody>
          <a:bodyPr wrap="square" rtlCol="0" anchor="t"/>
          <a:lstStyle/>
          <a:p>
            <a:pPr algn="l">
              <a:lnSpc>
                <a:spcPts val="3573"/>
              </a:lnSpc>
            </a:pPr>
            <a:r>
              <a:rPr lang="it-IT" sz="2400" dirty="0">
                <a:latin typeface="Arial" panose="020B0604020202020204" pitchFamily="34" charset="0"/>
                <a:cs typeface="Arial" panose="020B0604020202020204" pitchFamily="34" charset="0"/>
              </a:rPr>
              <a:t>La formazione è centrale e imprescindibile. Le competenze core che con la formazione si debbono costruire derivano dal profilo di competenza proposto da </a:t>
            </a:r>
            <a:r>
              <a:rPr lang="it-IT" sz="2400" dirty="0" err="1">
                <a:latin typeface="Arial" panose="020B0604020202020204" pitchFamily="34" charset="0"/>
                <a:cs typeface="Arial" panose="020B0604020202020204" pitchFamily="34" charset="0"/>
              </a:rPr>
              <a:t>AIFeC</a:t>
            </a:r>
            <a:r>
              <a:rPr lang="it-IT" sz="2400" dirty="0">
                <a:latin typeface="Arial" panose="020B0604020202020204" pitchFamily="34" charset="0"/>
                <a:cs typeface="Arial" panose="020B0604020202020204" pitchFamily="34" charset="0"/>
              </a:rPr>
              <a:t> nel 2018, dai risultati del progetto europeo ENHANCE, dal Position Statement di FNOPI e dall’esperienza formativa pluriennale dei Master di I° </a:t>
            </a:r>
            <a:r>
              <a:rPr lang="it-IT" sz="2400" dirty="0" err="1">
                <a:latin typeface="Arial" panose="020B0604020202020204" pitchFamily="34" charset="0"/>
                <a:cs typeface="Arial" panose="020B0604020202020204" pitchFamily="34" charset="0"/>
              </a:rPr>
              <a:t>IFeC</a:t>
            </a:r>
            <a:endParaRPr lang="it-IT" sz="2400" dirty="0">
              <a:latin typeface="Arial" panose="020B0604020202020204" pitchFamily="34" charset="0"/>
              <a:cs typeface="Arial" panose="020B0604020202020204" pitchFamily="34" charset="0"/>
            </a:endParaRPr>
          </a:p>
          <a:p>
            <a:pPr algn="l"/>
            <a:endParaRPr lang="it-IT" sz="1200" dirty="0">
              <a:latin typeface="Arial" panose="020B0604020202020204" pitchFamily="34" charset="0"/>
              <a:cs typeface="Arial" panose="020B0604020202020204" pitchFamily="34" charset="0"/>
            </a:endParaRPr>
          </a:p>
          <a:p>
            <a:pPr algn="l">
              <a:lnSpc>
                <a:spcPts val="3573"/>
              </a:lnSpc>
            </a:pPr>
            <a:r>
              <a:rPr lang="it-IT" sz="2400" dirty="0">
                <a:latin typeface="Arial" panose="020B0604020202020204" pitchFamily="34" charset="0"/>
                <a:cs typeface="Arial" panose="020B0604020202020204" pitchFamily="34" charset="0"/>
              </a:rPr>
              <a:t> Tuttavia, tenuto conto delle necessità di avere </a:t>
            </a:r>
            <a:r>
              <a:rPr lang="it-IT" sz="2400" dirty="0" err="1">
                <a:latin typeface="Arial" panose="020B0604020202020204" pitchFamily="34" charset="0"/>
                <a:cs typeface="Arial" panose="020B0604020202020204" pitchFamily="34" charset="0"/>
              </a:rPr>
              <a:t>IFeC</a:t>
            </a:r>
            <a:r>
              <a:rPr lang="it-IT" sz="2400" dirty="0">
                <a:latin typeface="Arial" panose="020B0604020202020204" pitchFamily="34" charset="0"/>
                <a:cs typeface="Arial" panose="020B0604020202020204" pitchFamily="34" charset="0"/>
              </a:rPr>
              <a:t> per l’implementazione di quanto previsto dalla Riforma dell’Assistenza Territoriale, si ritiene di proporre, per coloro che non sono ancora in possesso del Master, la possibilità di realizzare percorsi formativi specifici di tipo regionale, progettati in collaborazione con gli Atenei, necessari per l’acquisizione delle competenze minime.</a:t>
            </a:r>
          </a:p>
          <a:p>
            <a:pPr algn="l">
              <a:lnSpc>
                <a:spcPts val="3573"/>
              </a:lnSpc>
            </a:pPr>
            <a:r>
              <a:rPr lang="it-IT" sz="2400" dirty="0">
                <a:latin typeface="Arial" panose="020B0604020202020204" pitchFamily="34" charset="0"/>
                <a:cs typeface="Arial" panose="020B0604020202020204" pitchFamily="34" charset="0"/>
              </a:rPr>
              <a:t>Il modello proposto prevede la formazione di tipo “Blended”, articolata in moduli e accreditata ECM.</a:t>
            </a:r>
            <a:endParaRPr lang="en-US" sz="2400" dirty="0">
              <a:latin typeface="Arial" panose="020B0604020202020204" pitchFamily="34" charset="0"/>
              <a:cs typeface="Arial" panose="020B0604020202020204" pitchFamily="34" charset="0"/>
            </a:endParaRPr>
          </a:p>
        </p:txBody>
      </p:sp>
      <p:sp>
        <p:nvSpPr>
          <p:cNvPr id="11" name="Shape 9"/>
          <p:cNvSpPr/>
          <p:nvPr/>
        </p:nvSpPr>
        <p:spPr>
          <a:xfrm>
            <a:off x="3773445" y="5916663"/>
            <a:ext cx="992280" cy="56609"/>
          </a:xfrm>
          <a:prstGeom prst="roundRect">
            <a:avLst>
              <a:gd name="adj" fmla="val 225395"/>
            </a:avLst>
          </a:prstGeom>
          <a:solidFill>
            <a:srgbClr val="B8C3DF"/>
          </a:solidFill>
          <a:ln/>
        </p:spPr>
        <p:txBody>
          <a:bodyPr/>
          <a:lstStyle/>
          <a:p>
            <a:endParaRPr lang="it-IT"/>
          </a:p>
        </p:txBody>
      </p:sp>
      <p:sp>
        <p:nvSpPr>
          <p:cNvPr id="12" name="Shape 10"/>
          <p:cNvSpPr/>
          <p:nvPr/>
        </p:nvSpPr>
        <p:spPr>
          <a:xfrm>
            <a:off x="3465453" y="5640654"/>
            <a:ext cx="637906" cy="637906"/>
          </a:xfrm>
          <a:prstGeom prst="roundRect">
            <a:avLst>
              <a:gd name="adj" fmla="val 20002"/>
            </a:avLst>
          </a:prstGeom>
          <a:solidFill>
            <a:srgbClr val="D2DDF9"/>
          </a:solidFill>
          <a:ln w="7620">
            <a:solidFill>
              <a:srgbClr val="B8C3DF"/>
            </a:solidFill>
            <a:prstDash val="solid"/>
          </a:ln>
        </p:spPr>
        <p:txBody>
          <a:bodyPr/>
          <a:lstStyle/>
          <a:p>
            <a:endParaRPr lang="it-IT"/>
          </a:p>
        </p:txBody>
      </p:sp>
      <p:sp>
        <p:nvSpPr>
          <p:cNvPr id="13" name="Text 11"/>
          <p:cNvSpPr/>
          <p:nvPr/>
        </p:nvSpPr>
        <p:spPr>
          <a:xfrm>
            <a:off x="3631679" y="5693745"/>
            <a:ext cx="248847" cy="531724"/>
          </a:xfrm>
          <a:prstGeom prst="rect">
            <a:avLst/>
          </a:prstGeom>
          <a:noFill/>
          <a:ln/>
        </p:spPr>
        <p:txBody>
          <a:bodyPr wrap="none" rtlCol="0" anchor="t"/>
          <a:lstStyle/>
          <a:p>
            <a:pPr algn="ctr">
              <a:lnSpc>
                <a:spcPts val="4186"/>
              </a:lnSpc>
            </a:pPr>
            <a:r>
              <a:rPr lang="en-US" sz="3349" dirty="0">
                <a:solidFill>
                  <a:srgbClr val="404155"/>
                </a:solidFill>
                <a:latin typeface="Alexandria" pitchFamily="34" charset="0"/>
                <a:ea typeface="Alexandria" pitchFamily="34" charset="-122"/>
              </a:rPr>
              <a:t>4</a:t>
            </a:r>
            <a:endParaRPr lang="en-US" sz="3349" dirty="0"/>
          </a:p>
        </p:txBody>
      </p:sp>
      <p:sp>
        <p:nvSpPr>
          <p:cNvPr id="14" name="Text 12"/>
          <p:cNvSpPr/>
          <p:nvPr/>
        </p:nvSpPr>
        <p:spPr>
          <a:xfrm>
            <a:off x="4800147" y="5690470"/>
            <a:ext cx="4061067" cy="442885"/>
          </a:xfrm>
          <a:prstGeom prst="rect">
            <a:avLst/>
          </a:prstGeom>
          <a:noFill/>
          <a:ln/>
        </p:spPr>
        <p:txBody>
          <a:bodyPr wrap="none" rtlCol="0" anchor="t"/>
          <a:lstStyle/>
          <a:p>
            <a:pPr algn="l">
              <a:lnSpc>
                <a:spcPts val="3489"/>
              </a:lnSpc>
            </a:pPr>
            <a:r>
              <a:rPr lang="en-US" sz="2791" b="1" dirty="0">
                <a:solidFill>
                  <a:srgbClr val="404155"/>
                </a:solidFill>
                <a:latin typeface="Arial" panose="020B0604020202020204" pitchFamily="34" charset="0"/>
                <a:ea typeface="Alexandria" pitchFamily="34" charset="-122"/>
                <a:cs typeface="Arial" panose="020B0604020202020204" pitchFamily="34" charset="0"/>
              </a:rPr>
              <a:t>I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Livelli</a:t>
            </a:r>
            <a:r>
              <a:rPr lang="en-US" sz="2791" b="1" dirty="0">
                <a:solidFill>
                  <a:srgbClr val="404155"/>
                </a:solidFill>
                <a:latin typeface="Arial" panose="020B0604020202020204" pitchFamily="34" charset="0"/>
                <a:ea typeface="Alexandria" pitchFamily="34" charset="-122"/>
                <a:cs typeface="Arial" panose="020B0604020202020204" pitchFamily="34" charset="0"/>
              </a:rPr>
              <a:t> </a:t>
            </a:r>
            <a:r>
              <a:rPr lang="en-US" sz="2791" b="1" dirty="0" err="1">
                <a:solidFill>
                  <a:srgbClr val="404155"/>
                </a:solidFill>
                <a:latin typeface="Arial" panose="020B0604020202020204" pitchFamily="34" charset="0"/>
                <a:ea typeface="Alexandria" pitchFamily="34" charset="-122"/>
                <a:cs typeface="Arial" panose="020B0604020202020204" pitchFamily="34" charset="0"/>
              </a:rPr>
              <a:t>dell’Intervento</a:t>
            </a:r>
            <a:endParaRPr lang="en-US" sz="2791" b="1" dirty="0">
              <a:latin typeface="Arial" panose="020B0604020202020204" pitchFamily="34" charset="0"/>
              <a:cs typeface="Arial" panose="020B0604020202020204" pitchFamily="34" charset="0"/>
            </a:endParaRPr>
          </a:p>
        </p:txBody>
      </p:sp>
      <p:sp>
        <p:nvSpPr>
          <p:cNvPr id="15" name="Text 13"/>
          <p:cNvSpPr/>
          <p:nvPr/>
        </p:nvSpPr>
        <p:spPr>
          <a:xfrm>
            <a:off x="4227783" y="6139131"/>
            <a:ext cx="15664613" cy="5015911"/>
          </a:xfrm>
          <a:prstGeom prst="rect">
            <a:avLst/>
          </a:prstGeom>
          <a:noFill/>
          <a:ln/>
        </p:spPr>
        <p:txBody>
          <a:bodyPr wrap="square" rtlCol="0" anchor="t"/>
          <a:lstStyle/>
          <a:p>
            <a:pPr marL="342900" indent="-342900" algn="l">
              <a:lnSpc>
                <a:spcPct val="150000"/>
              </a:lnSpc>
              <a:buFont typeface="Arial" panose="020B0604020202020204" pitchFamily="34" charset="0"/>
              <a:buChar char="•"/>
            </a:pPr>
            <a:r>
              <a:rPr lang="it-IT" sz="2400" b="1" dirty="0">
                <a:solidFill>
                  <a:srgbClr val="404155"/>
                </a:solidFill>
                <a:latin typeface="Arial" panose="020B0604020202020204" pitchFamily="34" charset="0"/>
                <a:ea typeface="Nobile" pitchFamily="34" charset="-122"/>
                <a:cs typeface="Arial" panose="020B0604020202020204" pitchFamily="34" charset="0"/>
              </a:rPr>
              <a:t>a livello ambulatoriale</a:t>
            </a:r>
            <a:r>
              <a:rPr lang="it-IT" sz="2400" dirty="0">
                <a:solidFill>
                  <a:srgbClr val="404155"/>
                </a:solidFill>
                <a:latin typeface="Arial" panose="020B0604020202020204" pitchFamily="34" charset="0"/>
                <a:ea typeface="Nobile" pitchFamily="34" charset="-122"/>
                <a:cs typeface="Arial" panose="020B0604020202020204" pitchFamily="34" charset="0"/>
              </a:rPr>
              <a:t>, come punto di incontro in cui gli utenti possono recarsi per ricevere: informazioni, per orientare meglio ai servizi e  prestazioni incluse nei livelli essenziali di assistenza rivolti alla prevenzione collettiva, alla sanità pubblica, e all’assistenza di base (DPCM del 12 gennaio 2017), inclusi interventi di educazione alla salute;</a:t>
            </a:r>
          </a:p>
          <a:p>
            <a:pPr marL="342900" indent="-342900" algn="l">
              <a:lnSpc>
                <a:spcPct val="150000"/>
              </a:lnSpc>
              <a:buFont typeface="Arial" panose="020B0604020202020204" pitchFamily="34" charset="0"/>
              <a:buChar char="•"/>
            </a:pPr>
            <a:r>
              <a:rPr lang="it-IT" sz="2400" b="1" dirty="0">
                <a:solidFill>
                  <a:srgbClr val="404155"/>
                </a:solidFill>
                <a:latin typeface="Arial" panose="020B0604020202020204" pitchFamily="34" charset="0"/>
                <a:ea typeface="Nobile" pitchFamily="34" charset="-122"/>
                <a:cs typeface="Arial" panose="020B0604020202020204" pitchFamily="34" charset="0"/>
              </a:rPr>
              <a:t>a livello domiciliare</a:t>
            </a:r>
            <a:r>
              <a:rPr lang="it-IT" sz="2400" dirty="0">
                <a:solidFill>
                  <a:srgbClr val="404155"/>
                </a:solidFill>
                <a:latin typeface="Arial" panose="020B0604020202020204" pitchFamily="34" charset="0"/>
                <a:ea typeface="Nobile" pitchFamily="34" charset="-122"/>
                <a:cs typeface="Arial" panose="020B0604020202020204" pitchFamily="34" charset="0"/>
              </a:rPr>
              <a:t>, per valutare i bisogni del singolo e della famiglia e organizzare l’erogazione dell’assistenza, valutando, per le situazioni assistenziali a medio-alta complessità, l’attivazione della rete territoriale e dell’ADI;</a:t>
            </a:r>
          </a:p>
          <a:p>
            <a:pPr marL="342900" indent="-342900" algn="l">
              <a:lnSpc>
                <a:spcPct val="150000"/>
              </a:lnSpc>
              <a:buFont typeface="Arial" panose="020B0604020202020204" pitchFamily="34" charset="0"/>
              <a:buChar char="•"/>
            </a:pPr>
            <a:r>
              <a:rPr lang="it-IT" sz="2400" b="1" dirty="0">
                <a:solidFill>
                  <a:srgbClr val="404155"/>
                </a:solidFill>
                <a:latin typeface="Arial" panose="020B0604020202020204" pitchFamily="34" charset="0"/>
                <a:ea typeface="Nobile" pitchFamily="34" charset="-122"/>
                <a:cs typeface="Arial" panose="020B0604020202020204" pitchFamily="34" charset="0"/>
              </a:rPr>
              <a:t>a livello comunitario</a:t>
            </a:r>
            <a:r>
              <a:rPr lang="it-IT" sz="2400" dirty="0">
                <a:solidFill>
                  <a:srgbClr val="404155"/>
                </a:solidFill>
                <a:latin typeface="Arial" panose="020B0604020202020204" pitchFamily="34" charset="0"/>
                <a:ea typeface="Nobile" pitchFamily="34" charset="-122"/>
                <a:cs typeface="Arial" panose="020B0604020202020204" pitchFamily="34" charset="0"/>
              </a:rPr>
              <a:t>, con attività trasversali di promozione ed educazione alla salute, integrazione con i vari professionisti tra ambito sanitario e sociale, mappatura e attivazione di possibili risorse formali e informali.</a:t>
            </a:r>
            <a:endParaRPr lang="it-IT" sz="2400" dirty="0">
              <a:latin typeface="Arial" panose="020B0604020202020204" pitchFamily="34" charset="0"/>
              <a:cs typeface="Arial" panose="020B0604020202020204" pitchFamily="34" charset="0"/>
            </a:endParaRPr>
          </a:p>
          <a:p>
            <a:pPr marL="342900" indent="-342900" algn="l">
              <a:lnSpc>
                <a:spcPts val="3573"/>
              </a:lnSpc>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28" name="Immagine 27">
            <a:extLst>
              <a:ext uri="{FF2B5EF4-FFF2-40B4-BE49-F238E27FC236}">
                <a16:creationId xmlns:a16="http://schemas.microsoft.com/office/drawing/2014/main" id="{97B9183B-E426-448A-06ED-8589E6C2CD36}"/>
              </a:ext>
            </a:extLst>
          </p:cNvPr>
          <p:cNvPicPr>
            <a:picLocks noChangeAspect="1"/>
          </p:cNvPicPr>
          <p:nvPr/>
        </p:nvPicPr>
        <p:blipFill>
          <a:blip r:embed="rId3"/>
          <a:stretch>
            <a:fillRect/>
          </a:stretch>
        </p:blipFill>
        <p:spPr>
          <a:xfrm>
            <a:off x="0" y="-1"/>
            <a:ext cx="3428914" cy="11309351"/>
          </a:xfrm>
          <a:prstGeom prst="rect">
            <a:avLst/>
          </a:prstGeom>
        </p:spPr>
      </p:pic>
    </p:spTree>
    <p:extLst>
      <p:ext uri="{BB962C8B-B14F-4D97-AF65-F5344CB8AC3E}">
        <p14:creationId xmlns:p14="http://schemas.microsoft.com/office/powerpoint/2010/main" val="1683845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1584</TotalTime>
  <Words>1428</Words>
  <Application>Microsoft Office PowerPoint</Application>
  <PresentationFormat>Personalizzato</PresentationFormat>
  <Paragraphs>205</Paragraphs>
  <Slides>21</Slides>
  <Notes>7</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21</vt:i4>
      </vt:variant>
    </vt:vector>
  </HeadingPairs>
  <TitlesOfParts>
    <vt:vector size="35" baseType="lpstr">
      <vt:lpstr>Alexandria</vt:lpstr>
      <vt:lpstr>Arial</vt:lpstr>
      <vt:lpstr>Arial Black</vt:lpstr>
      <vt:lpstr>Arial MT</vt:lpstr>
      <vt:lpstr>Bahnschrift SemiLight</vt:lpstr>
      <vt:lpstr>Calibri</vt:lpstr>
      <vt:lpstr>Century Gothic</vt:lpstr>
      <vt:lpstr>Comic Sans MS</vt:lpstr>
      <vt:lpstr>Crimson Pro</vt:lpstr>
      <vt:lpstr>Lato</vt:lpstr>
      <vt:lpstr>Open Sans</vt:lpstr>
      <vt:lpstr>Segoe UI</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FOTO IFEC</vt:lpstr>
      <vt:lpstr>Infermieri di Famiglia e di Comunità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Giovanni</dc:creator>
  <cp:lastModifiedBy>Enrico Salvatore Virtuoso</cp:lastModifiedBy>
  <cp:revision>65</cp:revision>
  <cp:lastPrinted>2024-06-04T09:50:55Z</cp:lastPrinted>
  <dcterms:created xsi:type="dcterms:W3CDTF">2024-03-18T12:05:00Z</dcterms:created>
  <dcterms:modified xsi:type="dcterms:W3CDTF">2024-10-25T13:02:20Z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2024-03-18T00:00:00Z</vt:filetime>
  </property>
  <property fmtid="{D5CDD505-2E9C-101B-9397-08002B2CF9AE}" pid="3" name="Creator">
    <vt:lpwstr>PDFium</vt:lpwstr>
  </property>
  <property fmtid="{D5CDD505-2E9C-101B-9397-08002B2CF9AE}" pid="4" name="Producer">
    <vt:lpwstr>PDFium</vt:lpwstr>
  </property>
  <property fmtid="{D5CDD505-2E9C-101B-9397-08002B2CF9AE}" pid="5" name="LastSaved">
    <vt:filetime>2024-03-18T00:00:00Z</vt:filetime>
  </property>
</Properties>
</file>